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61" r:id="rId5"/>
    <p:sldMasterId id="2147483674" r:id="rId6"/>
    <p:sldMasterId id="2147483687" r:id="rId7"/>
    <p:sldMasterId id="2147483721" r:id="rId8"/>
    <p:sldMasterId id="2147483700" r:id="rId9"/>
  </p:sldMasterIdLst>
  <p:notesMasterIdLst>
    <p:notesMasterId r:id="rId35"/>
  </p:notesMasterIdLst>
  <p:sldIdLst>
    <p:sldId id="261" r:id="rId10"/>
    <p:sldId id="285" r:id="rId11"/>
    <p:sldId id="286" r:id="rId12"/>
    <p:sldId id="287" r:id="rId13"/>
    <p:sldId id="269" r:id="rId14"/>
    <p:sldId id="288" r:id="rId15"/>
    <p:sldId id="295" r:id="rId16"/>
    <p:sldId id="292" r:id="rId17"/>
    <p:sldId id="262" r:id="rId18"/>
    <p:sldId id="267" r:id="rId19"/>
    <p:sldId id="273" r:id="rId20"/>
    <p:sldId id="293" r:id="rId21"/>
    <p:sldId id="272" r:id="rId22"/>
    <p:sldId id="263" r:id="rId23"/>
    <p:sldId id="274" r:id="rId24"/>
    <p:sldId id="275" r:id="rId25"/>
    <p:sldId id="277" r:id="rId26"/>
    <p:sldId id="280" r:id="rId27"/>
    <p:sldId id="278" r:id="rId28"/>
    <p:sldId id="284" r:id="rId29"/>
    <p:sldId id="271" r:id="rId30"/>
    <p:sldId id="294" r:id="rId31"/>
    <p:sldId id="268" r:id="rId32"/>
    <p:sldId id="270" r:id="rId33"/>
    <p:sldId id="290" r:id="rId3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E9"/>
    <a:srgbClr val="851085"/>
    <a:srgbClr val="3CFF00"/>
    <a:srgbClr val="FFD900"/>
    <a:srgbClr val="D7B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AA399E4-C7E1-439D-9404-207D210A8F0F}" type="datetimeFigureOut">
              <a:rPr lang="en-GB" smtClean="0"/>
              <a:t>02/02/2024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E819BDF-8B8B-40CC-ADF4-F6F43B9964BA}" type="slidenum">
              <a:rPr lang="en-GB" smtClean="0"/>
              <a:t>‹#›</a:t>
            </a:fld>
            <a:endParaRPr lang="en-GB"/>
          </a:p>
        </p:txBody>
      </p:sp>
    </p:spTree>
    <p:extLst>
      <p:ext uri="{BB962C8B-B14F-4D97-AF65-F5344CB8AC3E}">
        <p14:creationId xmlns:p14="http://schemas.microsoft.com/office/powerpoint/2010/main" val="271747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24616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491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84045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5152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3153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2282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2364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5393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1436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2965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9710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60275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01031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1166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02183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152848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96042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629244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558782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41480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28298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382044"/>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382044"/>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1142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832399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137202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049185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BF5E9"/>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589154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962956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19711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70619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925870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551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973963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2757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590054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49234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893110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160073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31798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BF5E9"/>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732285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6784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76052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136526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458286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0CD-5F8C-480C-8469-C982681C4EC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3770BB-1445-4E74-985A-2D6AAD26E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Date Placeholder 6">
            <a:extLst>
              <a:ext uri="{FF2B5EF4-FFF2-40B4-BE49-F238E27FC236}">
                <a16:creationId xmlns:a16="http://schemas.microsoft.com/office/drawing/2014/main" id="{D8677D83-B148-4404-A5CA-054C25F9E5C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8" name="Footer Placeholder 7">
            <a:extLst>
              <a:ext uri="{FF2B5EF4-FFF2-40B4-BE49-F238E27FC236}">
                <a16:creationId xmlns:a16="http://schemas.microsoft.com/office/drawing/2014/main" id="{5650FE23-CA70-4F8E-8FEE-1E70E233944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7EF4F553-27DC-4555-9C2A-75F0EBF4DCD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103903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331444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726-2305-4DCD-B967-9F8EDF8854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6017F-5869-4261-B27F-6841AE6F218F}"/>
              </a:ext>
            </a:extLst>
          </p:cNvPr>
          <p:cNvSpPr>
            <a:spLocks noGrp="1"/>
          </p:cNvSpPr>
          <p:nvPr>
            <p:ph idx="1"/>
          </p:nvPr>
        </p:nvSpPr>
        <p:spPr>
          <a:xfrm>
            <a:off x="838200" y="1825625"/>
            <a:ext cx="10515600" cy="4089983"/>
          </a:xfrm>
        </p:spPr>
        <p:txBody>
          <a:bodyPr wrap="square"/>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42A57B-E9E3-42CD-990E-8B2F2A0497AD}"/>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8" name="Footer Placeholder 7">
            <a:extLst>
              <a:ext uri="{FF2B5EF4-FFF2-40B4-BE49-F238E27FC236}">
                <a16:creationId xmlns:a16="http://schemas.microsoft.com/office/drawing/2014/main" id="{373E676A-AFA3-475A-A967-96E35A8073B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81979015-4ECD-4F68-8D70-287D5E5BB8E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821160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044D-5898-4BB2-BCFF-43F8DBC46B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32BC0DA-0825-4B96-86F0-BC68E551090D}"/>
              </a:ext>
            </a:extLst>
          </p:cNvPr>
          <p:cNvSpPr>
            <a:spLocks noGrp="1"/>
          </p:cNvSpPr>
          <p:nvPr>
            <p:ph type="body" idx="1"/>
          </p:nvPr>
        </p:nvSpPr>
        <p:spPr>
          <a:xfrm>
            <a:off x="831850" y="4589464"/>
            <a:ext cx="10515600" cy="131681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ED9CCB01-3D6A-4E74-9D62-0630C56E925E}"/>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8" name="Footer Placeholder 7">
            <a:extLst>
              <a:ext uri="{FF2B5EF4-FFF2-40B4-BE49-F238E27FC236}">
                <a16:creationId xmlns:a16="http://schemas.microsoft.com/office/drawing/2014/main" id="{C0449BF9-59E1-4787-AC4A-77DF301978A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81EB3162-CCFA-48CE-8DD5-DB07214835B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65612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BFA1-2154-4BE4-BD02-2E10F02529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C70333-E1FE-4042-8166-D8636B3A7C5C}"/>
              </a:ext>
            </a:extLst>
          </p:cNvPr>
          <p:cNvSpPr>
            <a:spLocks noGrp="1"/>
          </p:cNvSpPr>
          <p:nvPr>
            <p:ph sz="half" idx="1"/>
          </p:nvPr>
        </p:nvSpPr>
        <p:spPr>
          <a:xfrm>
            <a:off x="838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5D18BC-E17D-4B75-9019-3F39C5B35E5D}"/>
              </a:ext>
            </a:extLst>
          </p:cNvPr>
          <p:cNvSpPr>
            <a:spLocks noGrp="1"/>
          </p:cNvSpPr>
          <p:nvPr>
            <p:ph sz="half" idx="2"/>
          </p:nvPr>
        </p:nvSpPr>
        <p:spPr>
          <a:xfrm>
            <a:off x="6172200" y="1825625"/>
            <a:ext cx="5181600" cy="40893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6">
            <a:extLst>
              <a:ext uri="{FF2B5EF4-FFF2-40B4-BE49-F238E27FC236}">
                <a16:creationId xmlns:a16="http://schemas.microsoft.com/office/drawing/2014/main" id="{5780EECA-36FC-4299-B328-C7710177A218}"/>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9" name="Footer Placeholder 7">
            <a:extLst>
              <a:ext uri="{FF2B5EF4-FFF2-40B4-BE49-F238E27FC236}">
                <a16:creationId xmlns:a16="http://schemas.microsoft.com/office/drawing/2014/main" id="{5D1E16BB-413C-4510-B508-49B8F14E3B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9545E632-0488-443B-990B-1D95D3D82F75}"/>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576623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2CB2-288D-40F7-ACAF-B5D037C1CFE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C1514DE-0483-4C6C-A924-3BD95FC33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9DDD44-73DE-4758-AF7F-11F1B8416377}"/>
              </a:ext>
            </a:extLst>
          </p:cNvPr>
          <p:cNvSpPr>
            <a:spLocks noGrp="1"/>
          </p:cNvSpPr>
          <p:nvPr>
            <p:ph sz="half" idx="2"/>
          </p:nvPr>
        </p:nvSpPr>
        <p:spPr>
          <a:xfrm>
            <a:off x="839788" y="2505076"/>
            <a:ext cx="5157787"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AE734-0461-49D0-B1B2-545EF34B9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BE904B-CCE4-4C24-8360-C3D324834CDE}"/>
              </a:ext>
            </a:extLst>
          </p:cNvPr>
          <p:cNvSpPr>
            <a:spLocks noGrp="1"/>
          </p:cNvSpPr>
          <p:nvPr>
            <p:ph sz="quarter" idx="4"/>
          </p:nvPr>
        </p:nvSpPr>
        <p:spPr>
          <a:xfrm>
            <a:off x="6172200" y="2505076"/>
            <a:ext cx="5183188" cy="3419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e Placeholder 6">
            <a:extLst>
              <a:ext uri="{FF2B5EF4-FFF2-40B4-BE49-F238E27FC236}">
                <a16:creationId xmlns:a16="http://schemas.microsoft.com/office/drawing/2014/main" id="{C7B94E71-24CB-4372-BA99-4A1ED03A9D2C}"/>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11" name="Footer Placeholder 7">
            <a:extLst>
              <a:ext uri="{FF2B5EF4-FFF2-40B4-BE49-F238E27FC236}">
                <a16:creationId xmlns:a16="http://schemas.microsoft.com/office/drawing/2014/main" id="{AC5190DD-70E6-4330-9D07-B8088B4E25B9}"/>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2" name="Slide Number Placeholder 8">
            <a:extLst>
              <a:ext uri="{FF2B5EF4-FFF2-40B4-BE49-F238E27FC236}">
                <a16:creationId xmlns:a16="http://schemas.microsoft.com/office/drawing/2014/main" id="{488C49CE-DC3E-4375-8775-2BA25E22E828}"/>
              </a:ext>
            </a:extLst>
          </p:cNvPr>
          <p:cNvSpPr>
            <a:spLocks noGrp="1"/>
          </p:cNvSpPr>
          <p:nvPr>
            <p:ph type="sldNum" sz="quarter" idx="12"/>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2527256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5290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534895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851085"/>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2350278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606171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C61-6181-4635-974C-00131030E3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4352907-7AF1-4F95-BA36-2CAF1F717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A7AAC4-2730-4D19-B52C-419A7775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B2D88A5C-0ACF-40C1-9E88-D142196D7146}"/>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9" name="Footer Placeholder 7">
            <a:extLst>
              <a:ext uri="{FF2B5EF4-FFF2-40B4-BE49-F238E27FC236}">
                <a16:creationId xmlns:a16="http://schemas.microsoft.com/office/drawing/2014/main" id="{2BF1CE93-08CF-4E44-B708-47DD783E3CC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10" name="Slide Number Placeholder 8">
            <a:extLst>
              <a:ext uri="{FF2B5EF4-FFF2-40B4-BE49-F238E27FC236}">
                <a16:creationId xmlns:a16="http://schemas.microsoft.com/office/drawing/2014/main" id="{9BBC3BE1-99E6-4C96-84DC-141F342BED28}"/>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3889986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6570-96C9-4716-935C-CE41B6AB96D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A9E380-F5E9-4820-86CF-0F4A60EFAB3E}"/>
              </a:ext>
            </a:extLst>
          </p:cNvPr>
          <p:cNvSpPr>
            <a:spLocks noGrp="1"/>
          </p:cNvSpPr>
          <p:nvPr>
            <p:ph type="body" orient="vert" idx="1"/>
          </p:nvPr>
        </p:nvSpPr>
        <p:spPr>
          <a:xfrm>
            <a:off x="838200" y="1825625"/>
            <a:ext cx="10515600" cy="40989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D967277-5317-4C1A-848A-9F77CCC276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8" name="Footer Placeholder 7">
            <a:extLst>
              <a:ext uri="{FF2B5EF4-FFF2-40B4-BE49-F238E27FC236}">
                <a16:creationId xmlns:a16="http://schemas.microsoft.com/office/drawing/2014/main" id="{AD88F9C5-79A3-49BE-9E98-346CAEE97A8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ED858873-B501-4C4A-A7BA-2D63DC4FA2D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72287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061-B807-48BC-A172-0C312A3D85A5}"/>
              </a:ext>
            </a:extLst>
          </p:cNvPr>
          <p:cNvSpPr>
            <a:spLocks noGrp="1"/>
          </p:cNvSpPr>
          <p:nvPr>
            <p:ph type="title"/>
          </p:nvPr>
        </p:nvSpPr>
        <p:spPr/>
        <p:txBody>
          <a:bodyPr/>
          <a:lstStyle/>
          <a:p>
            <a:r>
              <a:rPr lang="en-GB"/>
              <a:t>Click to edit Master title style</a:t>
            </a:r>
          </a:p>
        </p:txBody>
      </p:sp>
      <p:sp>
        <p:nvSpPr>
          <p:cNvPr id="6" name="Date Placeholder 6">
            <a:extLst>
              <a:ext uri="{FF2B5EF4-FFF2-40B4-BE49-F238E27FC236}">
                <a16:creationId xmlns:a16="http://schemas.microsoft.com/office/drawing/2014/main" id="{33B17114-DF10-469C-8532-CF238664E186}"/>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8DE545A8-C37B-457D-A2CA-2E6735CFAAB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F2E78BDC-3F0D-4E8F-B493-F37E85892D16}"/>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387129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33E36-E03C-4A8A-846B-42E82F59F4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53DA1B-742F-4CE1-8A61-F0645E20A985}"/>
              </a:ext>
            </a:extLst>
          </p:cNvPr>
          <p:cNvSpPr>
            <a:spLocks noGrp="1"/>
          </p:cNvSpPr>
          <p:nvPr>
            <p:ph type="body" orient="vert" idx="1"/>
          </p:nvPr>
        </p:nvSpPr>
        <p:spPr>
          <a:xfrm>
            <a:off x="838200" y="365125"/>
            <a:ext cx="7734300" cy="55594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AE93854-81EC-41F5-837C-BC8D5AAD16BB}"/>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8" name="Footer Placeholder 7">
            <a:extLst>
              <a:ext uri="{FF2B5EF4-FFF2-40B4-BE49-F238E27FC236}">
                <a16:creationId xmlns:a16="http://schemas.microsoft.com/office/drawing/2014/main" id="{CCA40C3C-197F-469D-AB28-F475EA92D2DC}"/>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557FE0E3-9281-4DD5-A7C9-1A705E64A15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816623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12422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FD7CB3EA-45B6-43FE-AB3B-E2F5469FD4E0}"/>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6" name="Footer Placeholder 7">
            <a:extLst>
              <a:ext uri="{FF2B5EF4-FFF2-40B4-BE49-F238E27FC236}">
                <a16:creationId xmlns:a16="http://schemas.microsoft.com/office/drawing/2014/main" id="{DB6350FA-8917-4C2E-9F5A-F84324BC531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7" name="Slide Number Placeholder 8">
            <a:extLst>
              <a:ext uri="{FF2B5EF4-FFF2-40B4-BE49-F238E27FC236}">
                <a16:creationId xmlns:a16="http://schemas.microsoft.com/office/drawing/2014/main" id="{05D8B43A-C2AF-4894-B4D7-25AF7A8E97A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129116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Date Placeholder 6">
            <a:extLst>
              <a:ext uri="{FF2B5EF4-FFF2-40B4-BE49-F238E27FC236}">
                <a16:creationId xmlns:a16="http://schemas.microsoft.com/office/drawing/2014/main" id="{8B365C8A-46BC-4B52-AFEF-E6EF1B06912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7" name="Footer Placeholder 7">
            <a:extLst>
              <a:ext uri="{FF2B5EF4-FFF2-40B4-BE49-F238E27FC236}">
                <a16:creationId xmlns:a16="http://schemas.microsoft.com/office/drawing/2014/main" id="{38D45406-1618-498C-AA39-BD0EDFFAF17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8">
            <a:extLst>
              <a:ext uri="{FF2B5EF4-FFF2-40B4-BE49-F238E27FC236}">
                <a16:creationId xmlns:a16="http://schemas.microsoft.com/office/drawing/2014/main" id="{A2750E2E-80B2-4BDE-81CD-20347C5EA1B1}"/>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00133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E21E-8BC7-47E1-B540-B80759285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6F02EF-6475-424C-9163-6FBCE5B75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DE899B-1846-48D9-B53A-2D4E31DAD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6">
            <a:extLst>
              <a:ext uri="{FF2B5EF4-FFF2-40B4-BE49-F238E27FC236}">
                <a16:creationId xmlns:a16="http://schemas.microsoft.com/office/drawing/2014/main" id="{13B511B6-C8B2-4CC4-9575-12EDFFFFEFB0}"/>
              </a:ext>
            </a:extLst>
          </p:cNvPr>
          <p:cNvSpPr>
            <a:spLocks noGrp="1"/>
          </p:cNvSpPr>
          <p:nvPr>
            <p:ph type="dt" sz="half" idx="10"/>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9" name="Footer Placeholder 7">
            <a:extLst>
              <a:ext uri="{FF2B5EF4-FFF2-40B4-BE49-F238E27FC236}">
                <a16:creationId xmlns:a16="http://schemas.microsoft.com/office/drawing/2014/main" id="{A1BC3ED6-80E9-4112-9DA8-BCB96A618D0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10" name="Slide Number Placeholder 8">
            <a:extLst>
              <a:ext uri="{FF2B5EF4-FFF2-40B4-BE49-F238E27FC236}">
                <a16:creationId xmlns:a16="http://schemas.microsoft.com/office/drawing/2014/main" id="{B0055595-44F6-4B75-96AD-F031826C5BE3}"/>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94784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589932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8067328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37580381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28635153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3ECB6D69-EFAE-437E-A517-F532F1D9459C}" type="datetimeFigureOut">
              <a:rPr lang="en-GB" smtClean="0"/>
              <a:pPr/>
              <a:t>02/02/2024</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5B522A60-CCB2-4C1F-AF6A-257430F66D43}" type="slidenum">
              <a:rPr lang="en-GB" smtClean="0"/>
              <a:pPr/>
              <a:t>‹#›</a:t>
            </a:fld>
            <a:endParaRPr lang="en-GB"/>
          </a:p>
        </p:txBody>
      </p:sp>
    </p:spTree>
    <p:extLst>
      <p:ext uri="{BB962C8B-B14F-4D97-AF65-F5344CB8AC3E}">
        <p14:creationId xmlns:p14="http://schemas.microsoft.com/office/powerpoint/2010/main" val="40350345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5F946-D3C1-4357-BFF3-97AE2E999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F536B3A-4A84-4201-9C42-0516CB7F0ACF}"/>
              </a:ext>
            </a:extLst>
          </p:cNvPr>
          <p:cNvSpPr>
            <a:spLocks noGrp="1"/>
          </p:cNvSpPr>
          <p:nvPr>
            <p:ph type="body" idx="1"/>
          </p:nvPr>
        </p:nvSpPr>
        <p:spPr>
          <a:xfrm>
            <a:off x="838200" y="1825626"/>
            <a:ext cx="10515600" cy="4089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E1695F-2145-406E-8EAA-29C1E19F35FC}"/>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6D69-EFAE-437E-A517-F532F1D9459C}" type="datetimeFigureOut">
              <a:rPr lang="en-GB" smtClean="0"/>
              <a:t>02/02/2024</a:t>
            </a:fld>
            <a:endParaRPr lang="en-GB"/>
          </a:p>
        </p:txBody>
      </p:sp>
      <p:sp>
        <p:nvSpPr>
          <p:cNvPr id="8" name="Footer Placeholder 7">
            <a:extLst>
              <a:ext uri="{FF2B5EF4-FFF2-40B4-BE49-F238E27FC236}">
                <a16:creationId xmlns:a16="http://schemas.microsoft.com/office/drawing/2014/main" id="{E0704A25-8674-45F5-8667-D584F897AD8A}"/>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8">
            <a:extLst>
              <a:ext uri="{FF2B5EF4-FFF2-40B4-BE49-F238E27FC236}">
                <a16:creationId xmlns:a16="http://schemas.microsoft.com/office/drawing/2014/main" id="{463EEB28-D7BB-4127-A754-68A9CC16A219}"/>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22A60-CCB2-4C1F-AF6A-257430F66D43}" type="slidenum">
              <a:rPr lang="en-GB" smtClean="0"/>
              <a:t>‹#›</a:t>
            </a:fld>
            <a:endParaRPr lang="en-GB"/>
          </a:p>
        </p:txBody>
      </p:sp>
    </p:spTree>
    <p:extLst>
      <p:ext uri="{BB962C8B-B14F-4D97-AF65-F5344CB8AC3E}">
        <p14:creationId xmlns:p14="http://schemas.microsoft.com/office/powerpoint/2010/main" val="698879310"/>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heldonschool.co.uk/home/curriculum/ks4-options/"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sheldonschool.co.uk/home/curriculum/ks4-options/" TargetMode="External"/><Relationship Id="rId2" Type="http://schemas.openxmlformats.org/officeDocument/2006/relationships/hyperlink" Target="https://www.sheldonschool.co.uk/assets/Documents/Curriculum/KS4-Options-Evening/KS4-Options-Booklet-2024.pdf" TargetMode="Externa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800" b="1" dirty="0">
                <a:solidFill>
                  <a:srgbClr val="FBF5E9"/>
                </a:solidFill>
              </a:rPr>
              <a:t>Year 9 Options Information Evening</a:t>
            </a:r>
          </a:p>
        </p:txBody>
      </p:sp>
      <p:sp>
        <p:nvSpPr>
          <p:cNvPr id="3" name="Subtitle 2"/>
          <p:cNvSpPr>
            <a:spLocks noGrp="1"/>
          </p:cNvSpPr>
          <p:nvPr>
            <p:ph type="subTitle" idx="1"/>
          </p:nvPr>
        </p:nvSpPr>
        <p:spPr/>
        <p:txBody>
          <a:bodyPr>
            <a:normAutofit/>
          </a:bodyPr>
          <a:lstStyle/>
          <a:p>
            <a:r>
              <a:rPr lang="en-GB" sz="3600" dirty="0">
                <a:solidFill>
                  <a:srgbClr val="FBF5E9"/>
                </a:solidFill>
              </a:rPr>
              <a:t>1</a:t>
            </a:r>
            <a:r>
              <a:rPr lang="en-GB" sz="3600" baseline="30000" dirty="0">
                <a:solidFill>
                  <a:srgbClr val="FBF5E9"/>
                </a:solidFill>
              </a:rPr>
              <a:t>st</a:t>
            </a:r>
            <a:r>
              <a:rPr lang="en-GB" sz="3600" dirty="0">
                <a:solidFill>
                  <a:srgbClr val="FBF5E9"/>
                </a:solidFill>
              </a:rPr>
              <a:t> February 2024</a:t>
            </a:r>
          </a:p>
        </p:txBody>
      </p:sp>
    </p:spTree>
    <p:extLst>
      <p:ext uri="{BB962C8B-B14F-4D97-AF65-F5344CB8AC3E}">
        <p14:creationId xmlns:p14="http://schemas.microsoft.com/office/powerpoint/2010/main" val="375408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Things to note</a:t>
            </a:r>
          </a:p>
        </p:txBody>
      </p:sp>
      <p:sp>
        <p:nvSpPr>
          <p:cNvPr id="8" name="Content Placeholder 7"/>
          <p:cNvSpPr>
            <a:spLocks noGrp="1"/>
          </p:cNvSpPr>
          <p:nvPr>
            <p:ph idx="1"/>
          </p:nvPr>
        </p:nvSpPr>
        <p:spPr>
          <a:xfrm>
            <a:off x="838200" y="1825625"/>
            <a:ext cx="7551198" cy="4089983"/>
          </a:xfrm>
        </p:spPr>
        <p:txBody>
          <a:bodyPr anchor="t">
            <a:normAutofit fontScale="92500" lnSpcReduction="20000"/>
          </a:bodyPr>
          <a:lstStyle/>
          <a:p>
            <a:pPr marL="0" indent="0">
              <a:spcAft>
                <a:spcPts val="600"/>
              </a:spcAft>
              <a:buClr>
                <a:schemeClr val="tx2"/>
              </a:buClr>
              <a:buNone/>
            </a:pPr>
            <a:r>
              <a:rPr lang="en-GB" sz="2600" b="1" dirty="0">
                <a:solidFill>
                  <a:schemeClr val="tx1">
                    <a:lumMod val="65000"/>
                    <a:lumOff val="35000"/>
                  </a:schemeClr>
                </a:solidFill>
              </a:rPr>
              <a:t>Physical Education</a:t>
            </a:r>
          </a:p>
          <a:p>
            <a:pPr>
              <a:lnSpc>
                <a:spcPct val="110000"/>
              </a:lnSpc>
              <a:spcAft>
                <a:spcPts val="600"/>
              </a:spcAft>
              <a:buClr>
                <a:schemeClr val="tx2"/>
              </a:buClr>
            </a:pPr>
            <a:r>
              <a:rPr lang="en-GB" sz="2000" dirty="0">
                <a:solidFill>
                  <a:schemeClr val="tx1">
                    <a:lumMod val="65000"/>
                    <a:lumOff val="35000"/>
                  </a:schemeClr>
                </a:solidFill>
              </a:rPr>
              <a:t>If you want to do a PE qualification then select the Physical Education box</a:t>
            </a:r>
          </a:p>
          <a:p>
            <a:pPr>
              <a:lnSpc>
                <a:spcPct val="110000"/>
              </a:lnSpc>
              <a:spcAft>
                <a:spcPts val="600"/>
              </a:spcAft>
              <a:buClr>
                <a:schemeClr val="tx2"/>
              </a:buClr>
            </a:pPr>
            <a:r>
              <a:rPr lang="en-GB" sz="2000" dirty="0">
                <a:solidFill>
                  <a:schemeClr val="tx1">
                    <a:lumMod val="65000"/>
                    <a:lumOff val="35000"/>
                  </a:schemeClr>
                </a:solidFill>
              </a:rPr>
              <a:t>PE teachers will make the selection about which course you should follow based on what they know about you and which course will suit you best</a:t>
            </a:r>
          </a:p>
          <a:p>
            <a:pPr marL="0" indent="0">
              <a:spcAft>
                <a:spcPts val="600"/>
              </a:spcAft>
              <a:buClr>
                <a:schemeClr val="tx2"/>
              </a:buClr>
              <a:buNone/>
            </a:pPr>
            <a:r>
              <a:rPr lang="en-GB" sz="2600" b="1" dirty="0">
                <a:solidFill>
                  <a:schemeClr val="tx1">
                    <a:lumMod val="65000"/>
                    <a:lumOff val="35000"/>
                  </a:schemeClr>
                </a:solidFill>
              </a:rPr>
              <a:t>Languages</a:t>
            </a:r>
          </a:p>
          <a:p>
            <a:pPr>
              <a:lnSpc>
                <a:spcPct val="110000"/>
              </a:lnSpc>
              <a:spcAft>
                <a:spcPts val="600"/>
              </a:spcAft>
              <a:buClr>
                <a:schemeClr val="tx2"/>
              </a:buClr>
            </a:pPr>
            <a:r>
              <a:rPr lang="en-GB" sz="2000" dirty="0">
                <a:solidFill>
                  <a:schemeClr val="tx1">
                    <a:lumMod val="65000"/>
                    <a:lumOff val="35000"/>
                  </a:schemeClr>
                </a:solidFill>
              </a:rPr>
              <a:t>Most suitable for those of you who are studying the language this year</a:t>
            </a:r>
          </a:p>
          <a:p>
            <a:pPr>
              <a:lnSpc>
                <a:spcPct val="110000"/>
              </a:lnSpc>
              <a:spcAft>
                <a:spcPts val="600"/>
              </a:spcAft>
              <a:buClr>
                <a:schemeClr val="tx2"/>
              </a:buClr>
            </a:pPr>
            <a:r>
              <a:rPr lang="en-GB" sz="2000" dirty="0">
                <a:solidFill>
                  <a:schemeClr val="tx1">
                    <a:lumMod val="65000"/>
                    <a:lumOff val="35000"/>
                  </a:schemeClr>
                </a:solidFill>
              </a:rPr>
              <a:t>If you want to take a language that you are not currently studying then you </a:t>
            </a:r>
            <a:r>
              <a:rPr lang="en-GB" sz="2000" b="1" dirty="0">
                <a:solidFill>
                  <a:schemeClr val="tx1">
                    <a:lumMod val="65000"/>
                    <a:lumOff val="35000"/>
                  </a:schemeClr>
                </a:solidFill>
              </a:rPr>
              <a:t>must </a:t>
            </a:r>
            <a:r>
              <a:rPr lang="en-GB" sz="2000" dirty="0">
                <a:solidFill>
                  <a:schemeClr val="tx1">
                    <a:lumMod val="65000"/>
                    <a:lumOff val="35000"/>
                  </a:schemeClr>
                </a:solidFill>
              </a:rPr>
              <a:t>speak to your language teacher before completing the option form</a:t>
            </a:r>
          </a:p>
        </p:txBody>
      </p:sp>
      <p:pic>
        <p:nvPicPr>
          <p:cNvPr id="11" name="Content Placeholder 10" descr="Post-It Sticky Note · Free vector graphic on Pixabay"/>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799513" y="2322513"/>
            <a:ext cx="3392487" cy="3355975"/>
          </a:xfrm>
        </p:spPr>
      </p:pic>
    </p:spTree>
    <p:extLst>
      <p:ext uri="{BB962C8B-B14F-4D97-AF65-F5344CB8AC3E}">
        <p14:creationId xmlns:p14="http://schemas.microsoft.com/office/powerpoint/2010/main" val="206299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Will you get all four of your choices?</a:t>
            </a:r>
          </a:p>
        </p:txBody>
      </p:sp>
      <p:sp>
        <p:nvSpPr>
          <p:cNvPr id="8" name="Content Placeholder 7"/>
          <p:cNvSpPr>
            <a:spLocks noGrp="1"/>
          </p:cNvSpPr>
          <p:nvPr>
            <p:ph idx="1"/>
          </p:nvPr>
        </p:nvSpPr>
        <p:spPr>
          <a:xfrm>
            <a:off x="693825" y="1825625"/>
            <a:ext cx="7107315" cy="4089983"/>
          </a:xfrm>
        </p:spPr>
        <p:txBody>
          <a:bodyPr anchor="t">
            <a:normAutofit lnSpcReduction="10000"/>
          </a:bodyPr>
          <a:lstStyle/>
          <a:p>
            <a:pPr marL="0" indent="0">
              <a:spcBef>
                <a:spcPts val="0"/>
              </a:spcBef>
              <a:spcAft>
                <a:spcPts val="600"/>
              </a:spcAft>
              <a:buClr>
                <a:schemeClr val="tx2"/>
              </a:buClr>
              <a:buNone/>
            </a:pPr>
            <a:r>
              <a:rPr lang="en-GB" sz="2200" dirty="0">
                <a:solidFill>
                  <a:schemeClr val="tx1">
                    <a:lumMod val="65000"/>
                    <a:lumOff val="35000"/>
                  </a:schemeClr>
                </a:solidFill>
              </a:rPr>
              <a:t>Most students will be able to study all of their choices however, sometimes we are not able to give you a particular subject because:</a:t>
            </a:r>
          </a:p>
          <a:p>
            <a:pPr>
              <a:spcBef>
                <a:spcPts val="0"/>
              </a:spcBef>
              <a:spcAft>
                <a:spcPts val="600"/>
              </a:spcAft>
              <a:buClr>
                <a:schemeClr val="tx2"/>
              </a:buClr>
            </a:pPr>
            <a:r>
              <a:rPr lang="en-GB" sz="2200" dirty="0">
                <a:solidFill>
                  <a:schemeClr val="tx1">
                    <a:lumMod val="65000"/>
                    <a:lumOff val="35000"/>
                  </a:schemeClr>
                </a:solidFill>
              </a:rPr>
              <a:t>Not enough students request the subject to make up a class</a:t>
            </a:r>
          </a:p>
          <a:p>
            <a:pPr>
              <a:spcBef>
                <a:spcPts val="0"/>
              </a:spcBef>
              <a:spcAft>
                <a:spcPts val="600"/>
              </a:spcAft>
              <a:buClr>
                <a:schemeClr val="tx2"/>
              </a:buClr>
            </a:pPr>
            <a:r>
              <a:rPr lang="en-GB" sz="2200" dirty="0">
                <a:solidFill>
                  <a:schemeClr val="tx1">
                    <a:lumMod val="65000"/>
                    <a:lumOff val="35000"/>
                  </a:schemeClr>
                </a:solidFill>
              </a:rPr>
              <a:t>More students ask for a subject than the available teachers or facilities can cope with</a:t>
            </a:r>
          </a:p>
          <a:p>
            <a:pPr>
              <a:spcBef>
                <a:spcPts val="0"/>
              </a:spcBef>
              <a:spcAft>
                <a:spcPts val="600"/>
              </a:spcAft>
              <a:buClr>
                <a:schemeClr val="tx2"/>
              </a:buClr>
            </a:pPr>
            <a:r>
              <a:rPr lang="en-GB" sz="2200" dirty="0">
                <a:solidFill>
                  <a:schemeClr val="tx1">
                    <a:lumMod val="65000"/>
                    <a:lumOff val="35000"/>
                  </a:schemeClr>
                </a:solidFill>
              </a:rPr>
              <a:t>It is not possible to timetable the mix of courses you have chosen</a:t>
            </a:r>
          </a:p>
          <a:p>
            <a:pPr>
              <a:spcBef>
                <a:spcPts val="0"/>
              </a:spcBef>
              <a:spcAft>
                <a:spcPts val="600"/>
              </a:spcAft>
              <a:buClr>
                <a:schemeClr val="tx2"/>
              </a:buClr>
            </a:pPr>
            <a:r>
              <a:rPr lang="en-GB" sz="2200" dirty="0">
                <a:solidFill>
                  <a:schemeClr val="tx1">
                    <a:lumMod val="65000"/>
                    <a:lumOff val="35000"/>
                  </a:schemeClr>
                </a:solidFill>
              </a:rPr>
              <a:t>Students may opt for a course which, in the judgement of teachers, is not well suited to them</a:t>
            </a:r>
          </a:p>
          <a:p>
            <a:pPr marL="0" indent="0">
              <a:spcBef>
                <a:spcPts val="0"/>
              </a:spcBef>
              <a:spcAft>
                <a:spcPts val="600"/>
              </a:spcAft>
              <a:buClr>
                <a:schemeClr val="tx2"/>
              </a:buClr>
              <a:buNone/>
            </a:pPr>
            <a:r>
              <a:rPr lang="en-GB" sz="2200" dirty="0">
                <a:solidFill>
                  <a:schemeClr val="tx1">
                    <a:lumMod val="65000"/>
                    <a:lumOff val="35000"/>
                  </a:schemeClr>
                </a:solidFill>
              </a:rPr>
              <a:t>All students need to select a reserve subject and you need to give this as much thought as the rest</a:t>
            </a:r>
          </a:p>
        </p:txBody>
      </p:sp>
      <p:pic>
        <p:nvPicPr>
          <p:cNvPr id="9" name="Content Placeholder 8" descr="How Should I Back Up My Computer Before an Operating ..."/>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7764463" y="1930400"/>
            <a:ext cx="4427537" cy="3540125"/>
          </a:xfrm>
        </p:spPr>
      </p:pic>
    </p:spTree>
    <p:extLst>
      <p:ext uri="{BB962C8B-B14F-4D97-AF65-F5344CB8AC3E}">
        <p14:creationId xmlns:p14="http://schemas.microsoft.com/office/powerpoint/2010/main" val="38251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AD77-CE42-4621-B7CF-BBBD347B60C8}"/>
              </a:ext>
            </a:extLst>
          </p:cNvPr>
          <p:cNvSpPr>
            <a:spLocks noGrp="1"/>
          </p:cNvSpPr>
          <p:nvPr>
            <p:ph type="title"/>
          </p:nvPr>
        </p:nvSpPr>
        <p:spPr/>
        <p:txBody>
          <a:bodyPr/>
          <a:lstStyle/>
          <a:p>
            <a:r>
              <a:rPr lang="en-GB" b="1" dirty="0">
                <a:solidFill>
                  <a:schemeClr val="tx1">
                    <a:lumMod val="65000"/>
                    <a:lumOff val="35000"/>
                  </a:schemeClr>
                </a:solidFill>
              </a:rPr>
              <a:t>What happens if a course is oversubscribed?</a:t>
            </a:r>
          </a:p>
        </p:txBody>
      </p:sp>
      <p:sp>
        <p:nvSpPr>
          <p:cNvPr id="3" name="Content Placeholder 2">
            <a:extLst>
              <a:ext uri="{FF2B5EF4-FFF2-40B4-BE49-F238E27FC236}">
                <a16:creationId xmlns:a16="http://schemas.microsoft.com/office/drawing/2014/main" id="{E739F6A2-9DFC-45F7-9BDE-42E8875D484F}"/>
              </a:ext>
            </a:extLst>
          </p:cNvPr>
          <p:cNvSpPr>
            <a:spLocks noGrp="1"/>
          </p:cNvSpPr>
          <p:nvPr>
            <p:ph idx="1"/>
          </p:nvPr>
        </p:nvSpPr>
        <p:spPr/>
        <p:txBody>
          <a:bodyPr/>
          <a:lstStyle/>
          <a:p>
            <a:pPr marL="0" indent="0">
              <a:buNone/>
            </a:pPr>
            <a:r>
              <a:rPr lang="en-GB" sz="2400" dirty="0">
                <a:solidFill>
                  <a:schemeClr val="tx1">
                    <a:lumMod val="65000"/>
                    <a:lumOff val="35000"/>
                  </a:schemeClr>
                </a:solidFill>
              </a:rPr>
              <a:t>Priority on courses will be assigned to students using the following criteria:</a:t>
            </a:r>
          </a:p>
          <a:p>
            <a:pPr marL="457200" indent="-457200">
              <a:buFont typeface="+mj-lt"/>
              <a:buAutoNum type="arabicPeriod"/>
            </a:pPr>
            <a:r>
              <a:rPr lang="en-GB" sz="2400" dirty="0">
                <a:solidFill>
                  <a:schemeClr val="tx1">
                    <a:lumMod val="65000"/>
                    <a:lumOff val="35000"/>
                  </a:schemeClr>
                </a:solidFill>
              </a:rPr>
              <a:t>Forms that are returned by the deadline will be given priority over forms that are late but there is </a:t>
            </a:r>
            <a:r>
              <a:rPr lang="en-GB" sz="2400" b="1" dirty="0">
                <a:solidFill>
                  <a:schemeClr val="tx1">
                    <a:lumMod val="65000"/>
                    <a:lumOff val="35000"/>
                  </a:schemeClr>
                </a:solidFill>
              </a:rPr>
              <a:t>NO</a:t>
            </a:r>
            <a:r>
              <a:rPr lang="en-GB" sz="2400" dirty="0">
                <a:solidFill>
                  <a:schemeClr val="tx1">
                    <a:lumMod val="65000"/>
                    <a:lumOff val="35000"/>
                  </a:schemeClr>
                </a:solidFill>
              </a:rPr>
              <a:t> first come, first served approach before the deadline</a:t>
            </a:r>
          </a:p>
          <a:p>
            <a:pPr marL="457200" indent="-457200">
              <a:buFont typeface="+mj-lt"/>
              <a:buAutoNum type="arabicPeriod"/>
            </a:pPr>
            <a:r>
              <a:rPr lang="en-GB" sz="2400" dirty="0">
                <a:solidFill>
                  <a:schemeClr val="tx1">
                    <a:lumMod val="65000"/>
                    <a:lumOff val="35000"/>
                  </a:schemeClr>
                </a:solidFill>
              </a:rPr>
              <a:t>Students with higher attendance will be given priority over students with lower attendance (absences for medical reasons not included)</a:t>
            </a:r>
          </a:p>
          <a:p>
            <a:pPr marL="457200" indent="-457200">
              <a:buFont typeface="+mj-lt"/>
              <a:buAutoNum type="arabicPeriod"/>
            </a:pPr>
            <a:r>
              <a:rPr lang="en-GB" sz="2400" dirty="0">
                <a:solidFill>
                  <a:schemeClr val="tx1">
                    <a:lumMod val="65000"/>
                    <a:lumOff val="35000"/>
                  </a:schemeClr>
                </a:solidFill>
              </a:rPr>
              <a:t>Students with fewer demerits will be given priority over those with more</a:t>
            </a:r>
          </a:p>
          <a:p>
            <a:pPr marL="457200" indent="-457200">
              <a:buFont typeface="+mj-lt"/>
              <a:buAutoNum type="arabicPeriod"/>
            </a:pPr>
            <a:r>
              <a:rPr lang="en-GB" sz="2400" dirty="0">
                <a:solidFill>
                  <a:schemeClr val="tx1">
                    <a:lumMod val="65000"/>
                    <a:lumOff val="35000"/>
                  </a:schemeClr>
                </a:solidFill>
              </a:rPr>
              <a:t>Students with higher effort grades will be given priority over those with lower effort grades</a:t>
            </a:r>
          </a:p>
        </p:txBody>
      </p:sp>
    </p:spTree>
    <p:extLst>
      <p:ext uri="{BB962C8B-B14F-4D97-AF65-F5344CB8AC3E}">
        <p14:creationId xmlns:p14="http://schemas.microsoft.com/office/powerpoint/2010/main" val="2783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FBF5E9"/>
                </a:solidFill>
              </a:rPr>
              <a:t>Filling in the form</a:t>
            </a:r>
          </a:p>
        </p:txBody>
      </p:sp>
      <p:sp>
        <p:nvSpPr>
          <p:cNvPr id="5" name="Subtitle 4">
            <a:extLst>
              <a:ext uri="{FF2B5EF4-FFF2-40B4-BE49-F238E27FC236}">
                <a16:creationId xmlns:a16="http://schemas.microsoft.com/office/drawing/2014/main" id="{C5FFAFF3-080F-426F-8DFF-729810FAA0D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6141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On-line Option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541539"/>
            <a:ext cx="5408596" cy="4089983"/>
          </a:xfrm>
        </p:spPr>
        <p:txBody>
          <a:bodyPr anchor="t">
            <a:normAutofit/>
          </a:bodyPr>
          <a:lstStyle/>
          <a:p>
            <a:r>
              <a:rPr lang="en-GB" altLang="en-US" sz="2400" dirty="0">
                <a:solidFill>
                  <a:schemeClr val="tx1">
                    <a:lumMod val="65000"/>
                    <a:lumOff val="35000"/>
                  </a:schemeClr>
                </a:solidFill>
              </a:rPr>
              <a:t>The Year 9 Options Form will be completed electronically </a:t>
            </a:r>
          </a:p>
          <a:p>
            <a:r>
              <a:rPr lang="en-GB" altLang="en-US" sz="2400" dirty="0">
                <a:solidFill>
                  <a:schemeClr val="tx1">
                    <a:lumMod val="65000"/>
                    <a:lumOff val="35000"/>
                  </a:schemeClr>
                </a:solidFill>
              </a:rPr>
              <a:t>To access this form when it opens on Tuesday 27</a:t>
            </a:r>
            <a:r>
              <a:rPr lang="en-GB" altLang="en-US" sz="2400" baseline="30000" dirty="0">
                <a:solidFill>
                  <a:schemeClr val="tx1">
                    <a:lumMod val="65000"/>
                    <a:lumOff val="35000"/>
                  </a:schemeClr>
                </a:solidFill>
              </a:rPr>
              <a:t>th</a:t>
            </a:r>
            <a:r>
              <a:rPr lang="en-GB" altLang="en-US" sz="2400" dirty="0">
                <a:solidFill>
                  <a:schemeClr val="tx1">
                    <a:lumMod val="65000"/>
                    <a:lumOff val="35000"/>
                  </a:schemeClr>
                </a:solidFill>
              </a:rPr>
              <a:t> February, please click on the button on the </a:t>
            </a:r>
            <a:r>
              <a:rPr lang="en-GB" altLang="en-US" sz="2400" dirty="0">
                <a:solidFill>
                  <a:schemeClr val="tx1">
                    <a:lumMod val="65000"/>
                    <a:lumOff val="35000"/>
                  </a:schemeClr>
                </a:solidFill>
                <a:hlinkClick r:id="rId2"/>
              </a:rPr>
              <a:t>KS4 Options</a:t>
            </a:r>
            <a:r>
              <a:rPr lang="en-GB" altLang="en-US" sz="2400" dirty="0">
                <a:solidFill>
                  <a:schemeClr val="tx1">
                    <a:lumMod val="65000"/>
                    <a:lumOff val="35000"/>
                  </a:schemeClr>
                </a:solidFill>
              </a:rPr>
              <a:t> page on the school website – a reminder and a link will be emailed to all parents</a:t>
            </a:r>
          </a:p>
          <a:p>
            <a:r>
              <a:rPr lang="en-GB" altLang="en-US" sz="2400" dirty="0">
                <a:solidFill>
                  <a:schemeClr val="tx1">
                    <a:lumMod val="65000"/>
                    <a:lumOff val="35000"/>
                  </a:schemeClr>
                </a:solidFill>
              </a:rPr>
              <a:t>The first part of the form asks you to complete your name and tutor group</a:t>
            </a: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B90D044F-55DB-481E-8D4D-26A850B95453}"/>
              </a:ext>
            </a:extLst>
          </p:cNvPr>
          <p:cNvPicPr>
            <a:picLocks noChangeAspect="1"/>
          </p:cNvPicPr>
          <p:nvPr/>
        </p:nvPicPr>
        <p:blipFill>
          <a:blip r:embed="rId3"/>
          <a:stretch>
            <a:fillRect/>
          </a:stretch>
        </p:blipFill>
        <p:spPr>
          <a:xfrm>
            <a:off x="7024204" y="1541538"/>
            <a:ext cx="4568382" cy="4089982"/>
          </a:xfrm>
          <a:prstGeom prst="rect">
            <a:avLst/>
          </a:prstGeom>
        </p:spPr>
      </p:pic>
    </p:spTree>
    <p:extLst>
      <p:ext uri="{BB962C8B-B14F-4D97-AF65-F5344CB8AC3E}">
        <p14:creationId xmlns:p14="http://schemas.microsoft.com/office/powerpoint/2010/main" val="15109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4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a:bodyPr>
          <a:lstStyle/>
          <a:p>
            <a:r>
              <a:rPr lang="en-GB" altLang="en-US" sz="2600" dirty="0">
                <a:solidFill>
                  <a:schemeClr val="tx1">
                    <a:lumMod val="65000"/>
                    <a:lumOff val="35000"/>
                  </a:schemeClr>
                </a:solidFill>
              </a:rPr>
              <a:t>You will then be asked to choose one of six subjects – you must pick one of these subjects</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2CCE32A0-0A9B-4DAA-AA3D-B501F0B17D96}"/>
              </a:ext>
            </a:extLst>
          </p:cNvPr>
          <p:cNvPicPr>
            <a:picLocks noChangeAspect="1"/>
          </p:cNvPicPr>
          <p:nvPr/>
        </p:nvPicPr>
        <p:blipFill>
          <a:blip r:embed="rId2"/>
          <a:stretch>
            <a:fillRect/>
          </a:stretch>
        </p:blipFill>
        <p:spPr>
          <a:xfrm>
            <a:off x="3628544" y="2812002"/>
            <a:ext cx="4772025" cy="2743200"/>
          </a:xfrm>
          <a:prstGeom prst="rect">
            <a:avLst/>
          </a:prstGeom>
        </p:spPr>
      </p:pic>
      <p:pic>
        <p:nvPicPr>
          <p:cNvPr id="5" name="Picture 4">
            <a:extLst>
              <a:ext uri="{FF2B5EF4-FFF2-40B4-BE49-F238E27FC236}">
                <a16:creationId xmlns:a16="http://schemas.microsoft.com/office/drawing/2014/main" id="{7C4B7756-1B63-423A-BC24-0E420B4E830B}"/>
              </a:ext>
            </a:extLst>
          </p:cNvPr>
          <p:cNvPicPr>
            <a:picLocks noChangeAspect="1"/>
          </p:cNvPicPr>
          <p:nvPr/>
        </p:nvPicPr>
        <p:blipFill>
          <a:blip r:embed="rId3"/>
          <a:stretch>
            <a:fillRect/>
          </a:stretch>
        </p:blipFill>
        <p:spPr>
          <a:xfrm>
            <a:off x="3628544" y="2812002"/>
            <a:ext cx="4800600" cy="2781300"/>
          </a:xfrm>
          <a:prstGeom prst="rect">
            <a:avLst/>
          </a:prstGeom>
        </p:spPr>
      </p:pic>
    </p:spTree>
    <p:extLst>
      <p:ext uri="{BB962C8B-B14F-4D97-AF65-F5344CB8AC3E}">
        <p14:creationId xmlns:p14="http://schemas.microsoft.com/office/powerpoint/2010/main" val="7023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5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825625"/>
            <a:ext cx="4415997" cy="4089983"/>
          </a:xfrm>
        </p:spPr>
        <p:txBody>
          <a:bodyPr anchor="t">
            <a:normAutofit/>
          </a:bodyPr>
          <a:lstStyle/>
          <a:p>
            <a:r>
              <a:rPr lang="en-GB" altLang="en-US" sz="2600" dirty="0">
                <a:solidFill>
                  <a:schemeClr val="tx1">
                    <a:lumMod val="65000"/>
                    <a:lumOff val="35000"/>
                  </a:schemeClr>
                </a:solidFill>
              </a:rPr>
              <a:t>Next, you will be asked to pick three additional subjects</a:t>
            </a:r>
          </a:p>
          <a:p>
            <a:r>
              <a:rPr lang="en-GB" altLang="en-US" sz="2600" dirty="0">
                <a:solidFill>
                  <a:schemeClr val="tx1">
                    <a:lumMod val="65000"/>
                    <a:lumOff val="35000"/>
                  </a:schemeClr>
                </a:solidFill>
              </a:rPr>
              <a:t>Do not duplicate a subject from the previous question</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B115ADE8-964C-4565-8E1E-7DDA6F3DA1C9}"/>
              </a:ext>
            </a:extLst>
          </p:cNvPr>
          <p:cNvPicPr>
            <a:picLocks noChangeAspect="1"/>
          </p:cNvPicPr>
          <p:nvPr/>
        </p:nvPicPr>
        <p:blipFill>
          <a:blip r:embed="rId2"/>
          <a:stretch>
            <a:fillRect/>
          </a:stretch>
        </p:blipFill>
        <p:spPr>
          <a:xfrm>
            <a:off x="6764550" y="1206003"/>
            <a:ext cx="4111997" cy="5160399"/>
          </a:xfrm>
          <a:prstGeom prst="rect">
            <a:avLst/>
          </a:prstGeom>
        </p:spPr>
      </p:pic>
      <p:pic>
        <p:nvPicPr>
          <p:cNvPr id="5" name="Picture 4">
            <a:extLst>
              <a:ext uri="{FF2B5EF4-FFF2-40B4-BE49-F238E27FC236}">
                <a16:creationId xmlns:a16="http://schemas.microsoft.com/office/drawing/2014/main" id="{598BBF53-D672-4E79-B2A5-EAE6472D9A7A}"/>
              </a:ext>
            </a:extLst>
          </p:cNvPr>
          <p:cNvPicPr>
            <a:picLocks noChangeAspect="1"/>
          </p:cNvPicPr>
          <p:nvPr/>
        </p:nvPicPr>
        <p:blipFill>
          <a:blip r:embed="rId3"/>
          <a:stretch>
            <a:fillRect/>
          </a:stretch>
        </p:blipFill>
        <p:spPr>
          <a:xfrm>
            <a:off x="6756079" y="1206004"/>
            <a:ext cx="3995746" cy="5160398"/>
          </a:xfrm>
          <a:prstGeom prst="rect">
            <a:avLst/>
          </a:prstGeom>
        </p:spPr>
      </p:pic>
    </p:spTree>
    <p:extLst>
      <p:ext uri="{BB962C8B-B14F-4D97-AF65-F5344CB8AC3E}">
        <p14:creationId xmlns:p14="http://schemas.microsoft.com/office/powerpoint/2010/main" val="38954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Subjects with more than one qualification</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fontScale="92500"/>
          </a:bodyPr>
          <a:lstStyle/>
          <a:p>
            <a:r>
              <a:rPr lang="en-GB" altLang="en-US" sz="2600" dirty="0">
                <a:solidFill>
                  <a:schemeClr val="tx1">
                    <a:lumMod val="65000"/>
                    <a:lumOff val="35000"/>
                  </a:schemeClr>
                </a:solidFill>
              </a:rPr>
              <a:t>We have several subject areas that offer more than one type of qualification. </a:t>
            </a:r>
          </a:p>
          <a:p>
            <a:pPr lvl="1"/>
            <a:r>
              <a:rPr lang="en-GB" altLang="en-US" sz="2200" dirty="0">
                <a:solidFill>
                  <a:schemeClr val="tx1">
                    <a:lumMod val="65000"/>
                    <a:lumOff val="35000"/>
                  </a:schemeClr>
                </a:solidFill>
              </a:rPr>
              <a:t>Art</a:t>
            </a:r>
          </a:p>
          <a:p>
            <a:pPr lvl="1"/>
            <a:r>
              <a:rPr lang="en-GB" altLang="en-US" sz="2200" dirty="0">
                <a:solidFill>
                  <a:schemeClr val="tx1">
                    <a:lumMod val="65000"/>
                    <a:lumOff val="35000"/>
                  </a:schemeClr>
                </a:solidFill>
              </a:rPr>
              <a:t>D&amp;T</a:t>
            </a:r>
          </a:p>
          <a:p>
            <a:r>
              <a:rPr lang="en-GB" altLang="en-US" sz="2600" dirty="0">
                <a:solidFill>
                  <a:schemeClr val="tx1">
                    <a:lumMod val="65000"/>
                    <a:lumOff val="35000"/>
                  </a:schemeClr>
                </a:solidFill>
              </a:rPr>
              <a:t>You cannot take more than one qualification in each of these areas therefore, the next two questions on the form ask you to choose which qualification in each subject area you would like to study if you have chosen that subject.</a:t>
            </a:r>
          </a:p>
          <a:p>
            <a:r>
              <a:rPr lang="en-GB" altLang="en-US" sz="2600" dirty="0">
                <a:solidFill>
                  <a:schemeClr val="tx1">
                    <a:lumMod val="65000"/>
                    <a:lumOff val="35000"/>
                  </a:schemeClr>
                </a:solidFill>
              </a:rPr>
              <a:t>Physical Education does offer two different qualifications, but the route that students follow will be determined by the PE faculty. They know which qualification will suit students in order that students achieve the best possible outcomes. </a:t>
            </a:r>
          </a:p>
        </p:txBody>
      </p:sp>
    </p:spTree>
    <p:extLst>
      <p:ext uri="{BB962C8B-B14F-4D97-AF65-F5344CB8AC3E}">
        <p14:creationId xmlns:p14="http://schemas.microsoft.com/office/powerpoint/2010/main" val="57886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Questions 6 and 7 on the form</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p:txBody>
          <a:bodyPr anchor="t">
            <a:normAutofit/>
          </a:bodyPr>
          <a:lstStyle/>
          <a:p>
            <a:r>
              <a:rPr lang="en-GB" altLang="en-US" sz="2600" dirty="0">
                <a:solidFill>
                  <a:schemeClr val="tx1">
                    <a:lumMod val="65000"/>
                    <a:lumOff val="35000"/>
                  </a:schemeClr>
                </a:solidFill>
              </a:rPr>
              <a:t>The next two questions on the form ask you to choose which qualification in each area you would like to study. </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r>
              <a:rPr lang="en-GB" altLang="en-US" sz="2600" dirty="0">
                <a:solidFill>
                  <a:schemeClr val="tx1">
                    <a:lumMod val="65000"/>
                    <a:lumOff val="35000"/>
                  </a:schemeClr>
                </a:solidFill>
              </a:rPr>
              <a:t>If however, you did not chose Art in question 5 then please select the button beside the statement ‘I’ve not chosen an Art subject’</a:t>
            </a:r>
          </a:p>
        </p:txBody>
      </p:sp>
      <p:pic>
        <p:nvPicPr>
          <p:cNvPr id="3" name="Picture 2">
            <a:extLst>
              <a:ext uri="{FF2B5EF4-FFF2-40B4-BE49-F238E27FC236}">
                <a16:creationId xmlns:a16="http://schemas.microsoft.com/office/drawing/2014/main" id="{AB1C8A69-0CF0-43E1-A152-17BE1BDC2608}"/>
              </a:ext>
            </a:extLst>
          </p:cNvPr>
          <p:cNvPicPr>
            <a:picLocks noChangeAspect="1"/>
          </p:cNvPicPr>
          <p:nvPr/>
        </p:nvPicPr>
        <p:blipFill>
          <a:blip r:embed="rId2"/>
          <a:stretch>
            <a:fillRect/>
          </a:stretch>
        </p:blipFill>
        <p:spPr>
          <a:xfrm>
            <a:off x="3048000" y="2856203"/>
            <a:ext cx="6096000" cy="2028825"/>
          </a:xfrm>
          <a:prstGeom prst="rect">
            <a:avLst/>
          </a:prstGeom>
        </p:spPr>
      </p:pic>
      <p:pic>
        <p:nvPicPr>
          <p:cNvPr id="5" name="Picture 4">
            <a:extLst>
              <a:ext uri="{FF2B5EF4-FFF2-40B4-BE49-F238E27FC236}">
                <a16:creationId xmlns:a16="http://schemas.microsoft.com/office/drawing/2014/main" id="{EC2B48F5-E653-4D7A-B867-2C56D67EB6C1}"/>
              </a:ext>
            </a:extLst>
          </p:cNvPr>
          <p:cNvPicPr>
            <a:picLocks noChangeAspect="1"/>
          </p:cNvPicPr>
          <p:nvPr/>
        </p:nvPicPr>
        <p:blipFill>
          <a:blip r:embed="rId3"/>
          <a:stretch>
            <a:fillRect/>
          </a:stretch>
        </p:blipFill>
        <p:spPr>
          <a:xfrm>
            <a:off x="3048000" y="2851441"/>
            <a:ext cx="5838825" cy="2038350"/>
          </a:xfrm>
          <a:prstGeom prst="rect">
            <a:avLst/>
          </a:prstGeom>
        </p:spPr>
      </p:pic>
    </p:spTree>
    <p:extLst>
      <p:ext uri="{BB962C8B-B14F-4D97-AF65-F5344CB8AC3E}">
        <p14:creationId xmlns:p14="http://schemas.microsoft.com/office/powerpoint/2010/main" val="38141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Questions 6 and 7 on the form</a:t>
            </a:r>
          </a:p>
        </p:txBody>
      </p:sp>
      <p:sp>
        <p:nvSpPr>
          <p:cNvPr id="14" name="Content Placeholder 7">
            <a:extLst>
              <a:ext uri="{FF2B5EF4-FFF2-40B4-BE49-F238E27FC236}">
                <a16:creationId xmlns:a16="http://schemas.microsoft.com/office/drawing/2014/main" id="{7DF85070-D031-41EB-A2D0-3BC474D2C810}"/>
              </a:ext>
            </a:extLst>
          </p:cNvPr>
          <p:cNvSpPr>
            <a:spLocks noGrp="1"/>
          </p:cNvSpPr>
          <p:nvPr>
            <p:ph idx="1"/>
          </p:nvPr>
        </p:nvSpPr>
        <p:spPr/>
        <p:txBody>
          <a:bodyPr anchor="t">
            <a:normAutofit fontScale="85000" lnSpcReduction="20000"/>
          </a:bodyPr>
          <a:lstStyle/>
          <a:p>
            <a:r>
              <a:rPr lang="en-GB" altLang="en-US" sz="2600" dirty="0">
                <a:solidFill>
                  <a:schemeClr val="tx1">
                    <a:lumMod val="65000"/>
                    <a:lumOff val="35000"/>
                  </a:schemeClr>
                </a:solidFill>
              </a:rPr>
              <a:t>You will need to choose which D&amp;T subject you want to study. </a:t>
            </a:r>
          </a:p>
          <a:p>
            <a:r>
              <a:rPr lang="en-GB" altLang="en-US" sz="2600" dirty="0">
                <a:solidFill>
                  <a:schemeClr val="tx1">
                    <a:lumMod val="65000"/>
                    <a:lumOff val="35000"/>
                  </a:schemeClr>
                </a:solidFill>
              </a:rPr>
              <a:t>For instance, you cannot choose Graphics and Resistant materials. </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pPr marL="0" indent="0">
              <a:buNone/>
            </a:pPr>
            <a:endParaRPr lang="en-GB" altLang="en-US" sz="2600" dirty="0">
              <a:solidFill>
                <a:schemeClr val="tx1">
                  <a:lumMod val="65000"/>
                  <a:lumOff val="35000"/>
                </a:schemeClr>
              </a:solidFill>
            </a:endParaRPr>
          </a:p>
          <a:p>
            <a:r>
              <a:rPr lang="en-GB" altLang="en-US" sz="2600" dirty="0">
                <a:solidFill>
                  <a:schemeClr val="tx1">
                    <a:lumMod val="65000"/>
                    <a:lumOff val="35000"/>
                  </a:schemeClr>
                </a:solidFill>
              </a:rPr>
              <a:t>The reason for this is that the exam for these subjects is identical in part. However, you are able to take a D&amp;T subject and Food if you want to.</a:t>
            </a:r>
          </a:p>
          <a:p>
            <a:r>
              <a:rPr lang="en-GB" altLang="en-US" sz="2600" dirty="0">
                <a:solidFill>
                  <a:schemeClr val="tx1">
                    <a:lumMod val="65000"/>
                    <a:lumOff val="35000"/>
                  </a:schemeClr>
                </a:solidFill>
              </a:rPr>
              <a:t>If you did not chose D&amp;T in question 5 then please select the button beside the statement ‘I’ve not chosen an D&amp;T subject’</a:t>
            </a: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A460CD1A-DF74-4280-9269-F8BF0B0A96C0}"/>
              </a:ext>
            </a:extLst>
          </p:cNvPr>
          <p:cNvPicPr>
            <a:picLocks noChangeAspect="1"/>
          </p:cNvPicPr>
          <p:nvPr/>
        </p:nvPicPr>
        <p:blipFill>
          <a:blip r:embed="rId2"/>
          <a:stretch>
            <a:fillRect/>
          </a:stretch>
        </p:blipFill>
        <p:spPr>
          <a:xfrm>
            <a:off x="2937965" y="2495115"/>
            <a:ext cx="6162675" cy="2133600"/>
          </a:xfrm>
          <a:prstGeom prst="rect">
            <a:avLst/>
          </a:prstGeom>
        </p:spPr>
      </p:pic>
      <p:pic>
        <p:nvPicPr>
          <p:cNvPr id="8" name="Picture 7">
            <a:extLst>
              <a:ext uri="{FF2B5EF4-FFF2-40B4-BE49-F238E27FC236}">
                <a16:creationId xmlns:a16="http://schemas.microsoft.com/office/drawing/2014/main" id="{9DE9DC63-912B-4593-82BD-06EBBC60C62D}"/>
              </a:ext>
            </a:extLst>
          </p:cNvPr>
          <p:cNvPicPr>
            <a:picLocks noChangeAspect="1"/>
          </p:cNvPicPr>
          <p:nvPr/>
        </p:nvPicPr>
        <p:blipFill>
          <a:blip r:embed="rId3"/>
          <a:stretch>
            <a:fillRect/>
          </a:stretch>
        </p:blipFill>
        <p:spPr>
          <a:xfrm>
            <a:off x="2957015" y="2495115"/>
            <a:ext cx="6143625" cy="2190750"/>
          </a:xfrm>
          <a:prstGeom prst="rect">
            <a:avLst/>
          </a:prstGeom>
        </p:spPr>
      </p:pic>
    </p:spTree>
    <p:extLst>
      <p:ext uri="{BB962C8B-B14F-4D97-AF65-F5344CB8AC3E}">
        <p14:creationId xmlns:p14="http://schemas.microsoft.com/office/powerpoint/2010/main" val="74074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b="1" dirty="0">
                <a:solidFill>
                  <a:schemeClr val="tx1">
                    <a:lumMod val="65000"/>
                    <a:lumOff val="35000"/>
                  </a:schemeClr>
                </a:solidFill>
              </a:rPr>
              <a:t>Year 9 Options Information Evening</a:t>
            </a:r>
            <a:endParaRPr lang="en-GB" sz="4800" dirty="0">
              <a:solidFill>
                <a:schemeClr val="tx1">
                  <a:lumMod val="65000"/>
                  <a:lumOff val="35000"/>
                </a:schemeClr>
              </a:solidFill>
            </a:endParaRPr>
          </a:p>
        </p:txBody>
      </p:sp>
      <p:sp>
        <p:nvSpPr>
          <p:cNvPr id="3" name="Subtitle 2"/>
          <p:cNvSpPr>
            <a:spLocks noGrp="1"/>
          </p:cNvSpPr>
          <p:nvPr>
            <p:ph idx="1"/>
          </p:nvPr>
        </p:nvSpPr>
        <p:spPr/>
        <p:txBody>
          <a:bodyPr>
            <a:normAutofit/>
          </a:bodyPr>
          <a:lstStyle/>
          <a:p>
            <a:pPr marL="342900" indent="-342900" algn="l">
              <a:buFont typeface="Arial" panose="020B0604020202020204" pitchFamily="34" charset="0"/>
              <a:buChar char="•"/>
            </a:pPr>
            <a:r>
              <a:rPr lang="en-GB" sz="2800" dirty="0">
                <a:solidFill>
                  <a:schemeClr val="tx1">
                    <a:lumMod val="65000"/>
                    <a:lumOff val="35000"/>
                  </a:schemeClr>
                </a:solidFill>
              </a:rPr>
              <a:t>Information on the compulsory section of study for Years 10 and 11</a:t>
            </a:r>
          </a:p>
          <a:p>
            <a:pPr marL="342900" indent="-342900" algn="l">
              <a:buFont typeface="Arial" panose="020B0604020202020204" pitchFamily="34" charset="0"/>
              <a:buChar char="•"/>
            </a:pPr>
            <a:r>
              <a:rPr lang="en-GB" sz="2800" dirty="0">
                <a:solidFill>
                  <a:schemeClr val="tx1">
                    <a:lumMod val="65000"/>
                    <a:lumOff val="35000"/>
                  </a:schemeClr>
                </a:solidFill>
              </a:rPr>
              <a:t>Information on what to consider before making choices</a:t>
            </a:r>
          </a:p>
          <a:p>
            <a:pPr marL="342900" indent="-342900" algn="l">
              <a:buFont typeface="Arial" panose="020B0604020202020204" pitchFamily="34" charset="0"/>
              <a:buChar char="•"/>
            </a:pPr>
            <a:r>
              <a:rPr lang="en-GB" sz="2800" dirty="0">
                <a:solidFill>
                  <a:schemeClr val="tx1">
                    <a:lumMod val="65000"/>
                    <a:lumOff val="35000"/>
                  </a:schemeClr>
                </a:solidFill>
              </a:rPr>
              <a:t>The process</a:t>
            </a:r>
          </a:p>
          <a:p>
            <a:pPr marL="342900" indent="-342900" algn="l">
              <a:buFont typeface="Arial" panose="020B0604020202020204" pitchFamily="34" charset="0"/>
              <a:buChar char="•"/>
            </a:pPr>
            <a:r>
              <a:rPr lang="en-GB" sz="2800" dirty="0">
                <a:solidFill>
                  <a:schemeClr val="tx1">
                    <a:lumMod val="65000"/>
                    <a:lumOff val="35000"/>
                  </a:schemeClr>
                </a:solidFill>
              </a:rPr>
              <a:t>How to fill in the online form</a:t>
            </a:r>
          </a:p>
          <a:p>
            <a:pPr marL="342900" indent="-342900" algn="l">
              <a:buFont typeface="Arial" panose="020B0604020202020204" pitchFamily="34" charset="0"/>
              <a:buChar char="•"/>
            </a:pPr>
            <a:r>
              <a:rPr lang="en-GB" sz="2800" dirty="0">
                <a:solidFill>
                  <a:schemeClr val="tx1">
                    <a:lumMod val="65000"/>
                    <a:lumOff val="35000"/>
                  </a:schemeClr>
                </a:solidFill>
              </a:rPr>
              <a:t>Support, advice and guidance</a:t>
            </a:r>
          </a:p>
        </p:txBody>
      </p:sp>
    </p:spTree>
    <p:extLst>
      <p:ext uri="{BB962C8B-B14F-4D97-AF65-F5344CB8AC3E}">
        <p14:creationId xmlns:p14="http://schemas.microsoft.com/office/powerpoint/2010/main" val="69046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Question 8 on the form – Reserve choice</a:t>
            </a:r>
          </a:p>
        </p:txBody>
      </p:sp>
      <p:sp>
        <p:nvSpPr>
          <p:cNvPr id="13" name="Content Placeholder 7">
            <a:extLst>
              <a:ext uri="{FF2B5EF4-FFF2-40B4-BE49-F238E27FC236}">
                <a16:creationId xmlns:a16="http://schemas.microsoft.com/office/drawing/2014/main" id="{C7C0B74F-57D8-461B-BDA4-64E513780FC6}"/>
              </a:ext>
            </a:extLst>
          </p:cNvPr>
          <p:cNvSpPr>
            <a:spLocks noGrp="1"/>
          </p:cNvSpPr>
          <p:nvPr>
            <p:ph idx="1"/>
          </p:nvPr>
        </p:nvSpPr>
        <p:spPr>
          <a:xfrm>
            <a:off x="838200" y="1825625"/>
            <a:ext cx="5398971" cy="4089983"/>
          </a:xfrm>
        </p:spPr>
        <p:txBody>
          <a:bodyPr anchor="t">
            <a:normAutofit/>
          </a:bodyPr>
          <a:lstStyle/>
          <a:p>
            <a:r>
              <a:rPr lang="en-GB" altLang="en-US" sz="2600" dirty="0">
                <a:solidFill>
                  <a:schemeClr val="tx1">
                    <a:lumMod val="65000"/>
                    <a:lumOff val="35000"/>
                  </a:schemeClr>
                </a:solidFill>
              </a:rPr>
              <a:t>Just in case there is a situation where we cannot give you one of your four choices, we need you to choose a reserve subject. This cannot be one of the subjects you have already chosen.</a:t>
            </a: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a:p>
            <a:endParaRPr lang="en-GB" altLang="en-US" sz="2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CE69F2A9-4AFF-4DD1-9BD8-155B140167DB}"/>
              </a:ext>
            </a:extLst>
          </p:cNvPr>
          <p:cNvPicPr>
            <a:picLocks noChangeAspect="1"/>
          </p:cNvPicPr>
          <p:nvPr/>
        </p:nvPicPr>
        <p:blipFill>
          <a:blip r:embed="rId2"/>
          <a:stretch>
            <a:fillRect/>
          </a:stretch>
        </p:blipFill>
        <p:spPr>
          <a:xfrm>
            <a:off x="7130766" y="1560194"/>
            <a:ext cx="3828781" cy="4778368"/>
          </a:xfrm>
          <a:prstGeom prst="rect">
            <a:avLst/>
          </a:prstGeom>
        </p:spPr>
      </p:pic>
      <p:pic>
        <p:nvPicPr>
          <p:cNvPr id="5" name="Picture 4">
            <a:extLst>
              <a:ext uri="{FF2B5EF4-FFF2-40B4-BE49-F238E27FC236}">
                <a16:creationId xmlns:a16="http://schemas.microsoft.com/office/drawing/2014/main" id="{16CB5DCD-FAED-4CF6-AE91-49D2E917368A}"/>
              </a:ext>
            </a:extLst>
          </p:cNvPr>
          <p:cNvPicPr>
            <a:picLocks noChangeAspect="1"/>
          </p:cNvPicPr>
          <p:nvPr/>
        </p:nvPicPr>
        <p:blipFill>
          <a:blip r:embed="rId3"/>
          <a:stretch>
            <a:fillRect/>
          </a:stretch>
        </p:blipFill>
        <p:spPr>
          <a:xfrm>
            <a:off x="7130766" y="1560194"/>
            <a:ext cx="3828781" cy="4720169"/>
          </a:xfrm>
          <a:prstGeom prst="rect">
            <a:avLst/>
          </a:prstGeom>
        </p:spPr>
      </p:pic>
    </p:spTree>
    <p:extLst>
      <p:ext uri="{BB962C8B-B14F-4D97-AF65-F5344CB8AC3E}">
        <p14:creationId xmlns:p14="http://schemas.microsoft.com/office/powerpoint/2010/main" val="346353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199" y="279610"/>
            <a:ext cx="10515600" cy="1325563"/>
          </a:xfrm>
        </p:spPr>
        <p:txBody>
          <a:bodyPr/>
          <a:lstStyle/>
          <a:p>
            <a:r>
              <a:rPr lang="en-GB" b="1" dirty="0">
                <a:solidFill>
                  <a:schemeClr val="tx1">
                    <a:lumMod val="65000"/>
                    <a:lumOff val="35000"/>
                  </a:schemeClr>
                </a:solidFill>
              </a:rPr>
              <a:t>Signing off the Option Form</a:t>
            </a:r>
          </a:p>
        </p:txBody>
      </p:sp>
      <p:pic>
        <p:nvPicPr>
          <p:cNvPr id="5" name="Picture 4">
            <a:extLst>
              <a:ext uri="{FF2B5EF4-FFF2-40B4-BE49-F238E27FC236}">
                <a16:creationId xmlns:a16="http://schemas.microsoft.com/office/drawing/2014/main" id="{58F668D2-4C0E-4AD8-A4E2-F4DAC076B7EE}"/>
              </a:ext>
            </a:extLst>
          </p:cNvPr>
          <p:cNvPicPr>
            <a:picLocks noChangeAspect="1"/>
          </p:cNvPicPr>
          <p:nvPr/>
        </p:nvPicPr>
        <p:blipFill>
          <a:blip r:embed="rId2"/>
          <a:stretch>
            <a:fillRect/>
          </a:stretch>
        </p:blipFill>
        <p:spPr>
          <a:xfrm>
            <a:off x="3071812" y="1324558"/>
            <a:ext cx="6048375" cy="4591050"/>
          </a:xfrm>
          <a:prstGeom prst="rect">
            <a:avLst/>
          </a:prstGeom>
        </p:spPr>
      </p:pic>
    </p:spTree>
    <p:extLst>
      <p:ext uri="{BB962C8B-B14F-4D97-AF65-F5344CB8AC3E}">
        <p14:creationId xmlns:p14="http://schemas.microsoft.com/office/powerpoint/2010/main" val="48454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89DF1-1597-48C2-B8CD-6166753932EB}"/>
              </a:ext>
            </a:extLst>
          </p:cNvPr>
          <p:cNvSpPr>
            <a:spLocks noGrp="1"/>
          </p:cNvSpPr>
          <p:nvPr>
            <p:ph type="ctrTitle"/>
          </p:nvPr>
        </p:nvSpPr>
        <p:spPr/>
        <p:txBody>
          <a:bodyPr/>
          <a:lstStyle/>
          <a:p>
            <a:r>
              <a:rPr lang="en-GB" dirty="0"/>
              <a:t>Final Points</a:t>
            </a:r>
          </a:p>
        </p:txBody>
      </p:sp>
      <p:sp>
        <p:nvSpPr>
          <p:cNvPr id="6" name="Subtitle 5">
            <a:extLst>
              <a:ext uri="{FF2B5EF4-FFF2-40B4-BE49-F238E27FC236}">
                <a16:creationId xmlns:a16="http://schemas.microsoft.com/office/drawing/2014/main" id="{3248A9AC-DD0F-444A-9A20-28C56390C5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7945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Remember</a:t>
            </a:r>
          </a:p>
        </p:txBody>
      </p:sp>
      <p:sp>
        <p:nvSpPr>
          <p:cNvPr id="8" name="Content Placeholder 7"/>
          <p:cNvSpPr>
            <a:spLocks noGrp="1"/>
          </p:cNvSpPr>
          <p:nvPr>
            <p:ph idx="1"/>
          </p:nvPr>
        </p:nvSpPr>
        <p:spPr>
          <a:xfrm>
            <a:off x="838200" y="1424539"/>
            <a:ext cx="6419248" cy="4491069"/>
          </a:xfrm>
        </p:spPr>
        <p:txBody>
          <a:bodyPr anchor="t">
            <a:normAutofit fontScale="92500" lnSpcReduction="10000"/>
          </a:bodyPr>
          <a:lstStyle/>
          <a:p>
            <a:pPr>
              <a:spcBef>
                <a:spcPts val="0"/>
              </a:spcBef>
              <a:spcAft>
                <a:spcPts val="600"/>
              </a:spcAft>
              <a:buClr>
                <a:schemeClr val="tx2"/>
              </a:buClr>
            </a:pPr>
            <a:r>
              <a:rPr lang="en-GB" sz="2600" dirty="0">
                <a:solidFill>
                  <a:schemeClr val="tx1">
                    <a:lumMod val="65000"/>
                    <a:lumOff val="35000"/>
                  </a:schemeClr>
                </a:solidFill>
              </a:rPr>
              <a:t>Careers are not made or broken in Year 9</a:t>
            </a:r>
          </a:p>
          <a:p>
            <a:pPr>
              <a:spcBef>
                <a:spcPts val="0"/>
              </a:spcBef>
              <a:spcAft>
                <a:spcPts val="600"/>
              </a:spcAft>
              <a:buClr>
                <a:schemeClr val="tx2"/>
              </a:buClr>
            </a:pPr>
            <a:r>
              <a:rPr lang="en-GB" sz="2600" dirty="0">
                <a:solidFill>
                  <a:schemeClr val="tx1">
                    <a:lumMod val="65000"/>
                    <a:lumOff val="35000"/>
                  </a:schemeClr>
                </a:solidFill>
              </a:rPr>
              <a:t>Keep a broad selection of subjects</a:t>
            </a:r>
          </a:p>
          <a:p>
            <a:pPr>
              <a:spcBef>
                <a:spcPts val="0"/>
              </a:spcBef>
              <a:spcAft>
                <a:spcPts val="600"/>
              </a:spcAft>
              <a:buClr>
                <a:schemeClr val="tx2"/>
              </a:buClr>
            </a:pPr>
            <a:r>
              <a:rPr lang="en-GB" sz="2600" dirty="0">
                <a:solidFill>
                  <a:schemeClr val="tx1">
                    <a:lumMod val="65000"/>
                    <a:lumOff val="35000"/>
                  </a:schemeClr>
                </a:solidFill>
              </a:rPr>
              <a:t>Challenge yourself</a:t>
            </a:r>
          </a:p>
          <a:p>
            <a:pPr>
              <a:spcBef>
                <a:spcPts val="0"/>
              </a:spcBef>
              <a:spcAft>
                <a:spcPts val="600"/>
              </a:spcAft>
              <a:buClr>
                <a:schemeClr val="tx2"/>
              </a:buClr>
            </a:pPr>
            <a:r>
              <a:rPr lang="en-GB" sz="2600" dirty="0">
                <a:solidFill>
                  <a:schemeClr val="tx1">
                    <a:lumMod val="65000"/>
                    <a:lumOff val="35000"/>
                  </a:schemeClr>
                </a:solidFill>
              </a:rPr>
              <a:t>Do what you enjoy and what you are good at</a:t>
            </a:r>
          </a:p>
          <a:p>
            <a:pPr>
              <a:spcBef>
                <a:spcPts val="0"/>
              </a:spcBef>
              <a:spcAft>
                <a:spcPts val="600"/>
              </a:spcAft>
              <a:buClr>
                <a:schemeClr val="tx2"/>
              </a:buClr>
            </a:pPr>
            <a:r>
              <a:rPr lang="en-GB" sz="2600" dirty="0">
                <a:solidFill>
                  <a:schemeClr val="tx1">
                    <a:lumMod val="65000"/>
                    <a:lumOff val="35000"/>
                  </a:schemeClr>
                </a:solidFill>
              </a:rPr>
              <a:t>Take all the help, support, advice and guidance available to you</a:t>
            </a:r>
          </a:p>
          <a:p>
            <a:pPr>
              <a:spcBef>
                <a:spcPts val="0"/>
              </a:spcBef>
              <a:spcAft>
                <a:spcPts val="600"/>
              </a:spcAft>
              <a:buClr>
                <a:schemeClr val="tx2"/>
              </a:buClr>
            </a:pPr>
            <a:r>
              <a:rPr lang="en-GB" sz="2600" dirty="0">
                <a:solidFill>
                  <a:schemeClr val="tx1">
                    <a:lumMod val="65000"/>
                    <a:lumOff val="35000"/>
                  </a:schemeClr>
                </a:solidFill>
              </a:rPr>
              <a:t>Read the booklet, talk to subject teachers and watch the presentations</a:t>
            </a:r>
          </a:p>
          <a:p>
            <a:pPr>
              <a:spcBef>
                <a:spcPts val="0"/>
              </a:spcBef>
              <a:spcAft>
                <a:spcPts val="600"/>
              </a:spcAft>
              <a:buClr>
                <a:schemeClr val="tx2"/>
              </a:buClr>
            </a:pPr>
            <a:r>
              <a:rPr lang="en-GB" sz="2600" dirty="0">
                <a:solidFill>
                  <a:schemeClr val="tx1">
                    <a:lumMod val="65000"/>
                    <a:lumOff val="35000"/>
                  </a:schemeClr>
                </a:solidFill>
              </a:rPr>
              <a:t>Tonight is about finding out what is involved in studying each subject</a:t>
            </a:r>
          </a:p>
          <a:p>
            <a:pPr>
              <a:spcBef>
                <a:spcPts val="0"/>
              </a:spcBef>
              <a:spcAft>
                <a:spcPts val="600"/>
              </a:spcAft>
              <a:buClr>
                <a:schemeClr val="tx2"/>
              </a:buClr>
            </a:pPr>
            <a:r>
              <a:rPr lang="en-GB" sz="2600" dirty="0">
                <a:solidFill>
                  <a:schemeClr val="tx1">
                    <a:lumMod val="65000"/>
                    <a:lumOff val="35000"/>
                  </a:schemeClr>
                </a:solidFill>
              </a:rPr>
              <a:t>Fill in your option form correctly</a:t>
            </a:r>
          </a:p>
          <a:p>
            <a:pPr>
              <a:spcBef>
                <a:spcPts val="0"/>
              </a:spcBef>
              <a:spcAft>
                <a:spcPts val="600"/>
              </a:spcAft>
              <a:buClr>
                <a:schemeClr val="tx2"/>
              </a:buClr>
            </a:pPr>
            <a:r>
              <a:rPr lang="en-GB" sz="2600" dirty="0">
                <a:solidFill>
                  <a:schemeClr val="tx1">
                    <a:lumMod val="65000"/>
                    <a:lumOff val="35000"/>
                  </a:schemeClr>
                </a:solidFill>
              </a:rPr>
              <a:t>Make the deadline!</a:t>
            </a:r>
          </a:p>
        </p:txBody>
      </p:sp>
      <p:pic>
        <p:nvPicPr>
          <p:cNvPr id="9" name="Content Placeholder 8" descr="Free illustration: Elephant, Proboscis, Shield - Free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996597" y="1631950"/>
            <a:ext cx="5089525" cy="3594100"/>
          </a:xfrm>
        </p:spPr>
      </p:pic>
    </p:spTree>
    <p:extLst>
      <p:ext uri="{BB962C8B-B14F-4D97-AF65-F5344CB8AC3E}">
        <p14:creationId xmlns:p14="http://schemas.microsoft.com/office/powerpoint/2010/main" val="180447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Dates for your diary</a:t>
            </a:r>
          </a:p>
        </p:txBody>
      </p:sp>
      <p:sp>
        <p:nvSpPr>
          <p:cNvPr id="8" name="Content Placeholder 7"/>
          <p:cNvSpPr>
            <a:spLocks noGrp="1"/>
          </p:cNvSpPr>
          <p:nvPr>
            <p:ph idx="1"/>
          </p:nvPr>
        </p:nvSpPr>
        <p:spPr>
          <a:xfrm>
            <a:off x="838200" y="1690688"/>
            <a:ext cx="6237303" cy="4089983"/>
          </a:xfrm>
        </p:spPr>
        <p:txBody>
          <a:bodyPr anchor="t">
            <a:normAutofit fontScale="92500" lnSpcReduction="10000"/>
          </a:bodyPr>
          <a:lstStyle/>
          <a:p>
            <a:pPr>
              <a:spcBef>
                <a:spcPts val="0"/>
              </a:spcBef>
              <a:spcAft>
                <a:spcPts val="600"/>
              </a:spcAft>
              <a:buClr>
                <a:schemeClr val="tx2"/>
              </a:buClr>
            </a:pPr>
            <a:r>
              <a:rPr lang="en-GB" sz="2600" dirty="0">
                <a:solidFill>
                  <a:schemeClr val="tx1">
                    <a:lumMod val="65000"/>
                    <a:lumOff val="35000"/>
                  </a:schemeClr>
                </a:solidFill>
              </a:rPr>
              <a:t>Year 9 Parents’ Evening</a:t>
            </a:r>
          </a:p>
          <a:p>
            <a:pPr lvl="1">
              <a:spcBef>
                <a:spcPts val="0"/>
              </a:spcBef>
              <a:spcAft>
                <a:spcPts val="600"/>
              </a:spcAft>
              <a:buClr>
                <a:schemeClr val="tx2"/>
              </a:buClr>
            </a:pPr>
            <a:r>
              <a:rPr lang="en-GB" sz="2200" b="1" dirty="0">
                <a:solidFill>
                  <a:schemeClr val="tx1">
                    <a:lumMod val="65000"/>
                    <a:lumOff val="35000"/>
                  </a:schemeClr>
                </a:solidFill>
              </a:rPr>
              <a:t>Wednesday 21</a:t>
            </a:r>
            <a:r>
              <a:rPr lang="en-GB" sz="2200" b="1" baseline="30000" dirty="0">
                <a:solidFill>
                  <a:schemeClr val="tx1">
                    <a:lumMod val="65000"/>
                    <a:lumOff val="35000"/>
                  </a:schemeClr>
                </a:solidFill>
              </a:rPr>
              <a:t>st</a:t>
            </a:r>
            <a:r>
              <a:rPr lang="en-GB" sz="2200" b="1" dirty="0">
                <a:solidFill>
                  <a:schemeClr val="tx1">
                    <a:lumMod val="65000"/>
                    <a:lumOff val="35000"/>
                  </a:schemeClr>
                </a:solidFill>
              </a:rPr>
              <a:t> February left side tutor groups (9AVW, 9CIL, 9GMB, 9SEF, 9ZXM)</a:t>
            </a:r>
          </a:p>
          <a:p>
            <a:pPr lvl="1">
              <a:spcBef>
                <a:spcPts val="0"/>
              </a:spcBef>
              <a:spcAft>
                <a:spcPts val="600"/>
              </a:spcAft>
              <a:buClr>
                <a:schemeClr val="tx2"/>
              </a:buClr>
            </a:pPr>
            <a:r>
              <a:rPr lang="en-GB" sz="2200" b="1" dirty="0">
                <a:solidFill>
                  <a:schemeClr val="tx1">
                    <a:lumMod val="65000"/>
                    <a:lumOff val="35000"/>
                  </a:schemeClr>
                </a:solidFill>
              </a:rPr>
              <a:t>Monday 26</a:t>
            </a:r>
            <a:r>
              <a:rPr lang="en-GB" sz="2200" b="1" baseline="30000" dirty="0">
                <a:solidFill>
                  <a:schemeClr val="tx1">
                    <a:lumMod val="65000"/>
                    <a:lumOff val="35000"/>
                  </a:schemeClr>
                </a:solidFill>
              </a:rPr>
              <a:t>th</a:t>
            </a:r>
            <a:r>
              <a:rPr lang="en-GB" sz="2200" b="1" dirty="0">
                <a:solidFill>
                  <a:schemeClr val="tx1">
                    <a:lumMod val="65000"/>
                    <a:lumOff val="35000"/>
                  </a:schemeClr>
                </a:solidFill>
              </a:rPr>
              <a:t> February right side tutor groups (9ECD, 9JCN, 9KLD, 9RES)</a:t>
            </a:r>
          </a:p>
          <a:p>
            <a:pPr>
              <a:spcBef>
                <a:spcPts val="0"/>
              </a:spcBef>
              <a:spcAft>
                <a:spcPts val="600"/>
              </a:spcAft>
              <a:buClr>
                <a:schemeClr val="tx2"/>
              </a:buClr>
            </a:pPr>
            <a:r>
              <a:rPr lang="en-GB" sz="2600" dirty="0">
                <a:solidFill>
                  <a:schemeClr val="tx1">
                    <a:lumMod val="65000"/>
                    <a:lumOff val="35000"/>
                  </a:schemeClr>
                </a:solidFill>
              </a:rPr>
              <a:t>Options Form available</a:t>
            </a:r>
          </a:p>
          <a:p>
            <a:pPr lvl="1">
              <a:spcBef>
                <a:spcPts val="0"/>
              </a:spcBef>
              <a:spcAft>
                <a:spcPts val="600"/>
              </a:spcAft>
              <a:buClr>
                <a:schemeClr val="tx2"/>
              </a:buClr>
            </a:pPr>
            <a:r>
              <a:rPr lang="en-GB" sz="2200" b="1" dirty="0">
                <a:solidFill>
                  <a:schemeClr val="tx1">
                    <a:lumMod val="65000"/>
                    <a:lumOff val="35000"/>
                  </a:schemeClr>
                </a:solidFill>
              </a:rPr>
              <a:t>Tuesday 27</a:t>
            </a:r>
            <a:r>
              <a:rPr lang="en-GB" sz="2200" b="1" baseline="30000" dirty="0">
                <a:solidFill>
                  <a:schemeClr val="tx1">
                    <a:lumMod val="65000"/>
                    <a:lumOff val="35000"/>
                  </a:schemeClr>
                </a:solidFill>
              </a:rPr>
              <a:t>th</a:t>
            </a:r>
            <a:r>
              <a:rPr lang="en-GB" sz="2200" b="1" dirty="0">
                <a:solidFill>
                  <a:schemeClr val="tx1">
                    <a:lumMod val="65000"/>
                    <a:lumOff val="35000"/>
                  </a:schemeClr>
                </a:solidFill>
              </a:rPr>
              <a:t> February</a:t>
            </a:r>
          </a:p>
          <a:p>
            <a:pPr>
              <a:spcBef>
                <a:spcPts val="0"/>
              </a:spcBef>
              <a:spcAft>
                <a:spcPts val="600"/>
              </a:spcAft>
              <a:buClr>
                <a:schemeClr val="tx2"/>
              </a:buClr>
            </a:pPr>
            <a:r>
              <a:rPr lang="en-GB" sz="2600" dirty="0">
                <a:solidFill>
                  <a:schemeClr val="tx1">
                    <a:lumMod val="65000"/>
                    <a:lumOff val="35000"/>
                  </a:schemeClr>
                </a:solidFill>
              </a:rPr>
              <a:t>Deadline for options form</a:t>
            </a:r>
          </a:p>
          <a:p>
            <a:pPr lvl="1">
              <a:spcBef>
                <a:spcPts val="0"/>
              </a:spcBef>
              <a:spcAft>
                <a:spcPts val="600"/>
              </a:spcAft>
              <a:buClr>
                <a:schemeClr val="tx2"/>
              </a:buClr>
            </a:pPr>
            <a:r>
              <a:rPr lang="en-GB" sz="2200" b="1" dirty="0">
                <a:solidFill>
                  <a:schemeClr val="tx1">
                    <a:lumMod val="65000"/>
                    <a:lumOff val="35000"/>
                  </a:schemeClr>
                </a:solidFill>
              </a:rPr>
              <a:t>Wednesday 6</a:t>
            </a:r>
            <a:r>
              <a:rPr lang="en-GB" sz="2200" b="1" baseline="30000" dirty="0">
                <a:solidFill>
                  <a:schemeClr val="tx1">
                    <a:lumMod val="65000"/>
                    <a:lumOff val="35000"/>
                  </a:schemeClr>
                </a:solidFill>
              </a:rPr>
              <a:t>th</a:t>
            </a:r>
            <a:r>
              <a:rPr lang="en-GB" sz="2200" b="1" dirty="0">
                <a:solidFill>
                  <a:schemeClr val="tx1">
                    <a:lumMod val="65000"/>
                    <a:lumOff val="35000"/>
                  </a:schemeClr>
                </a:solidFill>
              </a:rPr>
              <a:t> March</a:t>
            </a:r>
          </a:p>
          <a:p>
            <a:pPr>
              <a:spcBef>
                <a:spcPts val="0"/>
              </a:spcBef>
              <a:spcAft>
                <a:spcPts val="600"/>
              </a:spcAft>
              <a:buClr>
                <a:schemeClr val="tx2"/>
              </a:buClr>
            </a:pPr>
            <a:r>
              <a:rPr lang="en-GB" sz="2600" dirty="0">
                <a:solidFill>
                  <a:schemeClr val="tx1">
                    <a:lumMod val="65000"/>
                    <a:lumOff val="35000"/>
                  </a:schemeClr>
                </a:solidFill>
              </a:rPr>
              <a:t>Checks and conversation will happen in Term 4 (March – May)</a:t>
            </a:r>
          </a:p>
          <a:p>
            <a:pPr>
              <a:spcBef>
                <a:spcPts val="0"/>
              </a:spcBef>
              <a:spcAft>
                <a:spcPts val="600"/>
              </a:spcAft>
              <a:buClr>
                <a:schemeClr val="tx2"/>
              </a:buClr>
            </a:pPr>
            <a:r>
              <a:rPr lang="en-GB" sz="2600" dirty="0">
                <a:solidFill>
                  <a:schemeClr val="tx1">
                    <a:lumMod val="65000"/>
                    <a:lumOff val="35000"/>
                  </a:schemeClr>
                </a:solidFill>
              </a:rPr>
              <a:t>Confirmation of choices in mid/late June</a:t>
            </a:r>
          </a:p>
        </p:txBody>
      </p:sp>
      <p:pic>
        <p:nvPicPr>
          <p:cNvPr id="3" name="Content Placeholder 2" descr="Important dates — Personal and Family Finance"/>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338101" y="2434431"/>
            <a:ext cx="4495800" cy="1989138"/>
          </a:xfrm>
        </p:spPr>
      </p:pic>
    </p:spTree>
    <p:extLst>
      <p:ext uri="{BB962C8B-B14F-4D97-AF65-F5344CB8AC3E}">
        <p14:creationId xmlns:p14="http://schemas.microsoft.com/office/powerpoint/2010/main" val="38576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If you have questions</a:t>
            </a:r>
          </a:p>
        </p:txBody>
      </p:sp>
      <p:sp>
        <p:nvSpPr>
          <p:cNvPr id="8" name="Content Placeholder 7">
            <a:extLst>
              <a:ext uri="{FF2B5EF4-FFF2-40B4-BE49-F238E27FC236}">
                <a16:creationId xmlns:a16="http://schemas.microsoft.com/office/drawing/2014/main" id="{346F4734-A209-40BA-8B0A-8A880353CA4F}"/>
              </a:ext>
            </a:extLst>
          </p:cNvPr>
          <p:cNvSpPr>
            <a:spLocks noGrp="1"/>
          </p:cNvSpPr>
          <p:nvPr>
            <p:ph idx="1"/>
          </p:nvPr>
        </p:nvSpPr>
        <p:spPr>
          <a:xfrm>
            <a:off x="838200" y="1690688"/>
            <a:ext cx="6361590" cy="4089983"/>
          </a:xfrm>
        </p:spPr>
        <p:txBody>
          <a:bodyPr anchor="t">
            <a:normAutofit/>
          </a:bodyPr>
          <a:lstStyle/>
          <a:p>
            <a:pPr>
              <a:spcBef>
                <a:spcPts val="0"/>
              </a:spcBef>
              <a:spcAft>
                <a:spcPts val="600"/>
              </a:spcAft>
              <a:buClr>
                <a:schemeClr val="tx2"/>
              </a:buClr>
            </a:pPr>
            <a:r>
              <a:rPr lang="en-GB" sz="2200" dirty="0">
                <a:solidFill>
                  <a:schemeClr val="tx1">
                    <a:lumMod val="65000"/>
                    <a:lumOff val="35000"/>
                  </a:schemeClr>
                </a:solidFill>
              </a:rPr>
              <a:t>If you have any questions about the content of specific option subjects then please speak to the subject teacher or Head of Faculty in the first instance</a:t>
            </a:r>
          </a:p>
          <a:p>
            <a:pPr>
              <a:spcBef>
                <a:spcPts val="0"/>
              </a:spcBef>
              <a:spcAft>
                <a:spcPts val="600"/>
              </a:spcAft>
              <a:buClr>
                <a:schemeClr val="tx2"/>
              </a:buClr>
            </a:pPr>
            <a:r>
              <a:rPr lang="en-GB" sz="2200" dirty="0">
                <a:solidFill>
                  <a:schemeClr val="tx1">
                    <a:lumMod val="65000"/>
                    <a:lumOff val="35000"/>
                  </a:schemeClr>
                </a:solidFill>
              </a:rPr>
              <a:t>If you have a question about how to fill in the options form then please speak to your child’s tutor </a:t>
            </a:r>
          </a:p>
          <a:p>
            <a:pPr>
              <a:spcBef>
                <a:spcPts val="0"/>
              </a:spcBef>
              <a:spcAft>
                <a:spcPts val="600"/>
              </a:spcAft>
              <a:buClr>
                <a:schemeClr val="tx2"/>
              </a:buClr>
            </a:pPr>
            <a:r>
              <a:rPr lang="en-GB" sz="2200" dirty="0">
                <a:solidFill>
                  <a:schemeClr val="tx1">
                    <a:lumMod val="65000"/>
                    <a:lumOff val="35000"/>
                  </a:schemeClr>
                </a:solidFill>
              </a:rPr>
              <a:t>If you need further advice and guidance, please speak to your child’s tutor who can direct you to the most appropriate support</a:t>
            </a:r>
          </a:p>
          <a:p>
            <a:pPr>
              <a:spcBef>
                <a:spcPts val="0"/>
              </a:spcBef>
              <a:spcAft>
                <a:spcPts val="600"/>
              </a:spcAft>
              <a:buClr>
                <a:schemeClr val="tx2"/>
              </a:buClr>
            </a:pPr>
            <a:r>
              <a:rPr lang="en-GB" sz="2200" dirty="0">
                <a:solidFill>
                  <a:schemeClr val="tx1">
                    <a:lumMod val="65000"/>
                    <a:lumOff val="35000"/>
                  </a:schemeClr>
                </a:solidFill>
              </a:rPr>
              <a:t>If you have any questions that were not answered on the evening please contact Mr Merriman, Mr Bowen or Dr Simpson</a:t>
            </a:r>
          </a:p>
        </p:txBody>
      </p:sp>
      <p:pic>
        <p:nvPicPr>
          <p:cNvPr id="14" name="Picture 13">
            <a:extLst>
              <a:ext uri="{FF2B5EF4-FFF2-40B4-BE49-F238E27FC236}">
                <a16:creationId xmlns:a16="http://schemas.microsoft.com/office/drawing/2014/main" id="{91F3ECE1-2F1A-402A-B9B2-BFBCACB84616}"/>
              </a:ext>
            </a:extLst>
          </p:cNvPr>
          <p:cNvPicPr>
            <a:picLocks noChangeAspect="1"/>
          </p:cNvPicPr>
          <p:nvPr/>
        </p:nvPicPr>
        <p:blipFill>
          <a:blip r:embed="rId2"/>
          <a:stretch>
            <a:fillRect/>
          </a:stretch>
        </p:blipFill>
        <p:spPr>
          <a:xfrm>
            <a:off x="8020002" y="1760371"/>
            <a:ext cx="3950617" cy="3950617"/>
          </a:xfrm>
          <a:prstGeom prst="rect">
            <a:avLst/>
          </a:prstGeom>
        </p:spPr>
      </p:pic>
    </p:spTree>
    <p:extLst>
      <p:ext uri="{BB962C8B-B14F-4D97-AF65-F5344CB8AC3E}">
        <p14:creationId xmlns:p14="http://schemas.microsoft.com/office/powerpoint/2010/main" val="4667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The CORE Curriculum</a:t>
            </a:r>
          </a:p>
        </p:txBody>
      </p:sp>
      <p:sp>
        <p:nvSpPr>
          <p:cNvPr id="8" name="Content Placeholder 7"/>
          <p:cNvSpPr>
            <a:spLocks noGrp="1"/>
          </p:cNvSpPr>
          <p:nvPr>
            <p:ph idx="1"/>
          </p:nvPr>
        </p:nvSpPr>
        <p:spPr/>
        <p:txBody>
          <a:bodyPr anchor="t"/>
          <a:lstStyle/>
          <a:p>
            <a:r>
              <a:rPr lang="en-GB" altLang="en-US" sz="3200" dirty="0">
                <a:solidFill>
                  <a:schemeClr val="tx1">
                    <a:lumMod val="65000"/>
                    <a:lumOff val="35000"/>
                  </a:schemeClr>
                </a:solidFill>
              </a:rPr>
              <a:t>Maths</a:t>
            </a:r>
          </a:p>
          <a:p>
            <a:r>
              <a:rPr lang="en-GB" altLang="en-US" sz="3200" dirty="0">
                <a:solidFill>
                  <a:schemeClr val="tx1">
                    <a:lumMod val="65000"/>
                    <a:lumOff val="35000"/>
                  </a:schemeClr>
                </a:solidFill>
              </a:rPr>
              <a:t>English literature and English language</a:t>
            </a:r>
          </a:p>
          <a:p>
            <a:r>
              <a:rPr lang="en-GB" altLang="en-US" sz="3200" dirty="0">
                <a:solidFill>
                  <a:schemeClr val="tx1">
                    <a:lumMod val="65000"/>
                    <a:lumOff val="35000"/>
                  </a:schemeClr>
                </a:solidFill>
              </a:rPr>
              <a:t>Science</a:t>
            </a:r>
          </a:p>
          <a:p>
            <a:r>
              <a:rPr lang="en-GB" altLang="en-US" sz="3200" dirty="0">
                <a:solidFill>
                  <a:schemeClr val="tx1">
                    <a:lumMod val="65000"/>
                    <a:lumOff val="35000"/>
                  </a:schemeClr>
                </a:solidFill>
              </a:rPr>
              <a:t>Core PE</a:t>
            </a:r>
          </a:p>
          <a:p>
            <a:r>
              <a:rPr lang="en-GB" altLang="en-US" sz="3200" dirty="0">
                <a:solidFill>
                  <a:schemeClr val="tx1">
                    <a:lumMod val="65000"/>
                    <a:lumOff val="35000"/>
                  </a:schemeClr>
                </a:solidFill>
              </a:rPr>
              <a:t>PSRE</a:t>
            </a:r>
            <a:endParaRPr lang="en-GB" altLang="en-US" dirty="0">
              <a:solidFill>
                <a:schemeClr val="tx1">
                  <a:lumMod val="65000"/>
                  <a:lumOff val="35000"/>
                </a:schemeClr>
              </a:solidFill>
            </a:endParaRPr>
          </a:p>
        </p:txBody>
      </p:sp>
      <p:pic>
        <p:nvPicPr>
          <p:cNvPr id="3" name="Content Placeholder 2" descr="Free photo: Apple, Fruits, Green, Red - Free Image on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439150" y="1253331"/>
            <a:ext cx="3752850" cy="4351338"/>
          </a:xfrm>
        </p:spPr>
      </p:pic>
    </p:spTree>
    <p:extLst>
      <p:ext uri="{BB962C8B-B14F-4D97-AF65-F5344CB8AC3E}">
        <p14:creationId xmlns:p14="http://schemas.microsoft.com/office/powerpoint/2010/main" val="514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ltLang="en-US" b="1" dirty="0">
                <a:solidFill>
                  <a:schemeClr val="tx1">
                    <a:lumMod val="65000"/>
                    <a:lumOff val="35000"/>
                  </a:schemeClr>
                </a:solidFill>
              </a:rPr>
              <a:t>Routes through science</a:t>
            </a:r>
            <a:endParaRPr lang="en-GB" b="1" dirty="0">
              <a:solidFill>
                <a:schemeClr val="tx1">
                  <a:lumMod val="65000"/>
                  <a:lumOff val="35000"/>
                </a:schemeClr>
              </a:solidFill>
            </a:endParaRPr>
          </a:p>
        </p:txBody>
      </p:sp>
      <p:sp>
        <p:nvSpPr>
          <p:cNvPr id="8" name="Content Placeholder 7"/>
          <p:cNvSpPr>
            <a:spLocks noGrp="1"/>
          </p:cNvSpPr>
          <p:nvPr>
            <p:ph idx="1"/>
          </p:nvPr>
        </p:nvSpPr>
        <p:spPr>
          <a:xfrm>
            <a:off x="693821" y="1503864"/>
            <a:ext cx="7179644" cy="4319420"/>
          </a:xfrm>
        </p:spPr>
        <p:txBody>
          <a:bodyPr anchor="ctr">
            <a:normAutofit fontScale="92500"/>
          </a:bodyPr>
          <a:lstStyle/>
          <a:p>
            <a:pPr marL="0" indent="0">
              <a:buNone/>
            </a:pPr>
            <a:r>
              <a:rPr lang="en-GB" sz="2400" dirty="0">
                <a:solidFill>
                  <a:schemeClr val="tx1">
                    <a:lumMod val="65000"/>
                    <a:lumOff val="35000"/>
                  </a:schemeClr>
                </a:solidFill>
              </a:rPr>
              <a:t>There are two routes through science which are as follows:</a:t>
            </a:r>
          </a:p>
          <a:p>
            <a:pPr marL="0" indent="0">
              <a:buNone/>
            </a:pPr>
            <a:r>
              <a:rPr lang="en-GB" sz="2600" b="1" dirty="0">
                <a:solidFill>
                  <a:schemeClr val="tx1">
                    <a:lumMod val="65000"/>
                    <a:lumOff val="35000"/>
                  </a:schemeClr>
                </a:solidFill>
              </a:rPr>
              <a:t>AQA Combined Science (Trilogy)</a:t>
            </a:r>
          </a:p>
          <a:p>
            <a:r>
              <a:rPr lang="en-GB" sz="2400" dirty="0">
                <a:solidFill>
                  <a:schemeClr val="tx1">
                    <a:lumMod val="65000"/>
                    <a:lumOff val="35000"/>
                  </a:schemeClr>
                </a:solidFill>
              </a:rPr>
              <a:t>This leads to the equivalent of two GCSEs and covers a combination of all three subject areas</a:t>
            </a:r>
          </a:p>
          <a:p>
            <a:pPr marL="0" indent="0">
              <a:buNone/>
            </a:pPr>
            <a:r>
              <a:rPr lang="en-GB" sz="2600" b="1" dirty="0">
                <a:solidFill>
                  <a:schemeClr val="tx1">
                    <a:lumMod val="65000"/>
                    <a:lumOff val="35000"/>
                  </a:schemeClr>
                </a:solidFill>
              </a:rPr>
              <a:t>AQA Separate Sciences</a:t>
            </a:r>
          </a:p>
          <a:p>
            <a:r>
              <a:rPr lang="en-GB" sz="2400" dirty="0">
                <a:solidFill>
                  <a:schemeClr val="tx1">
                    <a:lumMod val="65000"/>
                    <a:lumOff val="35000"/>
                  </a:schemeClr>
                </a:solidFill>
              </a:rPr>
              <a:t>This leads to three separate GCSEs in Biology, Chemistry and Physics </a:t>
            </a:r>
          </a:p>
          <a:p>
            <a:pPr marL="0" indent="0">
              <a:buNone/>
            </a:pPr>
            <a:r>
              <a:rPr lang="en-GB" sz="1900" b="1" dirty="0">
                <a:solidFill>
                  <a:schemeClr val="tx1">
                    <a:lumMod val="65000"/>
                    <a:lumOff val="35000"/>
                  </a:schemeClr>
                </a:solidFill>
              </a:rPr>
              <a:t>The route students will follow is determined by the science faculty in order to support you to get the best results. Both routes allow you to continue to study any science at A level.</a:t>
            </a:r>
          </a:p>
          <a:p>
            <a:pPr marL="0" indent="0">
              <a:buNone/>
            </a:pPr>
            <a:r>
              <a:rPr lang="en-GB" sz="1900" b="1" dirty="0">
                <a:solidFill>
                  <a:schemeClr val="tx1">
                    <a:lumMod val="65000"/>
                    <a:lumOff val="35000"/>
                  </a:schemeClr>
                </a:solidFill>
              </a:rPr>
              <a:t>Mr Grainger is available this evening to discuss this with you further if you require (S1)</a:t>
            </a:r>
          </a:p>
        </p:txBody>
      </p:sp>
      <p:pic>
        <p:nvPicPr>
          <p:cNvPr id="3" name="Content Placeholder 2"/>
          <p:cNvPicPr>
            <a:picLocks noGrp="1" noChangeAspect="1"/>
          </p:cNvPicPr>
          <p:nvPr>
            <p:ph sz="half" idx="4294967295"/>
          </p:nvPr>
        </p:nvPicPr>
        <p:blipFill>
          <a:blip r:embed="rId2"/>
          <a:stretch>
            <a:fillRect/>
          </a:stretch>
        </p:blipFill>
        <p:spPr>
          <a:xfrm>
            <a:off x="8286215" y="2542381"/>
            <a:ext cx="3549650" cy="1773237"/>
          </a:xfrm>
          <a:prstGeom prst="rect">
            <a:avLst/>
          </a:prstGeom>
        </p:spPr>
      </p:pic>
    </p:spTree>
    <p:extLst>
      <p:ext uri="{BB962C8B-B14F-4D97-AF65-F5344CB8AC3E}">
        <p14:creationId xmlns:p14="http://schemas.microsoft.com/office/powerpoint/2010/main" val="310336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FBF5E9"/>
                </a:solidFill>
              </a:rPr>
              <a:t>Making your choices</a:t>
            </a:r>
          </a:p>
        </p:txBody>
      </p:sp>
      <p:sp>
        <p:nvSpPr>
          <p:cNvPr id="5" name="Subtitle 4">
            <a:extLst>
              <a:ext uri="{FF2B5EF4-FFF2-40B4-BE49-F238E27FC236}">
                <a16:creationId xmlns:a16="http://schemas.microsoft.com/office/drawing/2014/main" id="{565FF4B0-0F6D-4E02-AC45-0F1DDB9A2AE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1765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Things to consider</a:t>
            </a:r>
          </a:p>
        </p:txBody>
      </p:sp>
      <p:sp>
        <p:nvSpPr>
          <p:cNvPr id="8" name="Content Placeholder 7"/>
          <p:cNvSpPr>
            <a:spLocks noGrp="1"/>
          </p:cNvSpPr>
          <p:nvPr>
            <p:ph idx="1"/>
          </p:nvPr>
        </p:nvSpPr>
        <p:spPr>
          <a:xfrm>
            <a:off x="838200" y="1825625"/>
            <a:ext cx="7025640" cy="4089983"/>
          </a:xfrm>
        </p:spPr>
        <p:txBody>
          <a:bodyPr anchor="t">
            <a:normAutofit fontScale="92500"/>
          </a:bodyPr>
          <a:lstStyle/>
          <a:p>
            <a:r>
              <a:rPr lang="en-GB" altLang="en-US" sz="2600" dirty="0">
                <a:solidFill>
                  <a:schemeClr val="tx1">
                    <a:lumMod val="65000"/>
                    <a:lumOff val="35000"/>
                  </a:schemeClr>
                </a:solidFill>
              </a:rPr>
              <a:t>Do you enjoy the subject?</a:t>
            </a:r>
          </a:p>
          <a:p>
            <a:r>
              <a:rPr lang="en-GB" altLang="en-US" sz="2600" dirty="0">
                <a:solidFill>
                  <a:schemeClr val="tx1">
                    <a:lumMod val="65000"/>
                    <a:lumOff val="35000"/>
                  </a:schemeClr>
                </a:solidFill>
              </a:rPr>
              <a:t>How is the course assessed? e.g. 100% exam or 60% Non Examined Assessment + 40% exam</a:t>
            </a:r>
          </a:p>
          <a:p>
            <a:r>
              <a:rPr lang="en-GB" altLang="en-US" sz="2600" dirty="0">
                <a:solidFill>
                  <a:schemeClr val="tx1">
                    <a:lumMod val="65000"/>
                    <a:lumOff val="35000"/>
                  </a:schemeClr>
                </a:solidFill>
              </a:rPr>
              <a:t>Have you chosen a broad and balanced range of subjects?</a:t>
            </a:r>
          </a:p>
          <a:p>
            <a:r>
              <a:rPr lang="en-GB" altLang="en-US" sz="2600" dirty="0">
                <a:solidFill>
                  <a:schemeClr val="tx1">
                    <a:lumMod val="65000"/>
                    <a:lumOff val="35000"/>
                  </a:schemeClr>
                </a:solidFill>
              </a:rPr>
              <a:t>Have you suitably challenged yourself?</a:t>
            </a:r>
          </a:p>
          <a:p>
            <a:r>
              <a:rPr lang="en-GB" altLang="en-US" sz="2600" dirty="0">
                <a:solidFill>
                  <a:schemeClr val="tx1">
                    <a:lumMod val="65000"/>
                    <a:lumOff val="35000"/>
                  </a:schemeClr>
                </a:solidFill>
              </a:rPr>
              <a:t>What are your aspirations and interests post 16?</a:t>
            </a:r>
          </a:p>
          <a:p>
            <a:r>
              <a:rPr lang="en-GB" altLang="en-US" sz="2600" dirty="0">
                <a:solidFill>
                  <a:schemeClr val="tx1">
                    <a:lumMod val="65000"/>
                    <a:lumOff val="35000"/>
                  </a:schemeClr>
                </a:solidFill>
              </a:rPr>
              <a:t>We strongly recommend that you take a language, a humanity and an art/technical subject to show a broad range of skills and keep future pathways open</a:t>
            </a:r>
          </a:p>
        </p:txBody>
      </p:sp>
      <p:pic>
        <p:nvPicPr>
          <p:cNvPr id="12" name="Content Placeholder 11" descr="Philosophy of Thought &amp; Logic Fall-2014 - The Collaboratory"/>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715760" y="1966912"/>
            <a:ext cx="3360737" cy="2924175"/>
          </a:xfrm>
        </p:spPr>
      </p:pic>
    </p:spTree>
    <p:extLst>
      <p:ext uri="{BB962C8B-B14F-4D97-AF65-F5344CB8AC3E}">
        <p14:creationId xmlns:p14="http://schemas.microsoft.com/office/powerpoint/2010/main" val="26577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F2D5-8582-43A4-B056-43D6D5062D50}"/>
              </a:ext>
            </a:extLst>
          </p:cNvPr>
          <p:cNvSpPr>
            <a:spLocks noGrp="1"/>
          </p:cNvSpPr>
          <p:nvPr>
            <p:ph type="title"/>
          </p:nvPr>
        </p:nvSpPr>
        <p:spPr/>
        <p:txBody>
          <a:bodyPr/>
          <a:lstStyle/>
          <a:p>
            <a:r>
              <a:rPr lang="en-GB" b="1" dirty="0">
                <a:solidFill>
                  <a:schemeClr val="tx1">
                    <a:lumMod val="65000"/>
                    <a:lumOff val="35000"/>
                  </a:schemeClr>
                </a:solidFill>
              </a:rPr>
              <a:t>Don’ts!</a:t>
            </a:r>
          </a:p>
        </p:txBody>
      </p:sp>
      <p:sp>
        <p:nvSpPr>
          <p:cNvPr id="6" name="Content Placeholder 5">
            <a:extLst>
              <a:ext uri="{FF2B5EF4-FFF2-40B4-BE49-F238E27FC236}">
                <a16:creationId xmlns:a16="http://schemas.microsoft.com/office/drawing/2014/main" id="{C5BFFDCE-FFE2-4D90-B9BD-91DB5EED9817}"/>
              </a:ext>
            </a:extLst>
          </p:cNvPr>
          <p:cNvSpPr>
            <a:spLocks noGrp="1"/>
          </p:cNvSpPr>
          <p:nvPr>
            <p:ph idx="1"/>
          </p:nvPr>
        </p:nvSpPr>
        <p:spPr/>
        <p:txBody>
          <a:bodyPr>
            <a:normAutofit lnSpcReduction="10000"/>
          </a:bodyPr>
          <a:lstStyle/>
          <a:p>
            <a:r>
              <a:rPr lang="en-GB" altLang="en-US" sz="2600" dirty="0">
                <a:solidFill>
                  <a:schemeClr val="tx1">
                    <a:lumMod val="65000"/>
                    <a:lumOff val="35000"/>
                  </a:schemeClr>
                </a:solidFill>
              </a:rPr>
              <a:t>Don’t choose subjects just because your friends are choosing them.</a:t>
            </a:r>
          </a:p>
          <a:p>
            <a:r>
              <a:rPr lang="en-GB" altLang="en-US" sz="2600" dirty="0">
                <a:solidFill>
                  <a:schemeClr val="tx1">
                    <a:lumMod val="65000"/>
                    <a:lumOff val="35000"/>
                  </a:schemeClr>
                </a:solidFill>
              </a:rPr>
              <a:t>Don’t choose a subject just because you get on well with your teacher. You might well have a different teacher at KS4.</a:t>
            </a:r>
          </a:p>
          <a:p>
            <a:r>
              <a:rPr lang="en-GB" altLang="en-US" sz="2600" dirty="0">
                <a:solidFill>
                  <a:schemeClr val="tx1">
                    <a:lumMod val="65000"/>
                    <a:lumOff val="35000"/>
                  </a:schemeClr>
                </a:solidFill>
              </a:rPr>
              <a:t>Don’t rush to complete your choices – think carefully and pick a subject for positive reasons after conducting research.</a:t>
            </a:r>
          </a:p>
          <a:p>
            <a:r>
              <a:rPr lang="en-GB" altLang="en-US" sz="2600" dirty="0">
                <a:solidFill>
                  <a:schemeClr val="tx1">
                    <a:lumMod val="65000"/>
                    <a:lumOff val="35000"/>
                  </a:schemeClr>
                </a:solidFill>
              </a:rPr>
              <a:t>Don’t narrow your skill set by taking lots of very similar subjects.</a:t>
            </a:r>
          </a:p>
          <a:p>
            <a:r>
              <a:rPr lang="en-GB" altLang="en-US" sz="2600" dirty="0">
                <a:solidFill>
                  <a:schemeClr val="tx1">
                    <a:lumMod val="65000"/>
                    <a:lumOff val="35000"/>
                  </a:schemeClr>
                </a:solidFill>
              </a:rPr>
              <a:t>Don’t assume that you will be able to switch to another subject at a later stage.</a:t>
            </a:r>
          </a:p>
          <a:p>
            <a:r>
              <a:rPr lang="en-GB" altLang="en-US" sz="2600" dirty="0">
                <a:solidFill>
                  <a:schemeClr val="tx1">
                    <a:lumMod val="65000"/>
                    <a:lumOff val="35000"/>
                  </a:schemeClr>
                </a:solidFill>
              </a:rPr>
              <a:t>Don’t assume you will get all your choices – make your reserve choice count – you may end up studying this subject.</a:t>
            </a:r>
          </a:p>
          <a:p>
            <a:endParaRPr lang="en-GB" dirty="0"/>
          </a:p>
        </p:txBody>
      </p:sp>
    </p:spTree>
    <p:extLst>
      <p:ext uri="{BB962C8B-B14F-4D97-AF65-F5344CB8AC3E}">
        <p14:creationId xmlns:p14="http://schemas.microsoft.com/office/powerpoint/2010/main" val="303165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Help and support</a:t>
            </a:r>
          </a:p>
        </p:txBody>
      </p:sp>
      <p:sp>
        <p:nvSpPr>
          <p:cNvPr id="8" name="Content Placeholder 7"/>
          <p:cNvSpPr>
            <a:spLocks noGrp="1"/>
          </p:cNvSpPr>
          <p:nvPr>
            <p:ph idx="1"/>
          </p:nvPr>
        </p:nvSpPr>
        <p:spPr>
          <a:xfrm>
            <a:off x="838200" y="1536867"/>
            <a:ext cx="6746507" cy="4267167"/>
          </a:xfrm>
        </p:spPr>
        <p:txBody>
          <a:bodyPr anchor="ctr">
            <a:normAutofit fontScale="70000" lnSpcReduction="20000"/>
          </a:bodyPr>
          <a:lstStyle/>
          <a:p>
            <a:pPr>
              <a:spcAft>
                <a:spcPts val="600"/>
              </a:spcAft>
              <a:buClr>
                <a:schemeClr val="tx2"/>
              </a:buClr>
            </a:pPr>
            <a:r>
              <a:rPr lang="en-GB" dirty="0">
                <a:solidFill>
                  <a:schemeClr val="tx1">
                    <a:lumMod val="65000"/>
                    <a:lumOff val="35000"/>
                  </a:schemeClr>
                </a:solidFill>
              </a:rPr>
              <a:t>Year 9 Options evening</a:t>
            </a:r>
          </a:p>
          <a:p>
            <a:pPr>
              <a:spcAft>
                <a:spcPts val="600"/>
              </a:spcAft>
              <a:buClr>
                <a:schemeClr val="tx2"/>
              </a:buClr>
            </a:pPr>
            <a:r>
              <a:rPr lang="en-GB" dirty="0">
                <a:solidFill>
                  <a:schemeClr val="tx1">
                    <a:lumMod val="65000"/>
                    <a:lumOff val="35000"/>
                  </a:schemeClr>
                </a:solidFill>
                <a:hlinkClick r:id="rId2"/>
              </a:rPr>
              <a:t>Year 9 Options booklet</a:t>
            </a:r>
            <a:endParaRPr lang="en-GB" dirty="0">
              <a:solidFill>
                <a:schemeClr val="tx1">
                  <a:lumMod val="65000"/>
                  <a:lumOff val="35000"/>
                </a:schemeClr>
              </a:solidFill>
            </a:endParaRPr>
          </a:p>
          <a:p>
            <a:pPr>
              <a:spcAft>
                <a:spcPts val="600"/>
              </a:spcAft>
              <a:buClr>
                <a:schemeClr val="tx2"/>
              </a:buClr>
            </a:pPr>
            <a:r>
              <a:rPr lang="en-GB" dirty="0">
                <a:solidFill>
                  <a:schemeClr val="tx1">
                    <a:lumMod val="65000"/>
                    <a:lumOff val="35000"/>
                  </a:schemeClr>
                </a:solidFill>
                <a:hlinkClick r:id="rId3"/>
              </a:rPr>
              <a:t>Subject PowerPoints</a:t>
            </a:r>
            <a:endParaRPr lang="en-GB" dirty="0">
              <a:solidFill>
                <a:schemeClr val="tx1">
                  <a:lumMod val="65000"/>
                  <a:lumOff val="35000"/>
                </a:schemeClr>
              </a:solidFill>
            </a:endParaRPr>
          </a:p>
          <a:p>
            <a:pPr>
              <a:spcAft>
                <a:spcPts val="600"/>
              </a:spcAft>
              <a:buClr>
                <a:schemeClr val="tx2"/>
              </a:buClr>
            </a:pPr>
            <a:r>
              <a:rPr lang="en-GB" dirty="0">
                <a:solidFill>
                  <a:schemeClr val="tx1">
                    <a:lumMod val="65000"/>
                    <a:lumOff val="35000"/>
                  </a:schemeClr>
                </a:solidFill>
              </a:rPr>
              <a:t>Subject teachers and Faculty Heads</a:t>
            </a:r>
          </a:p>
          <a:p>
            <a:pPr>
              <a:spcAft>
                <a:spcPts val="600"/>
              </a:spcAft>
              <a:buClr>
                <a:schemeClr val="tx2"/>
              </a:buClr>
            </a:pPr>
            <a:r>
              <a:rPr lang="en-GB" dirty="0">
                <a:solidFill>
                  <a:schemeClr val="tx1">
                    <a:lumMod val="65000"/>
                    <a:lumOff val="35000"/>
                  </a:schemeClr>
                </a:solidFill>
              </a:rPr>
              <a:t>Parents’ evenings </a:t>
            </a:r>
          </a:p>
          <a:p>
            <a:pPr>
              <a:spcAft>
                <a:spcPts val="600"/>
              </a:spcAft>
              <a:buClr>
                <a:schemeClr val="tx2"/>
              </a:buClr>
            </a:pPr>
            <a:r>
              <a:rPr lang="en-GB" dirty="0">
                <a:solidFill>
                  <a:schemeClr val="tx1">
                    <a:lumMod val="65000"/>
                    <a:lumOff val="35000"/>
                  </a:schemeClr>
                </a:solidFill>
              </a:rPr>
              <a:t>Tutors</a:t>
            </a:r>
          </a:p>
          <a:p>
            <a:pPr>
              <a:spcAft>
                <a:spcPts val="600"/>
              </a:spcAft>
              <a:buClr>
                <a:schemeClr val="tx2"/>
              </a:buClr>
            </a:pPr>
            <a:r>
              <a:rPr lang="en-GB" dirty="0">
                <a:solidFill>
                  <a:schemeClr val="tx1">
                    <a:lumMod val="65000"/>
                    <a:lumOff val="35000"/>
                  </a:schemeClr>
                </a:solidFill>
              </a:rPr>
              <a:t>Miss Witchell – Careers Advisor (P3)</a:t>
            </a:r>
          </a:p>
          <a:p>
            <a:pPr>
              <a:spcAft>
                <a:spcPts val="600"/>
              </a:spcAft>
              <a:buClr>
                <a:schemeClr val="tx2"/>
              </a:buClr>
            </a:pPr>
            <a:r>
              <a:rPr lang="en-GB" dirty="0">
                <a:solidFill>
                  <a:schemeClr val="tx1">
                    <a:lumMod val="65000"/>
                    <a:lumOff val="35000"/>
                  </a:schemeClr>
                </a:solidFill>
              </a:rPr>
              <a:t>Mr Merriman/Mr Bowen (Refectory)</a:t>
            </a:r>
          </a:p>
          <a:p>
            <a:pPr>
              <a:spcAft>
                <a:spcPts val="600"/>
              </a:spcAft>
              <a:buClr>
                <a:schemeClr val="tx2"/>
              </a:buClr>
            </a:pPr>
            <a:r>
              <a:rPr lang="en-GB" dirty="0">
                <a:solidFill>
                  <a:schemeClr val="tx1">
                    <a:lumMod val="65000"/>
                    <a:lumOff val="35000"/>
                  </a:schemeClr>
                </a:solidFill>
              </a:rPr>
              <a:t>Mrs Zuanella/Miss Evans SENDCo/Deputy SENDCo) (H5)</a:t>
            </a:r>
          </a:p>
          <a:p>
            <a:pPr>
              <a:spcAft>
                <a:spcPts val="600"/>
              </a:spcAft>
              <a:buClr>
                <a:schemeClr val="tx2"/>
              </a:buClr>
            </a:pPr>
            <a:r>
              <a:rPr lang="en-GB" dirty="0">
                <a:solidFill>
                  <a:schemeClr val="tx1">
                    <a:lumMod val="65000"/>
                    <a:lumOff val="35000"/>
                  </a:schemeClr>
                </a:solidFill>
              </a:rPr>
              <a:t>Dr Simpson</a:t>
            </a:r>
          </a:p>
        </p:txBody>
      </p:sp>
      <p:pic>
        <p:nvPicPr>
          <p:cNvPr id="12" name="Content Placeholder 11"/>
          <p:cNvPicPr>
            <a:picLocks noGrp="1" noChangeAspect="1"/>
          </p:cNvPicPr>
          <p:nvPr>
            <p:ph sz="half" idx="4294967295"/>
          </p:nvPr>
        </p:nvPicPr>
        <p:blipFill>
          <a:blip r:embed="rId4"/>
          <a:stretch>
            <a:fillRect/>
          </a:stretch>
        </p:blipFill>
        <p:spPr>
          <a:xfrm>
            <a:off x="8472739" y="2134394"/>
            <a:ext cx="3286125" cy="2589212"/>
          </a:xfrm>
          <a:prstGeom prst="rect">
            <a:avLst/>
          </a:prstGeom>
        </p:spPr>
      </p:pic>
    </p:spTree>
    <p:extLst>
      <p:ext uri="{BB962C8B-B14F-4D97-AF65-F5344CB8AC3E}">
        <p14:creationId xmlns:p14="http://schemas.microsoft.com/office/powerpoint/2010/main" val="414808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tx1">
                    <a:lumMod val="65000"/>
                    <a:lumOff val="35000"/>
                  </a:schemeClr>
                </a:solidFill>
              </a:rPr>
              <a:t>The Options System</a:t>
            </a:r>
          </a:p>
        </p:txBody>
      </p:sp>
      <p:sp>
        <p:nvSpPr>
          <p:cNvPr id="8" name="Content Placeholder 7"/>
          <p:cNvSpPr>
            <a:spLocks noGrp="1"/>
          </p:cNvSpPr>
          <p:nvPr>
            <p:ph idx="1"/>
          </p:nvPr>
        </p:nvSpPr>
        <p:spPr>
          <a:xfrm>
            <a:off x="838200" y="1559293"/>
            <a:ext cx="7054516" cy="4340993"/>
          </a:xfrm>
        </p:spPr>
        <p:txBody>
          <a:bodyPr anchor="t">
            <a:normAutofit fontScale="92500" lnSpcReduction="10000"/>
          </a:bodyPr>
          <a:lstStyle/>
          <a:p>
            <a:pPr>
              <a:spcAft>
                <a:spcPts val="600"/>
              </a:spcAft>
              <a:buClr>
                <a:schemeClr val="tx2"/>
              </a:buClr>
            </a:pPr>
            <a:r>
              <a:rPr lang="en-GB" sz="2600" dirty="0">
                <a:solidFill>
                  <a:schemeClr val="tx1">
                    <a:lumMod val="65000"/>
                    <a:lumOff val="35000"/>
                  </a:schemeClr>
                </a:solidFill>
              </a:rPr>
              <a:t>There are no set pathways. All students will get the same option form and the same choices</a:t>
            </a:r>
          </a:p>
          <a:p>
            <a:pPr>
              <a:spcAft>
                <a:spcPts val="600"/>
              </a:spcAft>
              <a:buClr>
                <a:schemeClr val="tx2"/>
              </a:buClr>
            </a:pPr>
            <a:r>
              <a:rPr lang="en-GB" sz="2600" dirty="0">
                <a:solidFill>
                  <a:schemeClr val="tx1">
                    <a:lumMod val="65000"/>
                    <a:lumOff val="35000"/>
                  </a:schemeClr>
                </a:solidFill>
              </a:rPr>
              <a:t>You must choose 4 options</a:t>
            </a:r>
          </a:p>
          <a:p>
            <a:pPr>
              <a:spcAft>
                <a:spcPts val="600"/>
              </a:spcAft>
              <a:buClr>
                <a:schemeClr val="tx2"/>
              </a:buClr>
            </a:pPr>
            <a:r>
              <a:rPr lang="en-GB" sz="2600" dirty="0">
                <a:solidFill>
                  <a:schemeClr val="tx1">
                    <a:lumMod val="65000"/>
                    <a:lumOff val="35000"/>
                  </a:schemeClr>
                </a:solidFill>
              </a:rPr>
              <a:t>At least one of those options </a:t>
            </a:r>
            <a:r>
              <a:rPr lang="en-GB" sz="2600" b="1" dirty="0">
                <a:solidFill>
                  <a:schemeClr val="tx1">
                    <a:lumMod val="65000"/>
                    <a:lumOff val="35000"/>
                  </a:schemeClr>
                </a:solidFill>
              </a:rPr>
              <a:t>must</a:t>
            </a:r>
            <a:r>
              <a:rPr lang="en-GB" sz="2600" dirty="0">
                <a:solidFill>
                  <a:schemeClr val="tx1">
                    <a:lumMod val="65000"/>
                    <a:lumOff val="35000"/>
                  </a:schemeClr>
                </a:solidFill>
              </a:rPr>
              <a:t> be one of the following:</a:t>
            </a:r>
          </a:p>
          <a:p>
            <a:pPr lvl="1">
              <a:spcAft>
                <a:spcPts val="600"/>
              </a:spcAft>
              <a:buClr>
                <a:schemeClr val="tx2"/>
              </a:buClr>
            </a:pPr>
            <a:r>
              <a:rPr lang="en-GB" sz="2200" dirty="0">
                <a:solidFill>
                  <a:schemeClr val="tx1">
                    <a:lumMod val="65000"/>
                    <a:lumOff val="35000"/>
                  </a:schemeClr>
                </a:solidFill>
              </a:rPr>
              <a:t>French</a:t>
            </a:r>
          </a:p>
          <a:p>
            <a:pPr lvl="1">
              <a:spcAft>
                <a:spcPts val="600"/>
              </a:spcAft>
              <a:buClr>
                <a:schemeClr val="tx2"/>
              </a:buClr>
            </a:pPr>
            <a:r>
              <a:rPr lang="en-GB" sz="2200" dirty="0">
                <a:solidFill>
                  <a:schemeClr val="tx1">
                    <a:lumMod val="65000"/>
                    <a:lumOff val="35000"/>
                  </a:schemeClr>
                </a:solidFill>
              </a:rPr>
              <a:t>German</a:t>
            </a:r>
          </a:p>
          <a:p>
            <a:pPr lvl="1">
              <a:spcAft>
                <a:spcPts val="600"/>
              </a:spcAft>
              <a:buClr>
                <a:schemeClr val="tx2"/>
              </a:buClr>
            </a:pPr>
            <a:r>
              <a:rPr lang="en-GB" sz="2200" dirty="0">
                <a:solidFill>
                  <a:schemeClr val="tx1">
                    <a:lumMod val="65000"/>
                    <a:lumOff val="35000"/>
                  </a:schemeClr>
                </a:solidFill>
              </a:rPr>
              <a:t>Spanish</a:t>
            </a:r>
          </a:p>
          <a:p>
            <a:pPr lvl="1">
              <a:spcAft>
                <a:spcPts val="600"/>
              </a:spcAft>
              <a:buClr>
                <a:schemeClr val="tx2"/>
              </a:buClr>
            </a:pPr>
            <a:r>
              <a:rPr lang="en-GB" sz="2200" dirty="0">
                <a:solidFill>
                  <a:schemeClr val="tx1">
                    <a:lumMod val="65000"/>
                    <a:lumOff val="35000"/>
                  </a:schemeClr>
                </a:solidFill>
              </a:rPr>
              <a:t>Geography</a:t>
            </a:r>
          </a:p>
          <a:p>
            <a:pPr lvl="1">
              <a:spcAft>
                <a:spcPts val="600"/>
              </a:spcAft>
              <a:buClr>
                <a:schemeClr val="tx2"/>
              </a:buClr>
            </a:pPr>
            <a:r>
              <a:rPr lang="en-GB" sz="2200" dirty="0">
                <a:solidFill>
                  <a:schemeClr val="tx1">
                    <a:lumMod val="65000"/>
                    <a:lumOff val="35000"/>
                  </a:schemeClr>
                </a:solidFill>
              </a:rPr>
              <a:t>History</a:t>
            </a:r>
          </a:p>
          <a:p>
            <a:pPr lvl="1">
              <a:spcAft>
                <a:spcPts val="600"/>
              </a:spcAft>
              <a:buClr>
                <a:schemeClr val="tx2"/>
              </a:buClr>
            </a:pPr>
            <a:r>
              <a:rPr lang="en-GB" sz="2200" dirty="0">
                <a:solidFill>
                  <a:schemeClr val="tx1">
                    <a:lumMod val="65000"/>
                    <a:lumOff val="35000"/>
                  </a:schemeClr>
                </a:solidFill>
              </a:rPr>
              <a:t>Computer Science</a:t>
            </a:r>
          </a:p>
          <a:p>
            <a:pPr>
              <a:spcAft>
                <a:spcPts val="600"/>
              </a:spcAft>
              <a:buClr>
                <a:schemeClr val="tx2"/>
              </a:buClr>
            </a:pPr>
            <a:endParaRPr lang="en-GB" sz="2600" dirty="0">
              <a:solidFill>
                <a:schemeClr val="tx1">
                  <a:lumMod val="65000"/>
                  <a:lumOff val="35000"/>
                </a:schemeClr>
              </a:solidFill>
            </a:endParaRPr>
          </a:p>
        </p:txBody>
      </p:sp>
      <p:pic>
        <p:nvPicPr>
          <p:cNvPr id="3" name="Content Placeholder 2" descr="Módulo 2. Políticas de Salud en los Sistemas Sanitarios ..."/>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070939" y="2001001"/>
            <a:ext cx="3976687" cy="3457575"/>
          </a:xfrm>
        </p:spPr>
      </p:pic>
    </p:spTree>
    <p:extLst>
      <p:ext uri="{BB962C8B-B14F-4D97-AF65-F5344CB8AC3E}">
        <p14:creationId xmlns:p14="http://schemas.microsoft.com/office/powerpoint/2010/main" val="11795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7159C6C6-A3EC-4C73-90DA-F4108CDEBB85}"/>
    </a:ext>
  </a:extLst>
</a:theme>
</file>

<file path=ppt/theme/theme2.xml><?xml version="1.0" encoding="utf-8"?>
<a:theme xmlns:a="http://schemas.openxmlformats.org/drawingml/2006/main" name="Whit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D72546DE-4147-4F4C-9935-BB9BE3242DCB}"/>
    </a:ext>
  </a:extLst>
</a:theme>
</file>

<file path=ppt/theme/theme3.xml><?xml version="1.0" encoding="utf-8"?>
<a:theme xmlns:a="http://schemas.openxmlformats.org/drawingml/2006/main" name="Buff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10BCC93A-ED03-4682-956D-CC1A911E00DD}"/>
    </a:ext>
  </a:extLst>
</a:theme>
</file>

<file path=ppt/theme/theme4.xml><?xml version="1.0" encoding="utf-8"?>
<a:theme xmlns:a="http://schemas.openxmlformats.org/drawingml/2006/main" name="Buff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47A12578-FBF3-48AD-9D66-4F860786983C}"/>
    </a:ext>
  </a:extLst>
</a:theme>
</file>

<file path=ppt/theme/theme5.xml><?xml version="1.0" encoding="utf-8"?>
<a:theme xmlns:a="http://schemas.openxmlformats.org/drawingml/2006/main" name="Purpl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68D97CF3-0551-4054-84C6-07201E6BA8C0}"/>
    </a:ext>
  </a:extLst>
</a:theme>
</file>

<file path=ppt/theme/theme6.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3" id="{65D4242B-2DD8-4D1A-BB4E-B110395DFB13}" vid="{3A26D394-245B-487D-A432-1BA15827924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3b5b8b4-fa30-485e-9ac8-fc693e7f24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8A2F2C67909E42BADB061D276F7AF7" ma:contentTypeVersion="18" ma:contentTypeDescription="Create a new document." ma:contentTypeScope="" ma:versionID="af8e62e399974f253f651e699c06d219">
  <xsd:schema xmlns:xsd="http://www.w3.org/2001/XMLSchema" xmlns:xs="http://www.w3.org/2001/XMLSchema" xmlns:p="http://schemas.microsoft.com/office/2006/metadata/properties" xmlns:ns3="93b5b8b4-fa30-485e-9ac8-fc693e7f24ef" xmlns:ns4="ead95022-83f8-492f-83de-baf6599d3d98" targetNamespace="http://schemas.microsoft.com/office/2006/metadata/properties" ma:root="true" ma:fieldsID="8c776b0f289213577ba63ece419c92a4" ns3:_="" ns4:_="">
    <xsd:import namespace="93b5b8b4-fa30-485e-9ac8-fc693e7f24ef"/>
    <xsd:import namespace="ead95022-83f8-492f-83de-baf6599d3d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5b8b4-fa30-485e-9ac8-fc693e7f2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5022-83f8-492f-83de-baf6599d3d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FAF91-EDE4-4EDA-B9AE-8ECCB074F840}">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ead95022-83f8-492f-83de-baf6599d3d98"/>
    <ds:schemaRef ds:uri="93b5b8b4-fa30-485e-9ac8-fc693e7f24ef"/>
    <ds:schemaRef ds:uri="http://purl.org/dc/terms/"/>
  </ds:schemaRefs>
</ds:datastoreItem>
</file>

<file path=customXml/itemProps2.xml><?xml version="1.0" encoding="utf-8"?>
<ds:datastoreItem xmlns:ds="http://schemas.openxmlformats.org/officeDocument/2006/customXml" ds:itemID="{2AAE5353-3415-48FC-BE39-89C8751F45EA}">
  <ds:schemaRefs>
    <ds:schemaRef ds:uri="http://schemas.microsoft.com/sharepoint/v3/contenttype/forms"/>
  </ds:schemaRefs>
</ds:datastoreItem>
</file>

<file path=customXml/itemProps3.xml><?xml version="1.0" encoding="utf-8"?>
<ds:datastoreItem xmlns:ds="http://schemas.openxmlformats.org/officeDocument/2006/customXml" ds:itemID="{2B67E22C-2BF8-45E8-A6EE-6CBB9C4C2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5b8b4-fa30-485e-9ac8-fc693e7f24ef"/>
    <ds:schemaRef ds:uri="ead95022-83f8-492f-83de-baf6599d3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3 Template</Template>
  <TotalTime>808</TotalTime>
  <Words>1441</Words>
  <Application>Microsoft Office PowerPoint</Application>
  <PresentationFormat>Widescreen</PresentationFormat>
  <Paragraphs>144</Paragraphs>
  <Slides>25</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25</vt:i4>
      </vt:variant>
    </vt:vector>
  </HeadingPairs>
  <TitlesOfParts>
    <vt:vector size="34" baseType="lpstr">
      <vt:lpstr>Arial</vt:lpstr>
      <vt:lpstr>Calibri</vt:lpstr>
      <vt:lpstr>Calibri Light</vt:lpstr>
      <vt:lpstr>White Right</vt:lpstr>
      <vt:lpstr>White Left</vt:lpstr>
      <vt:lpstr>Buff Right</vt:lpstr>
      <vt:lpstr>Buff Left</vt:lpstr>
      <vt:lpstr>Purple Left</vt:lpstr>
      <vt:lpstr>Intro Slide</vt:lpstr>
      <vt:lpstr>Year 9 Options Information Evening</vt:lpstr>
      <vt:lpstr>Year 9 Options Information Evening</vt:lpstr>
      <vt:lpstr>The CORE Curriculum</vt:lpstr>
      <vt:lpstr>Routes through science</vt:lpstr>
      <vt:lpstr>Making your choices</vt:lpstr>
      <vt:lpstr>Things to consider</vt:lpstr>
      <vt:lpstr>Don’ts!</vt:lpstr>
      <vt:lpstr>Help and support</vt:lpstr>
      <vt:lpstr>The Options System</vt:lpstr>
      <vt:lpstr>Things to note</vt:lpstr>
      <vt:lpstr>Will you get all four of your choices?</vt:lpstr>
      <vt:lpstr>What happens if a course is oversubscribed?</vt:lpstr>
      <vt:lpstr>Filling in the form</vt:lpstr>
      <vt:lpstr>On-line Option Form</vt:lpstr>
      <vt:lpstr>Question 4 on the form</vt:lpstr>
      <vt:lpstr>Question 5 on the form</vt:lpstr>
      <vt:lpstr>Subjects with more than one qualification</vt:lpstr>
      <vt:lpstr>Questions 6 and 7 on the form</vt:lpstr>
      <vt:lpstr>Questions 6 and 7 on the form</vt:lpstr>
      <vt:lpstr>Question 8 on the form – Reserve choice</vt:lpstr>
      <vt:lpstr>Signing off the Option Form</vt:lpstr>
      <vt:lpstr>Final Points</vt:lpstr>
      <vt:lpstr>Remember</vt:lpstr>
      <vt:lpstr>Dates for your diary</vt:lpstr>
      <vt:lpstr>If you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Y9 Options Evening</dc:title>
  <dc:creator>A Simpson</dc:creator>
  <cp:lastModifiedBy>Mrs Dare</cp:lastModifiedBy>
  <cp:revision>18</cp:revision>
  <cp:lastPrinted>2024-02-01T15:56:10Z</cp:lastPrinted>
  <dcterms:created xsi:type="dcterms:W3CDTF">2023-08-15T09:55:04Z</dcterms:created>
  <dcterms:modified xsi:type="dcterms:W3CDTF">2024-02-02T10:22:33Z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0x010100528A2F2C67909E42BADB061D276F7AF7</vt:lpwstr>
  </property>
</Properties>
</file>