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355" r:id="rId2"/>
    <p:sldId id="277" r:id="rId3"/>
    <p:sldId id="3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06" autoAdjust="0"/>
    <p:restoredTop sz="94660"/>
  </p:normalViewPr>
  <p:slideViewPr>
    <p:cSldViewPr snapToGrid="0">
      <p:cViewPr varScale="1">
        <p:scale>
          <a:sx n="86" d="100"/>
          <a:sy n="86" d="100"/>
        </p:scale>
        <p:origin x="34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EE9DED-761F-430B-A32D-3D289FF3BD29}" type="datetimeFigureOut">
              <a:rPr lang="en-GB" smtClean="0"/>
              <a:t>20/01/2021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3321D4-0970-40E8-A124-2BDEC0623F52}" type="slidenum">
              <a:rPr lang="en-GB" smtClean="0"/>
              <a:t>‹#›</a:t>
            </a:fld>
            <a:endParaRPr lang="en-GB"/>
          </a:p>
        </p:txBody>
      </p:sp>
    </p:spTree>
    <p:extLst>
      <p:ext uri="{BB962C8B-B14F-4D97-AF65-F5344CB8AC3E}">
        <p14:creationId xmlns:p14="http://schemas.microsoft.com/office/powerpoint/2010/main" val="4258119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BB856A-1077-418D-80B9-8FF97D3CE9A3}" type="slidenum">
              <a:rPr lang="en-GB" smtClean="0"/>
              <a:t>1</a:t>
            </a:fld>
            <a:endParaRPr lang="en-GB"/>
          </a:p>
        </p:txBody>
      </p:sp>
    </p:spTree>
    <p:extLst>
      <p:ext uri="{BB962C8B-B14F-4D97-AF65-F5344CB8AC3E}">
        <p14:creationId xmlns:p14="http://schemas.microsoft.com/office/powerpoint/2010/main" val="1326554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2</a:t>
            </a:fld>
            <a:endParaRPr lang="en-GB"/>
          </a:p>
        </p:txBody>
      </p:sp>
    </p:spTree>
    <p:extLst>
      <p:ext uri="{BB962C8B-B14F-4D97-AF65-F5344CB8AC3E}">
        <p14:creationId xmlns:p14="http://schemas.microsoft.com/office/powerpoint/2010/main" val="2448331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3</a:t>
            </a:fld>
            <a:endParaRPr lang="en-GB"/>
          </a:p>
        </p:txBody>
      </p:sp>
    </p:spTree>
    <p:extLst>
      <p:ext uri="{BB962C8B-B14F-4D97-AF65-F5344CB8AC3E}">
        <p14:creationId xmlns:p14="http://schemas.microsoft.com/office/powerpoint/2010/main" val="515383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CE90F-D939-453C-AFA0-3468947297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5DFFFAA-1426-4ED8-B68E-5CCC7C2686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E91128D-740C-4E33-8A80-2B6E710525E0}"/>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5" name="Footer Placeholder 4">
            <a:extLst>
              <a:ext uri="{FF2B5EF4-FFF2-40B4-BE49-F238E27FC236}">
                <a16:creationId xmlns:a16="http://schemas.microsoft.com/office/drawing/2014/main" id="{A51D9407-4F17-4249-8570-A884EA138D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E64C1C-14FC-40A7-82D5-5A66DB5698BC}"/>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272833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9716C-C506-40AE-B97F-4A460F04FDB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B2B7B40-D23E-44BD-B64C-C9AAE12814C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343BD7-163A-4A66-AA8A-012F4225D46D}"/>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5" name="Footer Placeholder 4">
            <a:extLst>
              <a:ext uri="{FF2B5EF4-FFF2-40B4-BE49-F238E27FC236}">
                <a16:creationId xmlns:a16="http://schemas.microsoft.com/office/drawing/2014/main" id="{4AE2A512-D0E9-46FC-9B93-8384350E21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320653-8D44-4C9A-8E82-EF397B90B77B}"/>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184693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4A3B90-3BB5-4A7E-987D-3ED7A3223E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8C33B0-3B7D-4E53-87D3-DEC09A9CEDA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6462EF-3A2E-4F2C-A9BD-3A7BE56AC0E8}"/>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5" name="Footer Placeholder 4">
            <a:extLst>
              <a:ext uri="{FF2B5EF4-FFF2-40B4-BE49-F238E27FC236}">
                <a16:creationId xmlns:a16="http://schemas.microsoft.com/office/drawing/2014/main" id="{54BC8940-783E-48ED-84DF-222C3B4687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E1917D-2A70-4A6E-8FAB-E9BE4FCECF67}"/>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15418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8C5E6-BCD9-49F8-8531-374B541E08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9F8EB7-BBD4-482C-9610-A858293552A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EE33D3-76D6-4E9A-9F65-B38F4C17DED9}"/>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5" name="Footer Placeholder 4">
            <a:extLst>
              <a:ext uri="{FF2B5EF4-FFF2-40B4-BE49-F238E27FC236}">
                <a16:creationId xmlns:a16="http://schemas.microsoft.com/office/drawing/2014/main" id="{3875F34C-3341-486B-A4BF-10C3190680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1F3B5C-354B-4D20-BD8E-0F2D1B74027E}"/>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124955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33F3B-7BC0-40E8-8A9E-49421B2E1C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AB05BCF-434B-47C6-A944-A560333A75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4522005-0BE5-4F72-B4B9-BBED1BB58A7C}"/>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5" name="Footer Placeholder 4">
            <a:extLst>
              <a:ext uri="{FF2B5EF4-FFF2-40B4-BE49-F238E27FC236}">
                <a16:creationId xmlns:a16="http://schemas.microsoft.com/office/drawing/2014/main" id="{4C17CB75-1846-434A-832F-202B1AD84C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D39501-0222-453F-8DBE-6525D2E03D95}"/>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422628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06022-1107-47C2-9AA6-86A4DD1E19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D5BE6E-A94B-48FE-B34E-0E10284870B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85AA312-A8E5-41A2-8BEA-43C2EACDD33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E7E2401-B77C-4B56-A82D-6CABCBAEB6CC}"/>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6" name="Footer Placeholder 5">
            <a:extLst>
              <a:ext uri="{FF2B5EF4-FFF2-40B4-BE49-F238E27FC236}">
                <a16:creationId xmlns:a16="http://schemas.microsoft.com/office/drawing/2014/main" id="{3FDB443A-93C4-46DE-BE68-B645E8EF14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1054AB-18BB-46FD-ADB4-57227A981BF3}"/>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2176354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F8BC2-BD26-4FD0-9970-30F37E194D8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37D2B5-2AB4-488B-8E36-BEBAB530DE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79F0E80-12A8-40C9-9936-38FE009773E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FE563E7-66B6-45A0-AA07-A89F4FB145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7EE986-55CF-4DC6-B101-38EB6F3D2B0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9AF50FD-AA5A-4B4A-AE54-CB361B8B32F7}"/>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8" name="Footer Placeholder 7">
            <a:extLst>
              <a:ext uri="{FF2B5EF4-FFF2-40B4-BE49-F238E27FC236}">
                <a16:creationId xmlns:a16="http://schemas.microsoft.com/office/drawing/2014/main" id="{63A68C1F-5E9B-4B28-8352-AF5309A597B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C129FD2-6186-4DFE-9C2C-5209793AB4B9}"/>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2296026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999CC-057B-4D2C-91C2-2D9F58778E1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5DE3184-5816-432C-A51A-BE8A0381928D}"/>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4" name="Footer Placeholder 3">
            <a:extLst>
              <a:ext uri="{FF2B5EF4-FFF2-40B4-BE49-F238E27FC236}">
                <a16:creationId xmlns:a16="http://schemas.microsoft.com/office/drawing/2014/main" id="{F5A4332E-5B98-47D0-BFB2-BC1AC46585E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4CB12B8-1C7A-4437-B1C1-CFB70BB39AA2}"/>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161498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85C46A-CAE4-4EDD-98F3-57EC2104651E}"/>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3" name="Footer Placeholder 2">
            <a:extLst>
              <a:ext uri="{FF2B5EF4-FFF2-40B4-BE49-F238E27FC236}">
                <a16:creationId xmlns:a16="http://schemas.microsoft.com/office/drawing/2014/main" id="{E2A75740-CFD1-45FB-AFF8-68B4F612F5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7412B7F-147F-4F69-BFCA-433774A2C3A6}"/>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3015720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E9006-A60F-4651-9254-C676A87EF3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2ADC642-15E1-4E2E-ACF3-93A1692D53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2AD6087-EA15-4E2D-8D2D-7B72EF4586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262258B-CBF9-4576-B945-F738D1236A04}"/>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6" name="Footer Placeholder 5">
            <a:extLst>
              <a:ext uri="{FF2B5EF4-FFF2-40B4-BE49-F238E27FC236}">
                <a16:creationId xmlns:a16="http://schemas.microsoft.com/office/drawing/2014/main" id="{E190FBBC-0341-4E18-979F-6C454EBA171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B5C3D0-8675-48D6-9721-7CEF97E85315}"/>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510528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9B1C1-4745-4FC1-8A5B-0AE3274333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3FCFB94-AEC5-4D72-9C97-7E4FAE5588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4367754-175F-4727-97DF-967C1B7BC9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0BA29-6CD8-4D52-8CF9-F85D4BF34A40}"/>
              </a:ext>
            </a:extLst>
          </p:cNvPr>
          <p:cNvSpPr>
            <a:spLocks noGrp="1"/>
          </p:cNvSpPr>
          <p:nvPr>
            <p:ph type="dt" sz="half" idx="10"/>
          </p:nvPr>
        </p:nvSpPr>
        <p:spPr/>
        <p:txBody>
          <a:bodyPr/>
          <a:lstStyle/>
          <a:p>
            <a:fld id="{77044622-BAA9-48AE-8300-506D4781F16E}" type="datetimeFigureOut">
              <a:rPr lang="en-GB" smtClean="0"/>
              <a:t>20/01/2021</a:t>
            </a:fld>
            <a:endParaRPr lang="en-GB"/>
          </a:p>
        </p:txBody>
      </p:sp>
      <p:sp>
        <p:nvSpPr>
          <p:cNvPr id="6" name="Footer Placeholder 5">
            <a:extLst>
              <a:ext uri="{FF2B5EF4-FFF2-40B4-BE49-F238E27FC236}">
                <a16:creationId xmlns:a16="http://schemas.microsoft.com/office/drawing/2014/main" id="{535E179D-1FB5-48F2-A8F1-C635D9376F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AEC499-5CB1-4844-A5DC-3F7F8F78719D}"/>
              </a:ext>
            </a:extLst>
          </p:cNvPr>
          <p:cNvSpPr>
            <a:spLocks noGrp="1"/>
          </p:cNvSpPr>
          <p:nvPr>
            <p:ph type="sldNum" sz="quarter" idx="12"/>
          </p:nvPr>
        </p:nvSpPr>
        <p:spPr/>
        <p:txBody>
          <a:bodyPr/>
          <a:lstStyle/>
          <a:p>
            <a:fld id="{05E62B8B-E235-4438-BF4F-E515F13BFE8F}" type="slidenum">
              <a:rPr lang="en-GB" smtClean="0"/>
              <a:t>‹#›</a:t>
            </a:fld>
            <a:endParaRPr lang="en-GB"/>
          </a:p>
        </p:txBody>
      </p:sp>
    </p:spTree>
    <p:extLst>
      <p:ext uri="{BB962C8B-B14F-4D97-AF65-F5344CB8AC3E}">
        <p14:creationId xmlns:p14="http://schemas.microsoft.com/office/powerpoint/2010/main" val="1443662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0D5DB4-D892-40C5-B185-EC172CBCBF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9B58E9-C3E2-4E12-BCF3-6BD4263229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B3C49D-B53B-43A4-8CD8-731F390BFD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044622-BAA9-48AE-8300-506D4781F16E}" type="datetimeFigureOut">
              <a:rPr lang="en-GB" smtClean="0"/>
              <a:t>20/01/2021</a:t>
            </a:fld>
            <a:endParaRPr lang="en-GB"/>
          </a:p>
        </p:txBody>
      </p:sp>
      <p:sp>
        <p:nvSpPr>
          <p:cNvPr id="5" name="Footer Placeholder 4">
            <a:extLst>
              <a:ext uri="{FF2B5EF4-FFF2-40B4-BE49-F238E27FC236}">
                <a16:creationId xmlns:a16="http://schemas.microsoft.com/office/drawing/2014/main" id="{DD0F81D8-B36C-4572-9D68-A72311EE62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7A37F11-9154-45C1-9BD1-5297C70147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62B8B-E235-4438-BF4F-E515F13BFE8F}" type="slidenum">
              <a:rPr lang="en-GB" smtClean="0"/>
              <a:t>‹#›</a:t>
            </a:fld>
            <a:endParaRPr lang="en-GB"/>
          </a:p>
        </p:txBody>
      </p:sp>
    </p:spTree>
    <p:extLst>
      <p:ext uri="{BB962C8B-B14F-4D97-AF65-F5344CB8AC3E}">
        <p14:creationId xmlns:p14="http://schemas.microsoft.com/office/powerpoint/2010/main" val="2327724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notesSlide" Target="../notesSlides/notesSlide3.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398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ECC0F80-4F68-2B4E-9D4D-48D15D8E38C5}"/>
              </a:ext>
            </a:extLst>
          </p:cNvPr>
          <p:cNvSpPr>
            <a:spLocks noGrp="1"/>
          </p:cNvSpPr>
          <p:nvPr>
            <p:ph type="ctrTitle"/>
          </p:nvPr>
        </p:nvSpPr>
        <p:spPr/>
        <p:txBody>
          <a:bodyPr>
            <a:normAutofit fontScale="90000"/>
          </a:bodyPr>
          <a:lstStyle/>
          <a:p>
            <a:r>
              <a:rPr lang="en-GB" dirty="0"/>
              <a:t>OCR Level 1/2 Cambridge National Certificate in Health and Social Care </a:t>
            </a:r>
            <a:endParaRPr lang="en-US" dirty="0"/>
          </a:p>
        </p:txBody>
      </p:sp>
      <p:graphicFrame>
        <p:nvGraphicFramePr>
          <p:cNvPr id="6" name="Table 5">
            <a:extLst>
              <a:ext uri="{FF2B5EF4-FFF2-40B4-BE49-F238E27FC236}">
                <a16:creationId xmlns:a16="http://schemas.microsoft.com/office/drawing/2014/main" id="{EFE8655F-4F83-DF4C-A566-6AD94032865C}"/>
              </a:ext>
            </a:extLst>
          </p:cNvPr>
          <p:cNvGraphicFramePr>
            <a:graphicFrameLocks noGrp="1"/>
          </p:cNvGraphicFramePr>
          <p:nvPr>
            <p:extLst>
              <p:ext uri="{D42A27DB-BD31-4B8C-83A1-F6EECF244321}">
                <p14:modId xmlns:p14="http://schemas.microsoft.com/office/powerpoint/2010/main" val="2542742240"/>
              </p:ext>
            </p:extLst>
          </p:nvPr>
        </p:nvGraphicFramePr>
        <p:xfrm>
          <a:off x="2398643" y="4083980"/>
          <a:ext cx="7394713" cy="1655762"/>
        </p:xfrm>
        <a:graphic>
          <a:graphicData uri="http://schemas.openxmlformats.org/drawingml/2006/table">
            <a:tbl>
              <a:tblPr>
                <a:tableStyleId>{5C22544A-7EE6-4342-B048-85BDC9FD1C3A}</a:tableStyleId>
              </a:tblPr>
              <a:tblGrid>
                <a:gridCol w="7394713">
                  <a:extLst>
                    <a:ext uri="{9D8B030D-6E8A-4147-A177-3AD203B41FA5}">
                      <a16:colId xmlns:a16="http://schemas.microsoft.com/office/drawing/2014/main" val="2380072739"/>
                    </a:ext>
                  </a:extLst>
                </a:gridCol>
              </a:tblGrid>
              <a:tr h="1655762">
                <a:tc>
                  <a:txBody>
                    <a:bodyPr/>
                    <a:lstStyle/>
                    <a:p>
                      <a:pPr algn="just">
                        <a:lnSpc>
                          <a:spcPct val="115000"/>
                        </a:lnSpc>
                        <a:spcAft>
                          <a:spcPts val="1000"/>
                        </a:spcAft>
                        <a:tabLst>
                          <a:tab pos="1371600" algn="l"/>
                        </a:tabLst>
                      </a:pPr>
                      <a:r>
                        <a:rPr lang="en-GB" sz="1600" dirty="0">
                          <a:effectLst/>
                        </a:rPr>
                        <a:t>The Cambridge National in Health and Social Care introduces students to the specialist knowledge and skills needed to work in various care settings. Underpinning the qualification is a focus on core values and communicating with individuals so as to maintain their dignity and sense of being valued.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2362551"/>
                  </a:ext>
                </a:extLst>
              </a:tr>
            </a:tbl>
          </a:graphicData>
        </a:graphic>
      </p:graphicFrame>
    </p:spTree>
    <p:custDataLst>
      <p:tags r:id="rId1"/>
    </p:custDataLst>
    <p:extLst>
      <p:ext uri="{BB962C8B-B14F-4D97-AF65-F5344CB8AC3E}">
        <p14:creationId xmlns:p14="http://schemas.microsoft.com/office/powerpoint/2010/main" val="354387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a:xfrm>
            <a:off x="838200" y="1133061"/>
            <a:ext cx="10515600" cy="5043902"/>
          </a:xfrm>
        </p:spPr>
        <p:txBody>
          <a:bodyPr>
            <a:normAutofit fontScale="92500" lnSpcReduction="20000"/>
          </a:bodyPr>
          <a:lstStyle/>
          <a:p>
            <a:pPr marL="0" indent="0" algn="ctr">
              <a:buNone/>
            </a:pPr>
            <a:r>
              <a:rPr lang="en-GB" b="1" dirty="0"/>
              <a:t>Assessment</a:t>
            </a:r>
          </a:p>
          <a:p>
            <a:pPr marL="0" indent="0">
              <a:buNone/>
            </a:pPr>
            <a:endParaRPr lang="en-GB" dirty="0"/>
          </a:p>
          <a:p>
            <a:r>
              <a:rPr lang="en-GB" dirty="0"/>
              <a:t>Students will sit a one hour exam in January of Year 10. All exams are externally examined. The paper is worth 60 marks and accounts for 25% of the grade, the remaining 75% comes from three externally moderated Centre-assessed task.</a:t>
            </a:r>
          </a:p>
          <a:p>
            <a:pPr marL="0" indent="0">
              <a:buNone/>
            </a:pPr>
            <a:endParaRPr lang="en-GB" dirty="0"/>
          </a:p>
          <a:p>
            <a:pPr marL="0" indent="0">
              <a:buNone/>
            </a:pPr>
            <a:r>
              <a:rPr lang="en-GB" b="1" u="sng" dirty="0"/>
              <a:t>Centre assessed coursework -</a:t>
            </a:r>
            <a:r>
              <a:rPr lang="en-GB" b="1" dirty="0"/>
              <a:t> </a:t>
            </a:r>
            <a:endParaRPr lang="en-GB" b="1" i="1" dirty="0"/>
          </a:p>
          <a:p>
            <a:r>
              <a:rPr lang="en-GB" dirty="0"/>
              <a:t>Students explore different types of communication. They learn about the importance of effective communication to connect with individuals using care services, and they develop their understanding of how the way they communicate impacts on an individual’s care.</a:t>
            </a:r>
          </a:p>
          <a:p>
            <a:r>
              <a:rPr lang="en-GB" dirty="0"/>
              <a:t>2 further units selected by the school to give the most relevant and useful experience to our students. </a:t>
            </a:r>
          </a:p>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Tree>
    <p:custDataLst>
      <p:tags r:id="rId1"/>
    </p:custDataLst>
    <p:extLst>
      <p:ext uri="{BB962C8B-B14F-4D97-AF65-F5344CB8AC3E}">
        <p14:creationId xmlns:p14="http://schemas.microsoft.com/office/powerpoint/2010/main" val="2988838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a:xfrm>
            <a:off x="838200" y="1133061"/>
            <a:ext cx="10515600" cy="5043902"/>
          </a:xfrm>
        </p:spPr>
        <p:txBody>
          <a:bodyPr>
            <a:normAutofit/>
          </a:bodyPr>
          <a:lstStyle/>
          <a:p>
            <a:pPr marL="0" indent="0">
              <a:buNone/>
            </a:pPr>
            <a:endParaRPr lang="en-GB" dirty="0"/>
          </a:p>
          <a:p>
            <a:pPr marL="0" indent="0">
              <a:buNone/>
            </a:pPr>
            <a:r>
              <a:rPr lang="en-GB" b="1" dirty="0"/>
              <a:t>Who would enjoy and be successful on the course?</a:t>
            </a:r>
            <a:endParaRPr lang="en-GB" dirty="0"/>
          </a:p>
          <a:p>
            <a:r>
              <a:rPr lang="en-GB" dirty="0"/>
              <a:t>This course will be suitable for students who are interested in working in the biggest employment sector in the UK, which includes elements of the NHS, local authority adult and child care services as well as a range of independent providers which provide care in a variety of settings. </a:t>
            </a:r>
          </a:p>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pic>
        <p:nvPicPr>
          <p:cNvPr id="3" name="Picture 2">
            <a:extLst>
              <a:ext uri="{FF2B5EF4-FFF2-40B4-BE49-F238E27FC236}">
                <a16:creationId xmlns:a16="http://schemas.microsoft.com/office/drawing/2014/main" id="{10278859-3507-F546-B135-08265DF9A519}"/>
              </a:ext>
            </a:extLst>
          </p:cNvPr>
          <p:cNvPicPr>
            <a:picLocks noChangeAspect="1"/>
          </p:cNvPicPr>
          <p:nvPr/>
        </p:nvPicPr>
        <p:blipFill>
          <a:blip r:embed="rId8"/>
          <a:stretch>
            <a:fillRect/>
          </a:stretch>
        </p:blipFill>
        <p:spPr>
          <a:xfrm>
            <a:off x="477227" y="4841529"/>
            <a:ext cx="3162031" cy="1019014"/>
          </a:xfrm>
          <a:prstGeom prst="rect">
            <a:avLst/>
          </a:prstGeom>
        </p:spPr>
      </p:pic>
      <p:pic>
        <p:nvPicPr>
          <p:cNvPr id="7" name="Picture 6">
            <a:extLst>
              <a:ext uri="{FF2B5EF4-FFF2-40B4-BE49-F238E27FC236}">
                <a16:creationId xmlns:a16="http://schemas.microsoft.com/office/drawing/2014/main" id="{6C342690-6D50-9340-B4F1-77908EEA1D7B}"/>
              </a:ext>
            </a:extLst>
          </p:cNvPr>
          <p:cNvPicPr>
            <a:picLocks noChangeAspect="1"/>
          </p:cNvPicPr>
          <p:nvPr/>
        </p:nvPicPr>
        <p:blipFill>
          <a:blip r:embed="rId9"/>
          <a:stretch>
            <a:fillRect/>
          </a:stretch>
        </p:blipFill>
        <p:spPr>
          <a:xfrm>
            <a:off x="6609320" y="3820175"/>
            <a:ext cx="3526294" cy="2919771"/>
          </a:xfrm>
          <a:prstGeom prst="rect">
            <a:avLst/>
          </a:prstGeom>
        </p:spPr>
      </p:pic>
    </p:spTree>
    <p:custDataLst>
      <p:tags r:id="rId1"/>
    </p:custDataLst>
    <p:extLst>
      <p:ext uri="{BB962C8B-B14F-4D97-AF65-F5344CB8AC3E}">
        <p14:creationId xmlns:p14="http://schemas.microsoft.com/office/powerpoint/2010/main" val="3671268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237</Words>
  <Application>Microsoft Office PowerPoint</Application>
  <PresentationFormat>Widescreen</PresentationFormat>
  <Paragraphs>17</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OCR Level 1/2 Cambridge National Certificate in Health and Social Care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Simpson</dc:creator>
  <cp:lastModifiedBy>Mr Grainger</cp:lastModifiedBy>
  <cp:revision>3</cp:revision>
  <dcterms:created xsi:type="dcterms:W3CDTF">2021-01-12T09:19:14Z</dcterms:created>
  <dcterms:modified xsi:type="dcterms:W3CDTF">2021-01-20T07:41:00Z</dcterms:modified>
</cp:coreProperties>
</file>