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74" r:id="rId5"/>
  </p:sldMasterIdLst>
  <p:sldIdLst>
    <p:sldId id="295" r:id="rId6"/>
    <p:sldId id="264" r:id="rId7"/>
    <p:sldId id="311" r:id="rId8"/>
    <p:sldId id="309" r:id="rId9"/>
    <p:sldId id="312" r:id="rId10"/>
    <p:sldId id="259" r:id="rId11"/>
    <p:sldId id="310" r:id="rId12"/>
    <p:sldId id="314" r:id="rId13"/>
    <p:sldId id="316" r:id="rId14"/>
    <p:sldId id="315" r:id="rId15"/>
    <p:sldId id="322" r:id="rId16"/>
    <p:sldId id="313" r:id="rId17"/>
    <p:sldId id="318" r:id="rId18"/>
    <p:sldId id="323" r:id="rId19"/>
    <p:sldId id="319" r:id="rId20"/>
    <p:sldId id="32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89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2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1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10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28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125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079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4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1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EC97-CB79-466C-9027-232F9CB5CCA9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4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05A1D-1962-4619-9988-D0E0491A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855" y="2090176"/>
            <a:ext cx="8825658" cy="2677648"/>
          </a:xfrm>
        </p:spPr>
        <p:txBody>
          <a:bodyPr/>
          <a:lstStyle/>
          <a:p>
            <a:pPr algn="ctr"/>
            <a:r>
              <a:rPr lang="en-US" dirty="0"/>
              <a:t>Numeracy for Learning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35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 questions – DT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A0EB4-0964-412C-9369-AC680712D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5" y="2258475"/>
            <a:ext cx="10011321" cy="42622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0517C1-8B30-4731-9B27-7D9F2BB83E57}"/>
              </a:ext>
            </a:extLst>
          </p:cNvPr>
          <p:cNvSpPr txBox="1"/>
          <p:nvPr/>
        </p:nvSpPr>
        <p:spPr>
          <a:xfrm>
            <a:off x="8005000" y="4836300"/>
            <a:ext cx="61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438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 questions – DT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814876-F072-4BCE-A3ED-DD98C3D11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5" y="232832"/>
            <a:ext cx="10993050" cy="63923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782CAE-70AD-4737-9237-53E8836D7FCE}"/>
              </a:ext>
            </a:extLst>
          </p:cNvPr>
          <p:cNvSpPr txBox="1"/>
          <p:nvPr/>
        </p:nvSpPr>
        <p:spPr>
          <a:xfrm>
            <a:off x="8402360" y="3905277"/>
            <a:ext cx="82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42 %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AC6B7-FBD8-4924-A2D9-311D7FD259EB}"/>
              </a:ext>
            </a:extLst>
          </p:cNvPr>
          <p:cNvSpPr txBox="1"/>
          <p:nvPr/>
        </p:nvSpPr>
        <p:spPr>
          <a:xfrm>
            <a:off x="8507291" y="4895890"/>
            <a:ext cx="82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12 %</a:t>
            </a:r>
          </a:p>
        </p:txBody>
      </p:sp>
    </p:spTree>
    <p:extLst>
      <p:ext uri="{BB962C8B-B14F-4D97-AF65-F5344CB8AC3E}">
        <p14:creationId xmlns:p14="http://schemas.microsoft.com/office/powerpoint/2010/main" val="210353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 questions – DT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DB245-2341-4626-B940-CD77EC3BC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722"/>
          <a:stretch/>
        </p:blipFill>
        <p:spPr>
          <a:xfrm>
            <a:off x="-1" y="1022083"/>
            <a:ext cx="9916368" cy="4302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31C041-2A66-4122-8F2C-BA4A572E6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883"/>
          <a:stretch/>
        </p:blipFill>
        <p:spPr>
          <a:xfrm>
            <a:off x="6700602" y="4917057"/>
            <a:ext cx="4509734" cy="15389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123868-8793-4777-BC8E-9821146013A7}"/>
              </a:ext>
            </a:extLst>
          </p:cNvPr>
          <p:cNvSpPr txBox="1"/>
          <p:nvPr/>
        </p:nvSpPr>
        <p:spPr>
          <a:xfrm>
            <a:off x="10257667" y="5933343"/>
            <a:ext cx="61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307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 questions – Geography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65B22-2AC8-418F-B957-1EAEAD339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3" y="552451"/>
            <a:ext cx="7688119" cy="6305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52D717-AFC6-4D52-825E-53272C6A7CAF}"/>
              </a:ext>
            </a:extLst>
          </p:cNvPr>
          <p:cNvSpPr txBox="1"/>
          <p:nvPr/>
        </p:nvSpPr>
        <p:spPr>
          <a:xfrm>
            <a:off x="9041491" y="5299455"/>
            <a:ext cx="136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4363 / 9</a:t>
            </a:r>
          </a:p>
          <a:p>
            <a:r>
              <a:rPr lang="en-GB" b="1" dirty="0">
                <a:solidFill>
                  <a:srgbClr val="FF0000"/>
                </a:solidFill>
              </a:rPr>
              <a:t>485</a:t>
            </a:r>
          </a:p>
        </p:txBody>
      </p:sp>
    </p:spTree>
    <p:extLst>
      <p:ext uri="{BB962C8B-B14F-4D97-AF65-F5344CB8AC3E}">
        <p14:creationId xmlns:p14="http://schemas.microsoft.com/office/powerpoint/2010/main" val="20574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 questions – Geography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6CFD9-135D-4B95-A308-86C09D77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82" y="1376593"/>
            <a:ext cx="9031001" cy="4724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7D788D-723B-4884-AE65-D821E892E083}"/>
              </a:ext>
            </a:extLst>
          </p:cNvPr>
          <p:cNvSpPr txBox="1"/>
          <p:nvPr/>
        </p:nvSpPr>
        <p:spPr>
          <a:xfrm>
            <a:off x="6399155" y="4564619"/>
            <a:ext cx="61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2.9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B772D-9444-4E46-9E57-9E2FB561D8AD}"/>
              </a:ext>
            </a:extLst>
          </p:cNvPr>
          <p:cNvSpPr txBox="1"/>
          <p:nvPr/>
        </p:nvSpPr>
        <p:spPr>
          <a:xfrm>
            <a:off x="6399155" y="4564619"/>
            <a:ext cx="61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32624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 questions – have a go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24F68-6F14-42AB-8DE9-B9E6C6E0F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6" y="485364"/>
            <a:ext cx="5725324" cy="5887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7B9A93-EDBA-4F2F-B331-CD055838B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507" y="485364"/>
            <a:ext cx="6066493" cy="4267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936E4-925C-486E-BF00-074AF50C83FE}"/>
              </a:ext>
            </a:extLst>
          </p:cNvPr>
          <p:cNvSpPr txBox="1"/>
          <p:nvPr/>
        </p:nvSpPr>
        <p:spPr>
          <a:xfrm>
            <a:off x="3713869" y="5305925"/>
            <a:ext cx="61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D4C28-CD90-4116-98ED-B9F72860D2B8}"/>
              </a:ext>
            </a:extLst>
          </p:cNvPr>
          <p:cNvSpPr txBox="1"/>
          <p:nvPr/>
        </p:nvSpPr>
        <p:spPr>
          <a:xfrm>
            <a:off x="10050500" y="3429000"/>
            <a:ext cx="61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713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00DA-D3C6-40D8-9668-846CDBCD7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questions – Science again!!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DE9AA-0213-4E5C-AFA9-69C926A03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4AF4D-41EE-4723-AD0E-91094B5F6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28" y="-125639"/>
            <a:ext cx="7321358" cy="7076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C9E1F0-FDE3-4DE2-932D-86B61D282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254" y="2411147"/>
            <a:ext cx="6058746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E7C72-C491-400C-ACE3-2469700C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Numeracy for Learning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C3DB-62DD-4A29-A524-70DB38D33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137" y="2543533"/>
            <a:ext cx="9889725" cy="3416300"/>
          </a:xfrm>
        </p:spPr>
        <p:txBody>
          <a:bodyPr>
            <a:normAutofit/>
          </a:bodyPr>
          <a:lstStyle/>
          <a:p>
            <a:r>
              <a:rPr lang="en-US" sz="2800" dirty="0"/>
              <a:t>Being good at numeracy is not just for </a:t>
            </a:r>
            <a:r>
              <a:rPr lang="en-US" sz="2800" dirty="0" err="1"/>
              <a:t>maths</a:t>
            </a:r>
            <a:r>
              <a:rPr lang="en-US" sz="2800" dirty="0"/>
              <a:t>.</a:t>
            </a:r>
          </a:p>
          <a:p>
            <a:r>
              <a:rPr lang="en-US" sz="2800" dirty="0"/>
              <a:t>You will need </a:t>
            </a:r>
            <a:r>
              <a:rPr lang="en-US" sz="2800" dirty="0" err="1"/>
              <a:t>maths</a:t>
            </a:r>
            <a:r>
              <a:rPr lang="en-US" sz="2800" dirty="0"/>
              <a:t> skills in all subjects from history, geography, sports studies, music, product design, food, science and computer science to name a few.</a:t>
            </a:r>
          </a:p>
          <a:p>
            <a:endParaRPr lang="en-GB" sz="2400" dirty="0"/>
          </a:p>
        </p:txBody>
      </p:sp>
      <p:pic>
        <p:nvPicPr>
          <p:cNvPr id="19460" name="Picture 4" descr="Why are there still so few black scientists in the UK? | Science | The  Guardian">
            <a:extLst>
              <a:ext uri="{FF2B5EF4-FFF2-40B4-BE49-F238E27FC236}">
                <a16:creationId xmlns:a16="http://schemas.microsoft.com/office/drawing/2014/main" id="{46E26C6C-D80C-468C-936E-A8A66231C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40" y="5179360"/>
            <a:ext cx="2276306" cy="13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Geography Definition: Lesson for Kids - Video &amp; Lesson Transcript |  Study.com">
            <a:extLst>
              <a:ext uri="{FF2B5EF4-FFF2-40B4-BE49-F238E27FC236}">
                <a16:creationId xmlns:a16="http://schemas.microsoft.com/office/drawing/2014/main" id="{E74F4784-6C0C-4DE3-BBBD-3B4EDCB8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92" y="5246966"/>
            <a:ext cx="2276306" cy="12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The Circle of Product Design. In All Its Freudian Glory | by Francesca  Negro | Prototypr">
            <a:extLst>
              <a:ext uri="{FF2B5EF4-FFF2-40B4-BE49-F238E27FC236}">
                <a16:creationId xmlns:a16="http://schemas.microsoft.com/office/drawing/2014/main" id="{A53CAAA6-9162-4185-BC75-1370F0808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213" y="4687769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Programmer Computer programming Computer Software Software Developer Java  Programming - softwaredeve… | Engineer cartoon, Software development, Computer  programming">
            <a:extLst>
              <a:ext uri="{FF2B5EF4-FFF2-40B4-BE49-F238E27FC236}">
                <a16:creationId xmlns:a16="http://schemas.microsoft.com/office/drawing/2014/main" id="{D9F2FF20-4F84-44D7-BECD-98F86DC6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7" y="4687769"/>
            <a:ext cx="1506786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3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E7C72-C491-400C-ACE3-2469700C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Numeracy for Learning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C3DB-62DD-4A29-A524-70DB38D33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37" y="2468031"/>
            <a:ext cx="10326848" cy="3416300"/>
          </a:xfrm>
        </p:spPr>
        <p:txBody>
          <a:bodyPr>
            <a:normAutofit/>
          </a:bodyPr>
          <a:lstStyle/>
          <a:p>
            <a:r>
              <a:rPr lang="en-GB" sz="2400" dirty="0"/>
              <a:t>In history you have to put dates into chronological order and have to analyse data including statistics</a:t>
            </a:r>
          </a:p>
          <a:p>
            <a:r>
              <a:rPr lang="en-GB" sz="2400" dirty="0"/>
              <a:t>In food you have to purchase ingredients and weigh them</a:t>
            </a:r>
          </a:p>
          <a:p>
            <a:r>
              <a:rPr lang="en-GB" sz="2400" dirty="0"/>
              <a:t>In computer science you use coding</a:t>
            </a:r>
          </a:p>
          <a:p>
            <a:r>
              <a:rPr lang="en-GB" sz="2400" dirty="0"/>
              <a:t>In science you use formulae and equations</a:t>
            </a:r>
          </a:p>
        </p:txBody>
      </p:sp>
      <p:pic>
        <p:nvPicPr>
          <p:cNvPr id="19460" name="Picture 4" descr="Why are there still so few black scientists in the UK? | Science | The  Guardian">
            <a:extLst>
              <a:ext uri="{FF2B5EF4-FFF2-40B4-BE49-F238E27FC236}">
                <a16:creationId xmlns:a16="http://schemas.microsoft.com/office/drawing/2014/main" id="{46E26C6C-D80C-468C-936E-A8A66231C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40" y="5179360"/>
            <a:ext cx="2276306" cy="13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Geography Definition: Lesson for Kids - Video &amp; Lesson Transcript |  Study.com">
            <a:extLst>
              <a:ext uri="{FF2B5EF4-FFF2-40B4-BE49-F238E27FC236}">
                <a16:creationId xmlns:a16="http://schemas.microsoft.com/office/drawing/2014/main" id="{E74F4784-6C0C-4DE3-BBBD-3B4EDCB8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92" y="5246966"/>
            <a:ext cx="2276306" cy="12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The Circle of Product Design. In All Its Freudian Glory | by Francesca  Negro | Prototypr">
            <a:extLst>
              <a:ext uri="{FF2B5EF4-FFF2-40B4-BE49-F238E27FC236}">
                <a16:creationId xmlns:a16="http://schemas.microsoft.com/office/drawing/2014/main" id="{A53CAAA6-9162-4185-BC75-1370F0808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213" y="4687769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Programmer Computer programming Computer Software Software Developer Java  Programming - softwaredeve… | Engineer cartoon, Software development, Computer  programming">
            <a:extLst>
              <a:ext uri="{FF2B5EF4-FFF2-40B4-BE49-F238E27FC236}">
                <a16:creationId xmlns:a16="http://schemas.microsoft.com/office/drawing/2014/main" id="{D9F2FF20-4F84-44D7-BECD-98F86DC6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7" y="4687769"/>
            <a:ext cx="1506786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5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ytimg.com/vi/8Fxl2p3AWj0/maxresdefault.jpg">
            <a:extLst>
              <a:ext uri="{FF2B5EF4-FFF2-40B4-BE49-F238E27FC236}">
                <a16:creationId xmlns:a16="http://schemas.microsoft.com/office/drawing/2014/main" id="{462F5500-0074-4F75-A82F-B27DE2BE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70CA2-032A-4762-8DA4-F812E0782D53}"/>
              </a:ext>
            </a:extLst>
          </p:cNvPr>
          <p:cNvSpPr txBox="1"/>
          <p:nvPr/>
        </p:nvSpPr>
        <p:spPr>
          <a:xfrm>
            <a:off x="429321" y="272738"/>
            <a:ext cx="653127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Arial Rounded MT Bold" panose="020F0704030504030204" pitchFamily="34" charset="0"/>
              </a:rPr>
              <a:t>Key Mathematical skills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2238C-6445-46A8-9376-9CD098295D74}"/>
              </a:ext>
            </a:extLst>
          </p:cNvPr>
          <p:cNvSpPr txBox="1"/>
          <p:nvPr/>
        </p:nvSpPr>
        <p:spPr>
          <a:xfrm>
            <a:off x="368361" y="1158240"/>
            <a:ext cx="549250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Numerical skills: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Decimals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Percentages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Ratios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Estimation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857B4-6DA5-4838-AC5A-DD4A904D758E}"/>
              </a:ext>
            </a:extLst>
          </p:cNvPr>
          <p:cNvSpPr txBox="1"/>
          <p:nvPr/>
        </p:nvSpPr>
        <p:spPr>
          <a:xfrm>
            <a:off x="6096000" y="1158240"/>
            <a:ext cx="549250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Shape and space: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Area, surface area and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Using scales on maps/diagrams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Co-ordinates</a:t>
            </a:r>
          </a:p>
          <a:p>
            <a:pPr algn="ctr"/>
            <a:endParaRPr lang="en-GB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0F667-7482-4D80-AB75-74DE2164271F}"/>
              </a:ext>
            </a:extLst>
          </p:cNvPr>
          <p:cNvSpPr txBox="1"/>
          <p:nvPr/>
        </p:nvSpPr>
        <p:spPr>
          <a:xfrm>
            <a:off x="368361" y="3722914"/>
            <a:ext cx="5492508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 processing: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Using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Interpreting graphs and charts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Calculating rates/gradients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Drawing graphs and charts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Calculating averages (mean, mode, median)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41E29-F4EE-451A-B784-BFB395A2E443}"/>
              </a:ext>
            </a:extLst>
          </p:cNvPr>
          <p:cNvSpPr txBox="1"/>
          <p:nvPr/>
        </p:nvSpPr>
        <p:spPr>
          <a:xfrm>
            <a:off x="6096000" y="3722914"/>
            <a:ext cx="549250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Algebra skills: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 formulae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Rearrange equations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Balance equations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Linking formulae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11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88E2-D8BF-4251-9CD7-0857094A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Basic transferrable maths tips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97BF7CEF-D0A3-43F1-8B96-816EFE200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927" y="2603500"/>
            <a:ext cx="4555067" cy="3416300"/>
          </a:xfrm>
        </p:spPr>
      </p:pic>
    </p:spTree>
    <p:extLst>
      <p:ext uri="{BB962C8B-B14F-4D97-AF65-F5344CB8AC3E}">
        <p14:creationId xmlns:p14="http://schemas.microsoft.com/office/powerpoint/2010/main" val="55928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023992" y="0"/>
            <a:ext cx="0" cy="6858000"/>
          </a:xfrm>
          <a:prstGeom prst="line">
            <a:avLst/>
          </a:prstGeom>
          <a:ln w="57150">
            <a:solidFill>
              <a:srgbClr val="EB1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24000" y="3342206"/>
            <a:ext cx="9144000" cy="0"/>
          </a:xfrm>
          <a:prstGeom prst="line">
            <a:avLst/>
          </a:prstGeom>
          <a:ln w="57150">
            <a:solidFill>
              <a:srgbClr val="EB1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33970" y="764705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(8.56 - 6.02)</a:t>
            </a:r>
            <a:r>
              <a:rPr kumimoji="0" lang="en-GB" sz="4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7648" y="3573017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1664" y="4249541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84032" y="200835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14.2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×  97.54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2064" y="3675977"/>
            <a:ext cx="377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0.47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×  121.7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2755" y="247844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EB1B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9256" y="2475471"/>
            <a:ext cx="902198" cy="914400"/>
          </a:xfrm>
          <a:prstGeom prst="rect">
            <a:avLst/>
          </a:prstGeom>
          <a:noFill/>
          <a:ln w="38100">
            <a:solidFill>
              <a:srgbClr val="EB1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89764" y="2547208"/>
            <a:ext cx="1556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EB1B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1500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68366" y="2478444"/>
            <a:ext cx="1599635" cy="914400"/>
          </a:xfrm>
          <a:prstGeom prst="rect">
            <a:avLst/>
          </a:prstGeom>
          <a:noFill/>
          <a:ln w="38100">
            <a:solidFill>
              <a:srgbClr val="EB1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42507" y="598530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EB1B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99100" y="5943600"/>
            <a:ext cx="1024893" cy="914400"/>
          </a:xfrm>
          <a:prstGeom prst="rect">
            <a:avLst/>
          </a:prstGeom>
          <a:noFill/>
          <a:ln w="38100">
            <a:solidFill>
              <a:srgbClr val="EB1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99078" y="5985301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EB1B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08368" y="5946573"/>
            <a:ext cx="1252170" cy="914400"/>
          </a:xfrm>
          <a:prstGeom prst="rect">
            <a:avLst/>
          </a:prstGeom>
          <a:noFill/>
          <a:ln w="38100">
            <a:solidFill>
              <a:srgbClr val="EB1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4625"/>
            <a:ext cx="1733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4932A3-5E9E-4A5C-921F-A3F147346C52}"/>
              </a:ext>
            </a:extLst>
          </p:cNvPr>
          <p:cNvSpPr txBox="1"/>
          <p:nvPr/>
        </p:nvSpPr>
        <p:spPr>
          <a:xfrm>
            <a:off x="1919536" y="1758233"/>
            <a:ext cx="2448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≈ (9 – 6)</a:t>
            </a:r>
            <a:r>
              <a:rPr kumimoji="0" lang="en-GB" sz="44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64947-6DC1-4852-836A-8548D40E5A79}"/>
              </a:ext>
            </a:extLst>
          </p:cNvPr>
          <p:cNvSpPr txBox="1"/>
          <p:nvPr/>
        </p:nvSpPr>
        <p:spPr>
          <a:xfrm>
            <a:off x="1991544" y="2547208"/>
            <a:ext cx="1944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3</a:t>
            </a:r>
            <a:r>
              <a:rPr kumimoji="0" lang="en-GB" sz="44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A335F6-DE74-44BC-8A4E-F3DFC16C8F9E}"/>
              </a:ext>
            </a:extLst>
          </p:cNvPr>
          <p:cNvSpPr txBox="1"/>
          <p:nvPr/>
        </p:nvSpPr>
        <p:spPr>
          <a:xfrm>
            <a:off x="6503352" y="1050347"/>
            <a:ext cx="2905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≈ 15 x 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62469D-91D9-44DB-8BBD-4D41873BD3E4}"/>
                  </a:ext>
                </a:extLst>
              </p:cNvPr>
              <p:cNvSpPr txBox="1"/>
              <p:nvPr/>
            </p:nvSpPr>
            <p:spPr>
              <a:xfrm>
                <a:off x="2630242" y="5170073"/>
                <a:ext cx="1656181" cy="105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≈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140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62469D-91D9-44DB-8BBD-4D41873BD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242" y="5170073"/>
                <a:ext cx="1656181" cy="1050865"/>
              </a:xfrm>
              <a:prstGeom prst="rect">
                <a:avLst/>
              </a:prstGeom>
              <a:blipFill>
                <a:blip r:embed="rId3"/>
                <a:stretch>
                  <a:fillRect l="-14706" b="-13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D712EFE2-825D-4A65-A3C4-3C2DBA6C1AD8}"/>
              </a:ext>
            </a:extLst>
          </p:cNvPr>
          <p:cNvSpPr txBox="1"/>
          <p:nvPr/>
        </p:nvSpPr>
        <p:spPr>
          <a:xfrm>
            <a:off x="6503352" y="4728550"/>
            <a:ext cx="2795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≈ 0.5 x 120</a:t>
            </a:r>
          </a:p>
        </p:txBody>
      </p:sp>
    </p:spTree>
    <p:extLst>
      <p:ext uri="{BB962C8B-B14F-4D97-AF65-F5344CB8AC3E}">
        <p14:creationId xmlns:p14="http://schemas.microsoft.com/office/powerpoint/2010/main" val="22084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8" grpId="0"/>
      <p:bldP spid="30" grpId="0"/>
      <p:bldP spid="6" grpId="0"/>
      <p:bldP spid="7" grpId="0"/>
      <p:bldP spid="21" grpId="0"/>
      <p:bldP spid="8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Examples of exam questions across subjects - Science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7B10F-8A5D-448E-97A0-6BB65F873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5" y="2296166"/>
            <a:ext cx="7343763" cy="2161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A2190B-5B51-493C-A27E-D706DBD52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874" y="3320716"/>
            <a:ext cx="7000766" cy="3378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F9AC79-2C0C-4EE7-9823-428090A29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52" y="4231239"/>
            <a:ext cx="8488701" cy="2254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A9DDC5-C399-4604-B663-30973643D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515" y="1489140"/>
            <a:ext cx="8617125" cy="230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 questions – Science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348BC-790E-4308-8077-5BEF123C8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B9893-0658-49F0-B2FF-BA57542AA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33" y="2311248"/>
            <a:ext cx="10706653" cy="1928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7D2C4B-A98D-4347-88FB-6D28BA94B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936" y="3763621"/>
            <a:ext cx="7644063" cy="304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 questions – Science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348BC-790E-4308-8077-5BEF123C8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578" y="2603500"/>
            <a:ext cx="5390147" cy="3977774"/>
          </a:xfrm>
        </p:spPr>
        <p:txBody>
          <a:bodyPr>
            <a:normAutofit/>
          </a:bodyPr>
          <a:lstStyle/>
          <a:p>
            <a:r>
              <a:rPr lang="en-GB" dirty="0"/>
              <a:t>3 of the 5 are for maths</a:t>
            </a:r>
          </a:p>
          <a:p>
            <a:r>
              <a:rPr lang="en-GB" dirty="0"/>
              <a:t>Small cube</a:t>
            </a:r>
          </a:p>
          <a:p>
            <a:r>
              <a:rPr lang="en-GB" dirty="0"/>
              <a:t>SA = 0.0002 x 0.0002 x 6 = 2.5x10^-7</a:t>
            </a:r>
          </a:p>
          <a:p>
            <a:r>
              <a:rPr lang="en-GB" dirty="0"/>
              <a:t>V = 0.0002 x 0.0002 x 0.0002 = 8x10^-12</a:t>
            </a:r>
          </a:p>
          <a:p>
            <a:r>
              <a:rPr lang="en-GB" dirty="0"/>
              <a:t>SA:V  30000:1</a:t>
            </a:r>
          </a:p>
          <a:p>
            <a:r>
              <a:rPr lang="en-GB" dirty="0"/>
              <a:t>Large cube</a:t>
            </a:r>
          </a:p>
          <a:p>
            <a:r>
              <a:rPr lang="en-GB" dirty="0"/>
              <a:t>SA = 11 x 11 x 6 = 726</a:t>
            </a:r>
          </a:p>
          <a:p>
            <a:r>
              <a:rPr lang="en-GB" dirty="0"/>
              <a:t>V = 11x11x11 = 1331</a:t>
            </a:r>
          </a:p>
          <a:p>
            <a:r>
              <a:rPr lang="en-GB" dirty="0"/>
              <a:t>SA:V  0.55:1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4D6EE-04FA-4A5C-AF5A-290CD76CA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3651"/>
            <a:ext cx="6136729" cy="480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220AA3B715644BCC0D7A6AA8B4AAF" ma:contentTypeVersion="14" ma:contentTypeDescription="Create a new document." ma:contentTypeScope="" ma:versionID="7204ee09bee762ad44da209b2d92a53e">
  <xsd:schema xmlns:xsd="http://www.w3.org/2001/XMLSchema" xmlns:xs="http://www.w3.org/2001/XMLSchema" xmlns:p="http://schemas.microsoft.com/office/2006/metadata/properties" xmlns:ns3="3f1e3307-a3a0-40f9-851c-3ca8d288da81" xmlns:ns4="64c210e8-46d4-47c3-907b-fa7a37ac2a29" targetNamespace="http://schemas.microsoft.com/office/2006/metadata/properties" ma:root="true" ma:fieldsID="c56634ba8b6d8690c26e647aae5d67c5" ns3:_="" ns4:_="">
    <xsd:import namespace="3f1e3307-a3a0-40f9-851c-3ca8d288da81"/>
    <xsd:import namespace="64c210e8-46d4-47c3-907b-fa7a37ac2a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e3307-a3a0-40f9-851c-3ca8d288da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210e8-46d4-47c3-907b-fa7a37ac2a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C30412-2C2B-4D65-B834-32C8B5C87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1e3307-a3a0-40f9-851c-3ca8d288da81"/>
    <ds:schemaRef ds:uri="64c210e8-46d4-47c3-907b-fa7a37ac2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A4777A-53DF-448D-9C12-3B43A14345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CA5083-F2F0-4D11-9607-219E4BA1173A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4c210e8-46d4-47c3-907b-fa7a37ac2a29"/>
    <ds:schemaRef ds:uri="3f1e3307-a3a0-40f9-851c-3ca8d288da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215</TotalTime>
  <Words>312</Words>
  <Application>Microsoft Office PowerPoint</Application>
  <PresentationFormat>Widescreen</PresentationFormat>
  <Paragraphs>76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Calibri</vt:lpstr>
      <vt:lpstr>Cambria Math</vt:lpstr>
      <vt:lpstr>Century Gothic</vt:lpstr>
      <vt:lpstr>Wingdings 3</vt:lpstr>
      <vt:lpstr>Ion Boardroom</vt:lpstr>
      <vt:lpstr>Office Theme</vt:lpstr>
      <vt:lpstr>Numeracy for Learning </vt:lpstr>
      <vt:lpstr>Numeracy for Learning</vt:lpstr>
      <vt:lpstr>Numeracy for Learning</vt:lpstr>
      <vt:lpstr>PowerPoint Presentation</vt:lpstr>
      <vt:lpstr>Basic transferrable maths tips</vt:lpstr>
      <vt:lpstr>PowerPoint Presentation</vt:lpstr>
      <vt:lpstr>Examples of exam questions across subjects - Science</vt:lpstr>
      <vt:lpstr>Exam questions – Science</vt:lpstr>
      <vt:lpstr>Exam questions – Science</vt:lpstr>
      <vt:lpstr>Exam questions – DT</vt:lpstr>
      <vt:lpstr>Exam questions – DT</vt:lpstr>
      <vt:lpstr>Exam questions – DT</vt:lpstr>
      <vt:lpstr>Exam questions – Geography</vt:lpstr>
      <vt:lpstr>Exam questions – Geography</vt:lpstr>
      <vt:lpstr>Exam questions – have a go</vt:lpstr>
      <vt:lpstr>Exam questions – Science again!!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Owen</dc:creator>
  <cp:lastModifiedBy>Mrs H Akinbobola</cp:lastModifiedBy>
  <cp:revision>13</cp:revision>
  <dcterms:created xsi:type="dcterms:W3CDTF">2021-11-03T17:16:32Z</dcterms:created>
  <dcterms:modified xsi:type="dcterms:W3CDTF">2021-12-02T10:27:32Z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0x010100F70220AA3B715644BCC0D7A6AA8B4AAF</vt:lpwstr>
  </property>
</Properties>
</file>