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  <p:sldId id="268" r:id="rId6"/>
    <p:sldId id="269" r:id="rId7"/>
    <p:sldId id="270" r:id="rId8"/>
    <p:sldId id="273" r:id="rId9"/>
    <p:sldId id="274" r:id="rId10"/>
    <p:sldId id="275" r:id="rId11"/>
    <p:sldId id="276" r:id="rId12"/>
    <p:sldId id="258" r:id="rId13"/>
    <p:sldId id="267" r:id="rId14"/>
    <p:sldId id="266" r:id="rId15"/>
    <p:sldId id="259" r:id="rId16"/>
    <p:sldId id="272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0" d="100"/>
          <a:sy n="90" d="100"/>
        </p:scale>
        <p:origin x="12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ss J Owen" userId="8d0bdd92-5063-4ff8-9410-76de20301e5a" providerId="ADAL" clId="{B0FFBB45-02B4-4FE8-A2E9-65A9DD34A0CA}"/>
    <pc:docChg chg="modSld">
      <pc:chgData name="Miss J Owen" userId="8d0bdd92-5063-4ff8-9410-76de20301e5a" providerId="ADAL" clId="{B0FFBB45-02B4-4FE8-A2E9-65A9DD34A0CA}" dt="2021-11-25T17:25:52.857" v="10" actId="20577"/>
      <pc:docMkLst>
        <pc:docMk/>
      </pc:docMkLst>
      <pc:sldChg chg="modSp">
        <pc:chgData name="Miss J Owen" userId="8d0bdd92-5063-4ff8-9410-76de20301e5a" providerId="ADAL" clId="{B0FFBB45-02B4-4FE8-A2E9-65A9DD34A0CA}" dt="2021-11-25T17:25:52.857" v="10" actId="20577"/>
        <pc:sldMkLst>
          <pc:docMk/>
          <pc:sldMk cId="2546414737" sldId="275"/>
        </pc:sldMkLst>
        <pc:spChg chg="mod">
          <ac:chgData name="Miss J Owen" userId="8d0bdd92-5063-4ff8-9410-76de20301e5a" providerId="ADAL" clId="{B0FFBB45-02B4-4FE8-A2E9-65A9DD34A0CA}" dt="2021-11-25T17:25:52.857" v="10" actId="20577"/>
          <ac:spMkLst>
            <pc:docMk/>
            <pc:sldMk cId="2546414737" sldId="275"/>
            <ac:spMk id="3" creationId="{59F157F5-5D26-4DE6-9914-0EFDFE8EC764}"/>
          </ac:spMkLst>
        </pc:spChg>
      </pc:sldChg>
    </pc:docChg>
  </pc:docChgLst>
  <pc:docChgLst>
    <pc:chgData name="Miss J Owen" userId="8d0bdd92-5063-4ff8-9410-76de20301e5a" providerId="ADAL" clId="{9A949558-3210-4C49-A645-7BF41F98DF22}"/>
    <pc:docChg chg="custSel addSld delSld modSld">
      <pc:chgData name="Miss J Owen" userId="8d0bdd92-5063-4ff8-9410-76de20301e5a" providerId="ADAL" clId="{9A949558-3210-4C49-A645-7BF41F98DF22}" dt="2021-11-25T16:49:24.921" v="202" actId="2696"/>
      <pc:docMkLst>
        <pc:docMk/>
      </pc:docMkLst>
      <pc:sldChg chg="modSp">
        <pc:chgData name="Miss J Owen" userId="8d0bdd92-5063-4ff8-9410-76de20301e5a" providerId="ADAL" clId="{9A949558-3210-4C49-A645-7BF41F98DF22}" dt="2021-11-18T08:54:01.643" v="77" actId="20577"/>
        <pc:sldMkLst>
          <pc:docMk/>
          <pc:sldMk cId="570313009" sldId="266"/>
        </pc:sldMkLst>
        <pc:spChg chg="mod">
          <ac:chgData name="Miss J Owen" userId="8d0bdd92-5063-4ff8-9410-76de20301e5a" providerId="ADAL" clId="{9A949558-3210-4C49-A645-7BF41F98DF22}" dt="2021-11-18T08:54:01.643" v="77" actId="20577"/>
          <ac:spMkLst>
            <pc:docMk/>
            <pc:sldMk cId="570313009" sldId="266"/>
            <ac:spMk id="3" creationId="{6109475C-455A-4AF8-875A-9B4B948318E1}"/>
          </ac:spMkLst>
        </pc:spChg>
      </pc:sldChg>
      <pc:sldChg chg="modSp">
        <pc:chgData name="Miss J Owen" userId="8d0bdd92-5063-4ff8-9410-76de20301e5a" providerId="ADAL" clId="{9A949558-3210-4C49-A645-7BF41F98DF22}" dt="2021-11-25T14:51:07.813" v="105" actId="1076"/>
        <pc:sldMkLst>
          <pc:docMk/>
          <pc:sldMk cId="3964203233" sldId="268"/>
        </pc:sldMkLst>
        <pc:spChg chg="mod">
          <ac:chgData name="Miss J Owen" userId="8d0bdd92-5063-4ff8-9410-76de20301e5a" providerId="ADAL" clId="{9A949558-3210-4C49-A645-7BF41F98DF22}" dt="2021-11-25T14:51:07.813" v="105" actId="1076"/>
          <ac:spMkLst>
            <pc:docMk/>
            <pc:sldMk cId="3964203233" sldId="268"/>
            <ac:spMk id="2" creationId="{158DAEFE-6719-4041-9158-E7B0C3DA92D4}"/>
          </ac:spMkLst>
        </pc:spChg>
      </pc:sldChg>
      <pc:sldChg chg="del">
        <pc:chgData name="Miss J Owen" userId="8d0bdd92-5063-4ff8-9410-76de20301e5a" providerId="ADAL" clId="{9A949558-3210-4C49-A645-7BF41F98DF22}" dt="2021-11-25T16:49:24.921" v="202" actId="2696"/>
        <pc:sldMkLst>
          <pc:docMk/>
          <pc:sldMk cId="227838923" sldId="271"/>
        </pc:sldMkLst>
      </pc:sldChg>
      <pc:sldChg chg="addSp delSp modSp">
        <pc:chgData name="Miss J Owen" userId="8d0bdd92-5063-4ff8-9410-76de20301e5a" providerId="ADAL" clId="{9A949558-3210-4C49-A645-7BF41F98DF22}" dt="2021-11-25T14:57:45.567" v="200" actId="14100"/>
        <pc:sldMkLst>
          <pc:docMk/>
          <pc:sldMk cId="2839809915" sldId="272"/>
        </pc:sldMkLst>
        <pc:spChg chg="mod">
          <ac:chgData name="Miss J Owen" userId="8d0bdd92-5063-4ff8-9410-76de20301e5a" providerId="ADAL" clId="{9A949558-3210-4C49-A645-7BF41F98DF22}" dt="2021-11-25T14:57:45.567" v="200" actId="14100"/>
          <ac:spMkLst>
            <pc:docMk/>
            <pc:sldMk cId="2839809915" sldId="272"/>
            <ac:spMk id="3" creationId="{B61341CB-A10E-41EF-B06E-F529F6566307}"/>
          </ac:spMkLst>
        </pc:spChg>
        <pc:picChg chg="add mod">
          <ac:chgData name="Miss J Owen" userId="8d0bdd92-5063-4ff8-9410-76de20301e5a" providerId="ADAL" clId="{9A949558-3210-4C49-A645-7BF41F98DF22}" dt="2021-11-25T14:56:28.455" v="112" actId="14100"/>
          <ac:picMkLst>
            <pc:docMk/>
            <pc:sldMk cId="2839809915" sldId="272"/>
            <ac:picMk id="4" creationId="{6BECDF04-2A29-47D4-AD08-BCABF3F56BCC}"/>
          </ac:picMkLst>
        </pc:picChg>
        <pc:picChg chg="add del mod">
          <ac:chgData name="Miss J Owen" userId="8d0bdd92-5063-4ff8-9410-76de20301e5a" providerId="ADAL" clId="{9A949558-3210-4C49-A645-7BF41F98DF22}" dt="2021-11-18T08:57:11.383" v="78" actId="478"/>
          <ac:picMkLst>
            <pc:docMk/>
            <pc:sldMk cId="2839809915" sldId="272"/>
            <ac:picMk id="4" creationId="{A0F0D78D-92ED-4AC9-994F-1956310914F6}"/>
          </ac:picMkLst>
        </pc:picChg>
        <pc:picChg chg="add del mod">
          <ac:chgData name="Miss J Owen" userId="8d0bdd92-5063-4ff8-9410-76de20301e5a" providerId="ADAL" clId="{9A949558-3210-4C49-A645-7BF41F98DF22}" dt="2021-11-18T08:57:56.501" v="83" actId="478"/>
          <ac:picMkLst>
            <pc:docMk/>
            <pc:sldMk cId="2839809915" sldId="272"/>
            <ac:picMk id="5" creationId="{61183002-C0A4-427D-BFD5-2DD7821E576B}"/>
          </ac:picMkLst>
        </pc:picChg>
        <pc:picChg chg="add del mod">
          <ac:chgData name="Miss J Owen" userId="8d0bdd92-5063-4ff8-9410-76de20301e5a" providerId="ADAL" clId="{9A949558-3210-4C49-A645-7BF41F98DF22}" dt="2021-11-18T08:59:04.735" v="91" actId="478"/>
          <ac:picMkLst>
            <pc:docMk/>
            <pc:sldMk cId="2839809915" sldId="272"/>
            <ac:picMk id="6" creationId="{1EE82B04-D9BA-4B1D-85C9-CBEF5C67ADD6}"/>
          </ac:picMkLst>
        </pc:picChg>
        <pc:picChg chg="add del mod">
          <ac:chgData name="Miss J Owen" userId="8d0bdd92-5063-4ff8-9410-76de20301e5a" providerId="ADAL" clId="{9A949558-3210-4C49-A645-7BF41F98DF22}" dt="2021-11-18T08:59:03.790" v="90" actId="478"/>
          <ac:picMkLst>
            <pc:docMk/>
            <pc:sldMk cId="2839809915" sldId="272"/>
            <ac:picMk id="7" creationId="{8DB5B5AB-5037-4D75-87BB-14FF7430A85F}"/>
          </ac:picMkLst>
        </pc:picChg>
        <pc:picChg chg="add mod">
          <ac:chgData name="Miss J Owen" userId="8d0bdd92-5063-4ff8-9410-76de20301e5a" providerId="ADAL" clId="{9A949558-3210-4C49-A645-7BF41F98DF22}" dt="2021-11-18T09:00:15.574" v="104" actId="1076"/>
          <ac:picMkLst>
            <pc:docMk/>
            <pc:sldMk cId="2839809915" sldId="272"/>
            <ac:picMk id="8" creationId="{A7ACF9B3-6F29-45CD-B7A4-74CD75E50404}"/>
          </ac:picMkLst>
        </pc:picChg>
        <pc:picChg chg="add del mod">
          <ac:chgData name="Miss J Owen" userId="8d0bdd92-5063-4ff8-9410-76de20301e5a" providerId="ADAL" clId="{9A949558-3210-4C49-A645-7BF41F98DF22}" dt="2021-11-25T14:54:34.061" v="106" actId="478"/>
          <ac:picMkLst>
            <pc:docMk/>
            <pc:sldMk cId="2839809915" sldId="272"/>
            <ac:picMk id="9" creationId="{C9C5A5F2-F2F3-4471-BF56-ACF0763D03F7}"/>
          </ac:picMkLst>
        </pc:picChg>
      </pc:sldChg>
      <pc:sldChg chg="add">
        <pc:chgData name="Miss J Owen" userId="8d0bdd92-5063-4ff8-9410-76de20301e5a" providerId="ADAL" clId="{9A949558-3210-4C49-A645-7BF41F98DF22}" dt="2021-11-25T16:49:17.210" v="201"/>
        <pc:sldMkLst>
          <pc:docMk/>
          <pc:sldMk cId="3450921530" sldId="273"/>
        </pc:sldMkLst>
      </pc:sldChg>
      <pc:sldChg chg="add">
        <pc:chgData name="Miss J Owen" userId="8d0bdd92-5063-4ff8-9410-76de20301e5a" providerId="ADAL" clId="{9A949558-3210-4C49-A645-7BF41F98DF22}" dt="2021-11-25T16:49:17.210" v="201"/>
        <pc:sldMkLst>
          <pc:docMk/>
          <pc:sldMk cId="2439302878" sldId="274"/>
        </pc:sldMkLst>
      </pc:sldChg>
      <pc:sldChg chg="add">
        <pc:chgData name="Miss J Owen" userId="8d0bdd92-5063-4ff8-9410-76de20301e5a" providerId="ADAL" clId="{9A949558-3210-4C49-A645-7BF41F98DF22}" dt="2021-11-25T16:49:17.210" v="201"/>
        <pc:sldMkLst>
          <pc:docMk/>
          <pc:sldMk cId="2546414737" sldId="275"/>
        </pc:sldMkLst>
      </pc:sldChg>
      <pc:sldChg chg="add">
        <pc:chgData name="Miss J Owen" userId="8d0bdd92-5063-4ff8-9410-76de20301e5a" providerId="ADAL" clId="{9A949558-3210-4C49-A645-7BF41F98DF22}" dt="2021-11-25T16:49:17.210" v="201"/>
        <pc:sldMkLst>
          <pc:docMk/>
          <pc:sldMk cId="1560016063" sldId="27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A47ABF61-D362-47A8-9EDA-6F3EE2C7E9FE}" type="datetimeFigureOut">
              <a:rPr lang="en-GB" smtClean="0"/>
              <a:t>25/11/2021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B4260ADD-CD4D-4D98-A888-DCBB425635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5514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ABF61-D362-47A8-9EDA-6F3EE2C7E9FE}" type="datetimeFigureOut">
              <a:rPr lang="en-GB" smtClean="0"/>
              <a:t>25/11/2021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60ADD-CD4D-4D98-A888-DCBB425635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0039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ABF61-D362-47A8-9EDA-6F3EE2C7E9FE}" type="datetimeFigureOut">
              <a:rPr lang="en-GB" smtClean="0"/>
              <a:t>25/11/2021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60ADD-CD4D-4D98-A888-DCBB425635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2712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ABF61-D362-47A8-9EDA-6F3EE2C7E9FE}" type="datetimeFigureOut">
              <a:rPr lang="en-GB" smtClean="0"/>
              <a:t>25/11/2021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60ADD-CD4D-4D98-A888-DCBB425635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74748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ABF61-D362-47A8-9EDA-6F3EE2C7E9FE}" type="datetimeFigureOut">
              <a:rPr lang="en-GB" smtClean="0"/>
              <a:t>25/11/2021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60ADD-CD4D-4D98-A888-DCBB425635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20851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ABF61-D362-47A8-9EDA-6F3EE2C7E9FE}" type="datetimeFigureOut">
              <a:rPr lang="en-GB" smtClean="0"/>
              <a:t>25/11/2021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60ADD-CD4D-4D98-A888-DCBB425635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02729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ABF61-D362-47A8-9EDA-6F3EE2C7E9FE}" type="datetimeFigureOut">
              <a:rPr lang="en-GB" smtClean="0"/>
              <a:t>25/11/2021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60ADD-CD4D-4D98-A888-DCBB425635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54589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A47ABF61-D362-47A8-9EDA-6F3EE2C7E9FE}" type="datetimeFigureOut">
              <a:rPr lang="en-GB" smtClean="0"/>
              <a:t>25/11/2021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60ADD-CD4D-4D98-A888-DCBB425635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60877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A47ABF61-D362-47A8-9EDA-6F3EE2C7E9FE}" type="datetimeFigureOut">
              <a:rPr lang="en-GB" smtClean="0"/>
              <a:t>25/11/2021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60ADD-CD4D-4D98-A888-DCBB425635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5204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ABF61-D362-47A8-9EDA-6F3EE2C7E9FE}" type="datetimeFigureOut">
              <a:rPr lang="en-GB" smtClean="0"/>
              <a:t>25/11/2021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60ADD-CD4D-4D98-A888-DCBB425635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2108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ABF61-D362-47A8-9EDA-6F3EE2C7E9FE}" type="datetimeFigureOut">
              <a:rPr lang="en-GB" smtClean="0"/>
              <a:t>25/11/2021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60ADD-CD4D-4D98-A888-DCBB425635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0568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ABF61-D362-47A8-9EDA-6F3EE2C7E9FE}" type="datetimeFigureOut">
              <a:rPr lang="en-GB" smtClean="0"/>
              <a:t>25/11/2021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60ADD-CD4D-4D98-A888-DCBB425635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5383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ABF61-D362-47A8-9EDA-6F3EE2C7E9FE}" type="datetimeFigureOut">
              <a:rPr lang="en-GB" smtClean="0"/>
              <a:t>25/11/2021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60ADD-CD4D-4D98-A888-DCBB425635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2226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ABF61-D362-47A8-9EDA-6F3EE2C7E9FE}" type="datetimeFigureOut">
              <a:rPr lang="en-GB" smtClean="0"/>
              <a:t>25/11/2021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60ADD-CD4D-4D98-A888-DCBB425635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6202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ABF61-D362-47A8-9EDA-6F3EE2C7E9FE}" type="datetimeFigureOut">
              <a:rPr lang="en-GB" smtClean="0"/>
              <a:t>25/11/2021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60ADD-CD4D-4D98-A888-DCBB425635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4041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ABF61-D362-47A8-9EDA-6F3EE2C7E9FE}" type="datetimeFigureOut">
              <a:rPr lang="en-GB" smtClean="0"/>
              <a:t>25/11/2021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60ADD-CD4D-4D98-A888-DCBB425635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9797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ABF61-D362-47A8-9EDA-6F3EE2C7E9FE}" type="datetimeFigureOut">
              <a:rPr lang="en-GB" smtClean="0"/>
              <a:t>25/11/2021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60ADD-CD4D-4D98-A888-DCBB425635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3049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A47ABF61-D362-47A8-9EDA-6F3EE2C7E9FE}" type="datetimeFigureOut">
              <a:rPr lang="en-GB" smtClean="0"/>
              <a:t>25/11/2021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B4260ADD-CD4D-4D98-A888-DCBB425635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7825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105A1D-1962-4619-9988-D0E0491AEA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97855" y="2090176"/>
            <a:ext cx="8825658" cy="2677648"/>
          </a:xfrm>
        </p:spPr>
        <p:txBody>
          <a:bodyPr/>
          <a:lstStyle/>
          <a:p>
            <a:pPr algn="ctr"/>
            <a:r>
              <a:rPr lang="en-US" dirty="0"/>
              <a:t>Welcome to Year 11 revision information evening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12113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DAD41-8F99-45E7-A485-1BF3401992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5293" y="954618"/>
            <a:ext cx="8761413" cy="706964"/>
          </a:xfrm>
        </p:spPr>
        <p:txBody>
          <a:bodyPr/>
          <a:lstStyle/>
          <a:p>
            <a:pPr algn="ctr"/>
            <a:r>
              <a:rPr lang="en-US" dirty="0"/>
              <a:t>The best approach for revision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2D570B-158C-411E-A33C-1C014039BF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2346" y="2781300"/>
            <a:ext cx="3048000" cy="360368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altLang="en-US" sz="2000" b="1" dirty="0"/>
              <a:t>Reading, highlighting and notetaking</a:t>
            </a:r>
          </a:p>
          <a:p>
            <a:pPr>
              <a:buNone/>
            </a:pPr>
            <a:endParaRPr lang="en-US" altLang="en-US" sz="2000" b="1" dirty="0"/>
          </a:p>
          <a:p>
            <a:pPr>
              <a:buNone/>
            </a:pPr>
            <a:r>
              <a:rPr lang="en-US" altLang="en-US" sz="2000" b="1" dirty="0"/>
              <a:t>Testing knowledge – quizzes, content tests, flash cards and mind maps</a:t>
            </a:r>
          </a:p>
          <a:p>
            <a:pPr>
              <a:buNone/>
            </a:pPr>
            <a:endParaRPr lang="en-US" altLang="en-US" sz="2000" b="1" dirty="0"/>
          </a:p>
          <a:p>
            <a:pPr>
              <a:buNone/>
            </a:pPr>
            <a:r>
              <a:rPr lang="en-US" altLang="en-US" sz="2000" b="1" dirty="0"/>
              <a:t>Plan and practice past paper questions</a:t>
            </a:r>
          </a:p>
        </p:txBody>
      </p:sp>
      <p:sp>
        <p:nvSpPr>
          <p:cNvPr id="7" name="Arrow: Down 6">
            <a:extLst>
              <a:ext uri="{FF2B5EF4-FFF2-40B4-BE49-F238E27FC236}">
                <a16:creationId xmlns:a16="http://schemas.microsoft.com/office/drawing/2014/main" id="{EF0F6AC3-355E-479F-AD54-B635FAB8CD81}"/>
              </a:ext>
            </a:extLst>
          </p:cNvPr>
          <p:cNvSpPr/>
          <p:nvPr/>
        </p:nvSpPr>
        <p:spPr>
          <a:xfrm>
            <a:off x="5067300" y="2781300"/>
            <a:ext cx="1962150" cy="3429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C9AE75F-CAC5-480E-9BD9-7F1B6A7E38BE}"/>
              </a:ext>
            </a:extLst>
          </p:cNvPr>
          <p:cNvSpPr txBox="1"/>
          <p:nvPr/>
        </p:nvSpPr>
        <p:spPr>
          <a:xfrm>
            <a:off x="7883106" y="2732425"/>
            <a:ext cx="37338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Useful at the start but low impact in terms of memory</a:t>
            </a:r>
          </a:p>
          <a:p>
            <a:endParaRPr lang="en-US" sz="2000" b="1" dirty="0"/>
          </a:p>
          <a:p>
            <a:endParaRPr lang="en-US" sz="2000" b="1" dirty="0"/>
          </a:p>
          <a:p>
            <a:r>
              <a:rPr lang="en-US" sz="2000" b="1" dirty="0"/>
              <a:t>High impact in terms of understanding what you know/don’t know</a:t>
            </a:r>
          </a:p>
          <a:p>
            <a:endParaRPr lang="en-US" sz="2000" b="1" dirty="0"/>
          </a:p>
          <a:p>
            <a:endParaRPr lang="en-US" sz="2000" b="1" dirty="0"/>
          </a:p>
          <a:p>
            <a:r>
              <a:rPr lang="en-US" sz="2000" b="1" dirty="0"/>
              <a:t>High impact before exams when content is more secure</a:t>
            </a:r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11530541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E7648-0925-4D2E-9193-A0F76DBC6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to revise effectively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09475C-455A-4AF8-875A-9B4B948318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723" y="2249919"/>
            <a:ext cx="10895013" cy="4047068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Research clearly shows students need to be active rather than passive.</a:t>
            </a:r>
          </a:p>
          <a:p>
            <a:r>
              <a:rPr lang="en-US" sz="2400" dirty="0"/>
              <a:t>Reading and note taking is a start, but to be able to remember information you need to regularly test what you do and don’t know.</a:t>
            </a:r>
          </a:p>
          <a:p>
            <a:r>
              <a:rPr lang="en-US" sz="2400" dirty="0"/>
              <a:t>Don’t waste time re-making lots of notes and making pretty revision materials.</a:t>
            </a:r>
          </a:p>
          <a:p>
            <a:r>
              <a:rPr lang="en-US" sz="2400" dirty="0"/>
              <a:t>Instead quizzes, flashcards, mind maps, mnemonics are better ways of remembering information.</a:t>
            </a:r>
          </a:p>
          <a:p>
            <a:r>
              <a:rPr lang="en-US" sz="2400" dirty="0"/>
              <a:t>Practice exam style questions when happy with the content.</a:t>
            </a:r>
          </a:p>
          <a:p>
            <a:r>
              <a:rPr lang="en-US" sz="2400" dirty="0"/>
              <a:t>Start revision early and plan for a little but often revision.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5703130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132F75-5065-4AC6-AC59-EBD348F78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5293" y="973668"/>
            <a:ext cx="8761413" cy="706964"/>
          </a:xfrm>
        </p:spPr>
        <p:txBody>
          <a:bodyPr/>
          <a:lstStyle/>
          <a:p>
            <a:pPr algn="ctr"/>
            <a:r>
              <a:rPr lang="en-US" dirty="0"/>
              <a:t>How can you help your child?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80F91-6686-480C-A35C-6E97B5125F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5904" y="2679700"/>
            <a:ext cx="10217896" cy="3416300"/>
          </a:xfrm>
        </p:spPr>
        <p:txBody>
          <a:bodyPr>
            <a:normAutofit/>
          </a:bodyPr>
          <a:lstStyle/>
          <a:p>
            <a:r>
              <a:rPr lang="en-GB" altLang="en-US" sz="2400" dirty="0"/>
              <a:t>Make sure your son/daughter has a quiet place to work.</a:t>
            </a:r>
          </a:p>
          <a:p>
            <a:r>
              <a:rPr lang="en-GB" altLang="en-US" sz="2400" dirty="0"/>
              <a:t>Help them to be organised.</a:t>
            </a:r>
          </a:p>
          <a:p>
            <a:r>
              <a:rPr lang="en-GB" altLang="en-US" sz="2400" dirty="0"/>
              <a:t>Ask them to teach you something they have learned.</a:t>
            </a:r>
          </a:p>
          <a:p>
            <a:r>
              <a:rPr lang="en-GB" altLang="en-US" sz="2400" dirty="0"/>
              <a:t>Help them stay positive.</a:t>
            </a:r>
          </a:p>
          <a:p>
            <a:r>
              <a:rPr lang="en-GB" altLang="en-US" sz="2400" dirty="0"/>
              <a:t>Help them avoid distractions.</a:t>
            </a:r>
          </a:p>
          <a:p>
            <a:r>
              <a:rPr lang="en-US" altLang="en-US" sz="2400" dirty="0"/>
              <a:t>Ensure</a:t>
            </a:r>
            <a:r>
              <a:rPr lang="en-GB" altLang="en-US" sz="2400" dirty="0"/>
              <a:t> they are getting enough exercise, rest and are eating well.</a:t>
            </a:r>
          </a:p>
        </p:txBody>
      </p:sp>
    </p:spTree>
    <p:extLst>
      <p:ext uri="{BB962C8B-B14F-4D97-AF65-F5344CB8AC3E}">
        <p14:creationId xmlns:p14="http://schemas.microsoft.com/office/powerpoint/2010/main" val="14279689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28667-D027-4826-B14A-E1BB36C79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5004" y="973668"/>
            <a:ext cx="8761413" cy="706964"/>
          </a:xfrm>
        </p:spPr>
        <p:txBody>
          <a:bodyPr/>
          <a:lstStyle/>
          <a:p>
            <a:pPr algn="ctr"/>
            <a:r>
              <a:rPr lang="en-US" dirty="0"/>
              <a:t>Plan for the evening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1341CB-A10E-41EF-B06E-F529F65663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5905" y="3210982"/>
            <a:ext cx="5105198" cy="2233473"/>
          </a:xfrm>
        </p:spPr>
        <p:txBody>
          <a:bodyPr>
            <a:normAutofit/>
          </a:bodyPr>
          <a:lstStyle/>
          <a:p>
            <a:r>
              <a:rPr lang="en-US" sz="2400" dirty="0"/>
              <a:t>You and your son/daughter should have been given your schedule for the evening.</a:t>
            </a:r>
          </a:p>
          <a:p>
            <a:r>
              <a:rPr lang="en-US" sz="2400" dirty="0"/>
              <a:t>Staff have details if you are unsure.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7ACF9B3-6F29-45CD-B7A4-74CD75E504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6148" y="2894202"/>
            <a:ext cx="2477877" cy="299013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BECDF04-2A29-47D4-AD08-BCABF3F56B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68068" y="2894202"/>
            <a:ext cx="2336083" cy="2990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9809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8DAEFE-6719-4041-9158-E7B0C3DA9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6846" y="937840"/>
            <a:ext cx="8761413" cy="706964"/>
          </a:xfrm>
        </p:spPr>
        <p:txBody>
          <a:bodyPr/>
          <a:lstStyle/>
          <a:p>
            <a:pPr algn="ctr"/>
            <a:r>
              <a:rPr lang="en-US" dirty="0"/>
              <a:t>The purpose of this evening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FCD67E-622E-4A9C-9C41-6DFA827E24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0100" y="2603500"/>
            <a:ext cx="10363200" cy="3968750"/>
          </a:xfrm>
        </p:spPr>
        <p:txBody>
          <a:bodyPr>
            <a:normAutofit/>
          </a:bodyPr>
          <a:lstStyle/>
          <a:p>
            <a:r>
              <a:rPr lang="en-US" sz="2400" dirty="0"/>
              <a:t>Explaining how to find information for each subject – exam boards and our website.</a:t>
            </a:r>
          </a:p>
          <a:p>
            <a:r>
              <a:rPr lang="en-US" sz="2400" dirty="0"/>
              <a:t>Providing you with the skills and techniques to help you revise and </a:t>
            </a:r>
            <a:r>
              <a:rPr lang="en-US" sz="2400" dirty="0" err="1"/>
              <a:t>memorise</a:t>
            </a:r>
            <a:r>
              <a:rPr lang="en-US" sz="2400" dirty="0"/>
              <a:t> information.</a:t>
            </a:r>
          </a:p>
          <a:p>
            <a:r>
              <a:rPr lang="en-US" sz="2400" dirty="0"/>
              <a:t>Helping you with revision timetables and maintaining a healthy balance between work and rest</a:t>
            </a:r>
            <a:r>
              <a:rPr lang="en-GB" sz="2400" dirty="0"/>
              <a:t>.</a:t>
            </a:r>
          </a:p>
          <a:p>
            <a:r>
              <a:rPr lang="en-US" sz="2400" dirty="0"/>
              <a:t>Providing key literacy and numeracy tips.</a:t>
            </a:r>
          </a:p>
          <a:p>
            <a:r>
              <a:rPr lang="en-US" sz="2400" dirty="0"/>
              <a:t>Showing you how technology can support revision.</a:t>
            </a:r>
          </a:p>
        </p:txBody>
      </p:sp>
    </p:spTree>
    <p:extLst>
      <p:ext uri="{BB962C8B-B14F-4D97-AF65-F5344CB8AC3E}">
        <p14:creationId xmlns:p14="http://schemas.microsoft.com/office/powerpoint/2010/main" val="3964203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1F7A5-1711-43BF-8420-4BED1FA62F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5293" y="552450"/>
            <a:ext cx="8761413" cy="1371600"/>
          </a:xfrm>
        </p:spPr>
        <p:txBody>
          <a:bodyPr/>
          <a:lstStyle/>
          <a:p>
            <a:pPr algn="ctr"/>
            <a:r>
              <a:rPr lang="en-US" dirty="0"/>
              <a:t>Where to find information for each subject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B439CE-FF55-4756-9E1B-836345CD34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1554" y="2679700"/>
            <a:ext cx="4369546" cy="3835400"/>
          </a:xfrm>
        </p:spPr>
        <p:txBody>
          <a:bodyPr>
            <a:normAutofit/>
          </a:bodyPr>
          <a:lstStyle/>
          <a:p>
            <a:r>
              <a:rPr lang="en-US" sz="2400" dirty="0"/>
              <a:t>Sheldon School website</a:t>
            </a:r>
          </a:p>
          <a:p>
            <a:r>
              <a:rPr lang="en-US" sz="2400" dirty="0"/>
              <a:t>Curriculum</a:t>
            </a:r>
          </a:p>
          <a:p>
            <a:r>
              <a:rPr lang="en-US" sz="2400" dirty="0"/>
              <a:t>Subject information for KS4</a:t>
            </a:r>
          </a:p>
          <a:p>
            <a:r>
              <a:rPr lang="en-US" sz="2400" dirty="0"/>
              <a:t>KS4 Qualifications Summary</a:t>
            </a:r>
          </a:p>
          <a:p>
            <a:r>
              <a:rPr lang="en-US" sz="2400" dirty="0"/>
              <a:t>Revision booklet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C668B71-873D-4F30-B32C-93B04DB14E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1814" y="3253591"/>
            <a:ext cx="4996103" cy="2687617"/>
          </a:xfrm>
          <a:prstGeom prst="rect">
            <a:avLst/>
          </a:prstGeom>
        </p:spPr>
      </p:pic>
      <p:sp>
        <p:nvSpPr>
          <p:cNvPr id="5" name="Arrow: Down 4">
            <a:extLst>
              <a:ext uri="{FF2B5EF4-FFF2-40B4-BE49-F238E27FC236}">
                <a16:creationId xmlns:a16="http://schemas.microsoft.com/office/drawing/2014/main" id="{9142C5E6-97A3-43B4-95B5-B74596B70D94}"/>
              </a:ext>
            </a:extLst>
          </p:cNvPr>
          <p:cNvSpPr/>
          <p:nvPr/>
        </p:nvSpPr>
        <p:spPr>
          <a:xfrm>
            <a:off x="10142290" y="2214694"/>
            <a:ext cx="511728" cy="864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E704F9FC-5B0D-45EF-96DC-E984214DB56D}"/>
              </a:ext>
            </a:extLst>
          </p:cNvPr>
          <p:cNvSpPr/>
          <p:nvPr/>
        </p:nvSpPr>
        <p:spPr>
          <a:xfrm rot="782115" flipV="1">
            <a:off x="3684179" y="5004148"/>
            <a:ext cx="2421581" cy="5304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7CFE2516-24DE-4477-A291-65363EFDBB2B}"/>
              </a:ext>
            </a:extLst>
          </p:cNvPr>
          <p:cNvSpPr/>
          <p:nvPr/>
        </p:nvSpPr>
        <p:spPr>
          <a:xfrm rot="707644">
            <a:off x="4513277" y="3934437"/>
            <a:ext cx="1582723" cy="4697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5658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4FB5E-32A7-46BD-8440-938FE9687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5293" y="859368"/>
            <a:ext cx="8761413" cy="706964"/>
          </a:xfrm>
        </p:spPr>
        <p:txBody>
          <a:bodyPr/>
          <a:lstStyle/>
          <a:p>
            <a:pPr algn="ctr"/>
            <a:r>
              <a:rPr lang="en-US" dirty="0"/>
              <a:t>Exam specifications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EC5BAC-F689-4609-8776-E94BBD4157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550" y="2457450"/>
            <a:ext cx="11010900" cy="4210050"/>
          </a:xfrm>
        </p:spPr>
        <p:txBody>
          <a:bodyPr>
            <a:normAutofit/>
          </a:bodyPr>
          <a:lstStyle/>
          <a:p>
            <a:r>
              <a:rPr lang="en-GB" sz="2200" dirty="0"/>
              <a:t>The single most important piece of information that you can access as a parent to support your child, is the exam specification</a:t>
            </a:r>
          </a:p>
          <a:p>
            <a:r>
              <a:rPr lang="en-GB" sz="2200" dirty="0"/>
              <a:t>These documents are freely available on the appropriate exam board website and they list all the aspects of that particular subject that could be examined. </a:t>
            </a:r>
          </a:p>
          <a:p>
            <a:r>
              <a:rPr lang="en-GB" sz="2200" dirty="0"/>
              <a:t>A single document with links to each exam specification for the KS4 qualifications at Sheldon School can be found on the Curriculum page underneath each Faculty. </a:t>
            </a:r>
          </a:p>
          <a:p>
            <a:r>
              <a:rPr lang="en-GB" sz="2200" dirty="0"/>
              <a:t>The exam boards also publish specimen papers, past papers and mark sheets </a:t>
            </a:r>
            <a:r>
              <a:rPr lang="en-GB" sz="2200"/>
              <a:t>for practice</a:t>
            </a:r>
            <a:r>
              <a:rPr lang="en-GB" sz="2200" dirty="0"/>
              <a:t>. It is usual that the most recent paper is not freely available, as they are held back for use as mock exams in schools.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6803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1747E-8A40-4B60-AB64-5B86A2C44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736600"/>
            <a:ext cx="8761413" cy="1159932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Overview – Exams 2022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09C667-1926-4110-A8FE-654655FB96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Exams in summer 2022 will go ahead as planned</a:t>
            </a:r>
          </a:p>
          <a:p>
            <a:r>
              <a:rPr lang="en-US" dirty="0"/>
              <a:t>In the event that summer exams are cancelled then schools are expected to have a contingency in place</a:t>
            </a:r>
          </a:p>
          <a:p>
            <a:pPr lvl="1"/>
            <a:r>
              <a:rPr lang="en-US" dirty="0"/>
              <a:t>The January internal assessments will form part of our teacher assessed grading in the event that the summer exams are cancelled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0921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C91CEC-6107-467A-89CC-E4E8D5BC8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5DB6C79-48E5-4C16-ACDE-065E800F12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1878" y="735706"/>
            <a:ext cx="9026247" cy="6122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3028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CACD48-9E5C-4DEE-92E7-BB803C0E12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Changes to Exams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F157F5-5D26-4DE6-9914-0EFDFE8EC7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449585"/>
            <a:ext cx="8825659" cy="4186107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No change:</a:t>
            </a:r>
          </a:p>
          <a:p>
            <a:pPr lvl="1"/>
            <a:r>
              <a:rPr lang="en-GB" dirty="0"/>
              <a:t>Computer Science, Business Studies, Religious Studies, English Language, Maths, Science although equation sheets will be given for physics and maths</a:t>
            </a:r>
          </a:p>
          <a:p>
            <a:r>
              <a:rPr lang="en-GB" dirty="0"/>
              <a:t>DT, Music, Art, Dance, PE:</a:t>
            </a:r>
          </a:p>
          <a:p>
            <a:pPr lvl="1"/>
            <a:r>
              <a:rPr lang="en-GB" dirty="0"/>
              <a:t>Reduced aspects of NEAs/activities</a:t>
            </a:r>
          </a:p>
          <a:p>
            <a:r>
              <a:rPr lang="en-GB" dirty="0"/>
              <a:t>Geography:</a:t>
            </a:r>
          </a:p>
          <a:p>
            <a:pPr lvl="1"/>
            <a:r>
              <a:rPr lang="en-GB" dirty="0"/>
              <a:t>No resource management in paper 2 and no reference to </a:t>
            </a:r>
            <a:r>
              <a:rPr lang="en-GB"/>
              <a:t>own fieldwork in paper 3</a:t>
            </a:r>
            <a:endParaRPr lang="en-GB" dirty="0"/>
          </a:p>
          <a:p>
            <a:r>
              <a:rPr lang="en-GB" dirty="0"/>
              <a:t>History:</a:t>
            </a:r>
          </a:p>
          <a:p>
            <a:pPr lvl="1"/>
            <a:r>
              <a:rPr lang="en-GB" dirty="0"/>
              <a:t>No paper 1 – medicine through time</a:t>
            </a:r>
          </a:p>
          <a:p>
            <a:r>
              <a:rPr lang="en-GB" dirty="0"/>
              <a:t>Languages:</a:t>
            </a:r>
          </a:p>
          <a:p>
            <a:pPr lvl="1"/>
            <a:r>
              <a:rPr lang="en-GB" dirty="0"/>
              <a:t>The written examination time has been extended to reflect that there are more options for the writing tasks</a:t>
            </a:r>
          </a:p>
          <a:p>
            <a:r>
              <a:rPr lang="en-GB" dirty="0"/>
              <a:t>English Literature:</a:t>
            </a:r>
          </a:p>
          <a:p>
            <a:pPr lvl="1"/>
            <a:r>
              <a:rPr lang="en-GB" dirty="0"/>
              <a:t>One less text – students at Sheldon will not study Jekyll and Hyde</a:t>
            </a:r>
          </a:p>
          <a:p>
            <a:pPr marL="457200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64147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021C38-33B1-40E1-B9E4-9A3908642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When will we get more information?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D6AF67-E2CD-4393-A795-052A04EF8D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/>
              <a:t>Students taking GCSEs in all other subjects will be given advance information about the focus of the content of the exams to support their revision.</a:t>
            </a:r>
          </a:p>
          <a:p>
            <a:r>
              <a:rPr lang="en-GB" dirty="0"/>
              <a:t>The advance information for GCSE will be published no later than 7</a:t>
            </a:r>
            <a:r>
              <a:rPr lang="en-GB" baseline="30000" dirty="0"/>
              <a:t>th</a:t>
            </a:r>
            <a:r>
              <a:rPr lang="en-GB" dirty="0"/>
              <a:t> February 2022. </a:t>
            </a:r>
          </a:p>
          <a:p>
            <a:r>
              <a:rPr lang="en-GB" dirty="0"/>
              <a:t>The government will decide whether the advance information should be published earlier. </a:t>
            </a:r>
          </a:p>
          <a:p>
            <a:r>
              <a:rPr lang="en-GB" dirty="0"/>
              <a:t>The government will take account of the level of disruption to students’ education being caused by the pandemic if it decides that advance information should be published before 7 February 2022. It will give at least a week’s notice if it decides exam boards should publish the information before that date.</a:t>
            </a:r>
          </a:p>
        </p:txBody>
      </p:sp>
    </p:spTree>
    <p:extLst>
      <p:ext uri="{BB962C8B-B14F-4D97-AF65-F5344CB8AC3E}">
        <p14:creationId xmlns:p14="http://schemas.microsoft.com/office/powerpoint/2010/main" val="15600160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DAD41-8F99-45E7-A485-1BF3401992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7854" y="947128"/>
            <a:ext cx="8761413" cy="706964"/>
          </a:xfrm>
        </p:spPr>
        <p:txBody>
          <a:bodyPr/>
          <a:lstStyle/>
          <a:p>
            <a:pPr algn="ctr"/>
            <a:r>
              <a:rPr lang="en-US" dirty="0"/>
              <a:t>How does learning happen?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2D570B-158C-411E-A33C-1C014039BF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2393949"/>
            <a:ext cx="11125200" cy="2901949"/>
          </a:xfrm>
        </p:spPr>
        <p:txBody>
          <a:bodyPr>
            <a:normAutofit/>
          </a:bodyPr>
          <a:lstStyle/>
          <a:p>
            <a:r>
              <a:rPr lang="en-US" sz="2200" dirty="0"/>
              <a:t>When we teach something it will go into students’ working memories. For examinations students need to retrieve or recall information from their long-term memories.</a:t>
            </a:r>
          </a:p>
          <a:p>
            <a:pPr marL="0" indent="0">
              <a:buNone/>
            </a:pPr>
            <a:endParaRPr lang="en-GB" sz="2200" dirty="0"/>
          </a:p>
          <a:p>
            <a:r>
              <a:rPr lang="en-US" sz="2200" dirty="0"/>
              <a:t>I</a:t>
            </a:r>
            <a:r>
              <a:rPr lang="en-GB" sz="2200" dirty="0"/>
              <a:t>n order for information to pass from working to long-term memory students need to revise or regularly recap and practise the information that has been taught.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 descr="Long-Term Memory | Facts, Types, Duration &amp; Capacity">
            <a:extLst>
              <a:ext uri="{FF2B5EF4-FFF2-40B4-BE49-F238E27FC236}">
                <a16:creationId xmlns:a16="http://schemas.microsoft.com/office/drawing/2014/main" id="{A5E80E22-BF9F-4F53-B56E-50932B79F5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8800" y="4933951"/>
            <a:ext cx="5994400" cy="1808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86777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70220AA3B715644BCC0D7A6AA8B4AAF" ma:contentTypeVersion="14" ma:contentTypeDescription="Create a new document." ma:contentTypeScope="" ma:versionID="7204ee09bee762ad44da209b2d92a53e">
  <xsd:schema xmlns:xsd="http://www.w3.org/2001/XMLSchema" xmlns:xs="http://www.w3.org/2001/XMLSchema" xmlns:p="http://schemas.microsoft.com/office/2006/metadata/properties" xmlns:ns3="3f1e3307-a3a0-40f9-851c-3ca8d288da81" xmlns:ns4="64c210e8-46d4-47c3-907b-fa7a37ac2a29" targetNamespace="http://schemas.microsoft.com/office/2006/metadata/properties" ma:root="true" ma:fieldsID="c56634ba8b6d8690c26e647aae5d67c5" ns3:_="" ns4:_="">
    <xsd:import namespace="3f1e3307-a3a0-40f9-851c-3ca8d288da81"/>
    <xsd:import namespace="64c210e8-46d4-47c3-907b-fa7a37ac2a2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1e3307-a3a0-40f9-851c-3ca8d288da8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c210e8-46d4-47c3-907b-fa7a37ac2a2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750DE2D-DC3E-4790-AD70-84986D23B3F2}">
  <ds:schemaRefs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3f1e3307-a3a0-40f9-851c-3ca8d288da81"/>
    <ds:schemaRef ds:uri="http://purl.org/dc/dcmitype/"/>
    <ds:schemaRef ds:uri="http://purl.org/dc/terms/"/>
    <ds:schemaRef ds:uri="http://www.w3.org/XML/1998/namespace"/>
    <ds:schemaRef ds:uri="http://schemas.openxmlformats.org/package/2006/metadata/core-properties"/>
    <ds:schemaRef ds:uri="64c210e8-46d4-47c3-907b-fa7a37ac2a29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21914F68-72B8-43EA-BD4A-B8A08EE5DB5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1e3307-a3a0-40f9-851c-3ca8d288da81"/>
    <ds:schemaRef ds:uri="64c210e8-46d4-47c3-907b-fa7a37ac2a2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ED4A3E4-EE5F-4B98-B6EA-7B1DFA0FD48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150</TotalTime>
  <Words>790</Words>
  <Application>Microsoft Office PowerPoint</Application>
  <PresentationFormat>Widescreen</PresentationFormat>
  <Paragraphs>74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Century Gothic</vt:lpstr>
      <vt:lpstr>Wingdings 3</vt:lpstr>
      <vt:lpstr>Ion Boardroom</vt:lpstr>
      <vt:lpstr>Welcome to Year 11 revision information evening</vt:lpstr>
      <vt:lpstr>The purpose of this evening</vt:lpstr>
      <vt:lpstr>Where to find information for each subject</vt:lpstr>
      <vt:lpstr>Exam specifications</vt:lpstr>
      <vt:lpstr>Overview – Exams 2022</vt:lpstr>
      <vt:lpstr>PowerPoint Presentation</vt:lpstr>
      <vt:lpstr>Changes to Exams</vt:lpstr>
      <vt:lpstr>When will we get more information?</vt:lpstr>
      <vt:lpstr>How does learning happen?</vt:lpstr>
      <vt:lpstr>The best approach for revision </vt:lpstr>
      <vt:lpstr>How to revise effectively</vt:lpstr>
      <vt:lpstr>How can you help your child?</vt:lpstr>
      <vt:lpstr>Plan for the evening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Year 11 revision information evening</dc:title>
  <dc:creator>Miss J Owen</dc:creator>
  <cp:lastModifiedBy>Miss J Owen</cp:lastModifiedBy>
  <cp:revision>2</cp:revision>
  <dcterms:created xsi:type="dcterms:W3CDTF">2021-11-18T08:45:44Z</dcterms:created>
  <dcterms:modified xsi:type="dcterms:W3CDTF">2021-11-25T17:25:57Z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0x010100F70220AA3B715644BCC0D7A6AA8B4AAF</vt:lpwstr>
  </property>
</Properties>
</file>