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92" r:id="rId5"/>
    <p:sldId id="261" r:id="rId6"/>
    <p:sldId id="283" r:id="rId7"/>
    <p:sldId id="285" r:id="rId8"/>
    <p:sldId id="286" r:id="rId9"/>
    <p:sldId id="294" r:id="rId10"/>
    <p:sldId id="293" r:id="rId11"/>
    <p:sldId id="284" r:id="rId12"/>
    <p:sldId id="28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0CACD29-F860-48FD-945B-27D60874F0BB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451647B-C562-40CE-B384-F32A4ABD7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926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CD29-F860-48FD-945B-27D60874F0BB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47B-C562-40CE-B384-F32A4ABD7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140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CD29-F860-48FD-945B-27D60874F0BB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47B-C562-40CE-B384-F32A4ABD7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770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CD29-F860-48FD-945B-27D60874F0BB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47B-C562-40CE-B384-F32A4ABD7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031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CD29-F860-48FD-945B-27D60874F0BB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47B-C562-40CE-B384-F32A4ABD7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906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CD29-F860-48FD-945B-27D60874F0BB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47B-C562-40CE-B384-F32A4ABD7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559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CD29-F860-48FD-945B-27D60874F0BB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47B-C562-40CE-B384-F32A4ABD7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120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0CACD29-F860-48FD-945B-27D60874F0BB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47B-C562-40CE-B384-F32A4ABD7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999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0CACD29-F860-48FD-945B-27D60874F0BB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47B-C562-40CE-B384-F32A4ABD7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201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CD29-F860-48FD-945B-27D60874F0BB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47B-C562-40CE-B384-F32A4ABD7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661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CD29-F860-48FD-945B-27D60874F0BB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47B-C562-40CE-B384-F32A4ABD7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63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CD29-F860-48FD-945B-27D60874F0BB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47B-C562-40CE-B384-F32A4ABD7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12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CD29-F860-48FD-945B-27D60874F0BB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47B-C562-40CE-B384-F32A4ABD7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555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CD29-F860-48FD-945B-27D60874F0BB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47B-C562-40CE-B384-F32A4ABD7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78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CD29-F860-48FD-945B-27D60874F0BB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47B-C562-40CE-B384-F32A4ABD7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60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CD29-F860-48FD-945B-27D60874F0BB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47B-C562-40CE-B384-F32A4ABD7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78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CD29-F860-48FD-945B-27D60874F0BB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47B-C562-40CE-B384-F32A4ABD7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020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0CACD29-F860-48FD-945B-27D60874F0BB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451647B-C562-40CE-B384-F32A4ABD7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358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getadapt.co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05A1D-1962-4619-9988-D0E0491A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7855" y="2090176"/>
            <a:ext cx="8825658" cy="2677648"/>
          </a:xfrm>
        </p:spPr>
        <p:txBody>
          <a:bodyPr/>
          <a:lstStyle/>
          <a:p>
            <a:pPr algn="ctr"/>
            <a:r>
              <a:rPr lang="en-US" dirty="0"/>
              <a:t>Creating a revision timetable and sticking to a revision plan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13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2AFE4-A923-4163-A061-23BC71DF3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8954" y="660400"/>
            <a:ext cx="8761413" cy="112183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Creating a revision timetable and plan</a:t>
            </a:r>
            <a:br>
              <a:rPr lang="en-US" dirty="0"/>
            </a:br>
            <a:r>
              <a:rPr lang="en-US" dirty="0"/>
              <a:t>and sticking to it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0D5C8-6EF7-4C41-8687-3F6000644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304" y="2584450"/>
            <a:ext cx="8922496" cy="398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/>
              <a:t>Key issues</a:t>
            </a:r>
            <a:r>
              <a:rPr lang="en-US" sz="2400" dirty="0"/>
              <a:t>:</a:t>
            </a:r>
          </a:p>
          <a:p>
            <a:r>
              <a:rPr lang="en-US" sz="2400" dirty="0"/>
              <a:t> I don’t know where to start.</a:t>
            </a:r>
          </a:p>
          <a:p>
            <a:r>
              <a:rPr lang="en-US" sz="2400" dirty="0"/>
              <a:t>I spent ages creating a timetable now I’ve missed a day and I need to start again.</a:t>
            </a:r>
          </a:p>
          <a:p>
            <a:r>
              <a:rPr lang="en-US" sz="2400" dirty="0"/>
              <a:t>I can’t keep to my plan and I’m getting stressed out.</a:t>
            </a:r>
          </a:p>
          <a:p>
            <a:r>
              <a:rPr lang="en-US" sz="2400" dirty="0"/>
              <a:t>I’m procrastinating and am hoping revision will go away.</a:t>
            </a:r>
          </a:p>
          <a:p>
            <a:endParaRPr lang="en-US" sz="2400" dirty="0"/>
          </a:p>
          <a:p>
            <a:r>
              <a:rPr lang="en-US" sz="2400" dirty="0"/>
              <a:t>Which one fits you?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96341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58704-3C57-4DD1-83F1-34AD04ED9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704" y="838200"/>
            <a:ext cx="8761413" cy="706964"/>
          </a:xfrm>
        </p:spPr>
        <p:txBody>
          <a:bodyPr/>
          <a:lstStyle/>
          <a:p>
            <a:pPr algn="ctr"/>
            <a:r>
              <a:rPr lang="en-US" dirty="0"/>
              <a:t>Creating a revision timetable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15208-ED2C-4F55-B670-D617EA25F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1704" y="2641600"/>
            <a:ext cx="8825659" cy="3416300"/>
          </a:xfrm>
        </p:spPr>
        <p:txBody>
          <a:bodyPr/>
          <a:lstStyle/>
          <a:p>
            <a:pPr marL="0" indent="0" algn="ctr">
              <a:buNone/>
            </a:pPr>
            <a:r>
              <a:rPr lang="en-GB" sz="3200" b="1" dirty="0">
                <a:solidFill>
                  <a:schemeClr val="tx1"/>
                </a:solidFill>
              </a:rPr>
              <a:t>Overwhelmed? </a:t>
            </a:r>
          </a:p>
          <a:p>
            <a:pPr marL="0" indent="0" algn="ctr">
              <a:buNone/>
            </a:pPr>
            <a:r>
              <a:rPr lang="en-GB" sz="3200" b="1" dirty="0">
                <a:solidFill>
                  <a:schemeClr val="tx1"/>
                </a:solidFill>
              </a:rPr>
              <a:t>Not sure where to start? </a:t>
            </a:r>
          </a:p>
          <a:p>
            <a:pPr algn="ctr"/>
            <a:endParaRPr lang="en-GB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sz="3200" dirty="0">
                <a:solidFill>
                  <a:schemeClr val="tx1"/>
                </a:solidFill>
              </a:rPr>
              <a:t>Here are our tips for making a revision timetable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518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664881"/>
              </p:ext>
            </p:extLst>
          </p:nvPr>
        </p:nvGraphicFramePr>
        <p:xfrm>
          <a:off x="134225" y="-22663"/>
          <a:ext cx="11895590" cy="69767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9370">
                  <a:extLst>
                    <a:ext uri="{9D8B030D-6E8A-4147-A177-3AD203B41FA5}">
                      <a16:colId xmlns:a16="http://schemas.microsoft.com/office/drawing/2014/main" val="3546821627"/>
                    </a:ext>
                  </a:extLst>
                </a:gridCol>
                <a:gridCol w="1699370">
                  <a:extLst>
                    <a:ext uri="{9D8B030D-6E8A-4147-A177-3AD203B41FA5}">
                      <a16:colId xmlns:a16="http://schemas.microsoft.com/office/drawing/2014/main" val="4270969826"/>
                    </a:ext>
                  </a:extLst>
                </a:gridCol>
                <a:gridCol w="1699370">
                  <a:extLst>
                    <a:ext uri="{9D8B030D-6E8A-4147-A177-3AD203B41FA5}">
                      <a16:colId xmlns:a16="http://schemas.microsoft.com/office/drawing/2014/main" val="2148861174"/>
                    </a:ext>
                  </a:extLst>
                </a:gridCol>
                <a:gridCol w="1699370">
                  <a:extLst>
                    <a:ext uri="{9D8B030D-6E8A-4147-A177-3AD203B41FA5}">
                      <a16:colId xmlns:a16="http://schemas.microsoft.com/office/drawing/2014/main" val="312877615"/>
                    </a:ext>
                  </a:extLst>
                </a:gridCol>
                <a:gridCol w="1699370">
                  <a:extLst>
                    <a:ext uri="{9D8B030D-6E8A-4147-A177-3AD203B41FA5}">
                      <a16:colId xmlns:a16="http://schemas.microsoft.com/office/drawing/2014/main" val="394354045"/>
                    </a:ext>
                  </a:extLst>
                </a:gridCol>
                <a:gridCol w="1699370">
                  <a:extLst>
                    <a:ext uri="{9D8B030D-6E8A-4147-A177-3AD203B41FA5}">
                      <a16:colId xmlns:a16="http://schemas.microsoft.com/office/drawing/2014/main" val="156149008"/>
                    </a:ext>
                  </a:extLst>
                </a:gridCol>
                <a:gridCol w="1699370">
                  <a:extLst>
                    <a:ext uri="{9D8B030D-6E8A-4147-A177-3AD203B41FA5}">
                      <a16:colId xmlns:a16="http://schemas.microsoft.com/office/drawing/2014/main" val="3221280837"/>
                    </a:ext>
                  </a:extLst>
                </a:gridCol>
              </a:tblGrid>
              <a:tr h="23983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Monday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Tuesday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Wednesday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Thursday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Friday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Saturday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Sunday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11307"/>
                  </a:ext>
                </a:extLst>
              </a:tr>
              <a:tr h="248857"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21</a:t>
                      </a:r>
                    </a:p>
                    <a:p>
                      <a:r>
                        <a:rPr lang="en-GB" sz="1200" dirty="0"/>
                        <a:t>School</a:t>
                      </a:r>
                      <a:r>
                        <a:rPr lang="en-GB" sz="1200" baseline="0" dirty="0"/>
                        <a:t> days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487703"/>
                  </a:ext>
                </a:extLst>
              </a:tr>
              <a:tr h="248857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020915"/>
                  </a:ext>
                </a:extLst>
              </a:tr>
              <a:tr h="393111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2"/>
                          </a:solidFill>
                          <a:effectLst/>
                        </a:rPr>
                        <a:t>Revision Evening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Staff Training Day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23120"/>
                  </a:ext>
                </a:extLst>
              </a:tr>
              <a:tr h="248857"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28</a:t>
                      </a:r>
                    </a:p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</a:t>
                      </a:r>
                      <a:r>
                        <a:rPr lang="en-GB" sz="1200" baseline="30000" dirty="0"/>
                        <a:t>st</a:t>
                      </a:r>
                      <a:r>
                        <a:rPr lang="en-GB" sz="1200" dirty="0"/>
                        <a:t> Dec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05136"/>
                  </a:ext>
                </a:extLst>
              </a:tr>
              <a:tr h="248857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166346"/>
                  </a:ext>
                </a:extLst>
              </a:tr>
              <a:tr h="248857">
                <a:tc>
                  <a:txBody>
                    <a:bodyPr/>
                    <a:lstStyle/>
                    <a:p>
                      <a:r>
                        <a:rPr lang="en-GB" sz="1200" dirty="0"/>
                        <a:t>No School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459628"/>
                  </a:ext>
                </a:extLst>
              </a:tr>
              <a:tr h="248857"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087397"/>
                  </a:ext>
                </a:extLst>
              </a:tr>
              <a:tr h="248857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801478"/>
                  </a:ext>
                </a:extLst>
              </a:tr>
              <a:tr h="248857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556252"/>
                  </a:ext>
                </a:extLst>
              </a:tr>
              <a:tr h="248857"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911219"/>
                  </a:ext>
                </a:extLst>
              </a:tr>
              <a:tr h="248857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112479"/>
                  </a:ext>
                </a:extLst>
              </a:tr>
              <a:tr h="248857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End of Term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718953"/>
                  </a:ext>
                </a:extLst>
              </a:tr>
              <a:tr h="248857"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891582"/>
                  </a:ext>
                </a:extLst>
              </a:tr>
              <a:tr h="248857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445784"/>
                  </a:ext>
                </a:extLst>
              </a:tr>
              <a:tr h="248857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932887"/>
                  </a:ext>
                </a:extLst>
              </a:tr>
              <a:tr h="248857">
                <a:tc>
                  <a:txBody>
                    <a:bodyPr/>
                    <a:lstStyle/>
                    <a:p>
                      <a:r>
                        <a:rPr lang="en-GB" sz="12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</a:t>
                      </a:r>
                      <a:r>
                        <a:rPr lang="en-GB" sz="1200" baseline="30000" dirty="0"/>
                        <a:t>st</a:t>
                      </a:r>
                      <a:r>
                        <a:rPr lang="en-GB" sz="1200" dirty="0"/>
                        <a:t> Jan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92731"/>
                  </a:ext>
                </a:extLst>
              </a:tr>
              <a:tr h="248857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696589"/>
                  </a:ext>
                </a:extLst>
              </a:tr>
              <a:tr h="248857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30576"/>
                  </a:ext>
                </a:extLst>
              </a:tr>
              <a:tr h="248857">
                <a:tc>
                  <a:txBody>
                    <a:bodyPr/>
                    <a:lstStyle/>
                    <a:p>
                      <a:r>
                        <a:rPr lang="en-GB" sz="12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812732"/>
                  </a:ext>
                </a:extLst>
              </a:tr>
              <a:tr h="248857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416362"/>
                  </a:ext>
                </a:extLst>
              </a:tr>
              <a:tr h="248857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Start of Term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967370"/>
                  </a:ext>
                </a:extLst>
              </a:tr>
              <a:tr h="248857"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08912"/>
                  </a:ext>
                </a:extLst>
              </a:tr>
              <a:tr h="248857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826583"/>
                  </a:ext>
                </a:extLst>
              </a:tr>
              <a:tr h="248857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6061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758772" y="3719991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Christmas!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17805" y="6075794"/>
            <a:ext cx="12651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Internal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16th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95681" y="4893478"/>
            <a:ext cx="1258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Hobbies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19934" y="5746413"/>
            <a:ext cx="1265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Hobbies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95680" y="4077072"/>
            <a:ext cx="1258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Hobbies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19934" y="3277010"/>
            <a:ext cx="1233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Hobbies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52998" y="2446740"/>
            <a:ext cx="1258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Hobbies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66978" y="1600126"/>
            <a:ext cx="1258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Hobbies </a:t>
            </a:r>
          </a:p>
        </p:txBody>
      </p:sp>
    </p:spTree>
    <p:extLst>
      <p:ext uri="{BB962C8B-B14F-4D97-AF65-F5344CB8AC3E}">
        <p14:creationId xmlns:p14="http://schemas.microsoft.com/office/powerpoint/2010/main" val="224168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GB" b="1" dirty="0"/>
              <a:t>Dividing your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150" y="2381250"/>
            <a:ext cx="9391650" cy="43434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000" dirty="0"/>
              <a:t>English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English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Maths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Science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Science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Option 1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Option 2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Option 3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Option 4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Buffer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12024" y="2381250"/>
            <a:ext cx="44205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English is worth 2 GCSEs and science are worth 2or 3 GCSEs so you should spend twice, three times as much time on them.</a:t>
            </a:r>
          </a:p>
        </p:txBody>
      </p:sp>
      <p:cxnSp>
        <p:nvCxnSpPr>
          <p:cNvPr id="6" name="Straight Arrow Connector 5"/>
          <p:cNvCxnSpPr>
            <a:cxnSpLocks/>
          </p:cNvCxnSpPr>
          <p:nvPr/>
        </p:nvCxnSpPr>
        <p:spPr>
          <a:xfrm flipH="1" flipV="1">
            <a:off x="3319829" y="2723220"/>
            <a:ext cx="2776171" cy="22953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cxnSpLocks/>
          </p:cNvCxnSpPr>
          <p:nvPr/>
        </p:nvCxnSpPr>
        <p:spPr>
          <a:xfrm flipH="1">
            <a:off x="3791744" y="3294720"/>
            <a:ext cx="2304256" cy="537778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312024" y="4552950"/>
            <a:ext cx="47756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 buffer slot can be used as a spare in case your plans change or something takes longer than you’d hoped. </a:t>
            </a:r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>
          <a:xfrm flipH="1">
            <a:off x="3791744" y="5276402"/>
            <a:ext cx="2376264" cy="931221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CAAF54D-7EA8-4D4A-B6E1-7DDA9E7EB913}"/>
              </a:ext>
            </a:extLst>
          </p:cNvPr>
          <p:cNvSpPr txBox="1"/>
          <p:nvPr/>
        </p:nvSpPr>
        <p:spPr>
          <a:xfrm>
            <a:off x="4707914" y="6341637"/>
            <a:ext cx="7370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It is vital that you plan in time for your hobbies and wellbeing first!</a:t>
            </a:r>
          </a:p>
        </p:txBody>
      </p:sp>
    </p:spTree>
    <p:extLst>
      <p:ext uri="{BB962C8B-B14F-4D97-AF65-F5344CB8AC3E}">
        <p14:creationId xmlns:p14="http://schemas.microsoft.com/office/powerpoint/2010/main" val="1207454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471206"/>
              </p:ext>
            </p:extLst>
          </p:nvPr>
        </p:nvGraphicFramePr>
        <p:xfrm>
          <a:off x="134225" y="-22663"/>
          <a:ext cx="12048771" cy="69591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1253">
                  <a:extLst>
                    <a:ext uri="{9D8B030D-6E8A-4147-A177-3AD203B41FA5}">
                      <a16:colId xmlns:a16="http://schemas.microsoft.com/office/drawing/2014/main" val="3546821627"/>
                    </a:ext>
                  </a:extLst>
                </a:gridCol>
                <a:gridCol w="1721253">
                  <a:extLst>
                    <a:ext uri="{9D8B030D-6E8A-4147-A177-3AD203B41FA5}">
                      <a16:colId xmlns:a16="http://schemas.microsoft.com/office/drawing/2014/main" val="4270969826"/>
                    </a:ext>
                  </a:extLst>
                </a:gridCol>
                <a:gridCol w="1721253">
                  <a:extLst>
                    <a:ext uri="{9D8B030D-6E8A-4147-A177-3AD203B41FA5}">
                      <a16:colId xmlns:a16="http://schemas.microsoft.com/office/drawing/2014/main" val="2148861174"/>
                    </a:ext>
                  </a:extLst>
                </a:gridCol>
                <a:gridCol w="1721253">
                  <a:extLst>
                    <a:ext uri="{9D8B030D-6E8A-4147-A177-3AD203B41FA5}">
                      <a16:colId xmlns:a16="http://schemas.microsoft.com/office/drawing/2014/main" val="312877615"/>
                    </a:ext>
                  </a:extLst>
                </a:gridCol>
                <a:gridCol w="1721253">
                  <a:extLst>
                    <a:ext uri="{9D8B030D-6E8A-4147-A177-3AD203B41FA5}">
                      <a16:colId xmlns:a16="http://schemas.microsoft.com/office/drawing/2014/main" val="394354045"/>
                    </a:ext>
                  </a:extLst>
                </a:gridCol>
                <a:gridCol w="1721253">
                  <a:extLst>
                    <a:ext uri="{9D8B030D-6E8A-4147-A177-3AD203B41FA5}">
                      <a16:colId xmlns:a16="http://schemas.microsoft.com/office/drawing/2014/main" val="156149008"/>
                    </a:ext>
                  </a:extLst>
                </a:gridCol>
                <a:gridCol w="1721253">
                  <a:extLst>
                    <a:ext uri="{9D8B030D-6E8A-4147-A177-3AD203B41FA5}">
                      <a16:colId xmlns:a16="http://schemas.microsoft.com/office/drawing/2014/main" val="3221280837"/>
                    </a:ext>
                  </a:extLst>
                </a:gridCol>
              </a:tblGrid>
              <a:tr h="26202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Monday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Tuesday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Wednesday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Thursday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Friday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Saturday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Sunday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11307"/>
                  </a:ext>
                </a:extLst>
              </a:tr>
              <a:tr h="262025"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21</a:t>
                      </a:r>
                    </a:p>
                    <a:p>
                      <a:r>
                        <a:rPr lang="en-GB" sz="1200" dirty="0"/>
                        <a:t>School</a:t>
                      </a:r>
                      <a:r>
                        <a:rPr lang="en-GB" sz="1200" baseline="0" dirty="0"/>
                        <a:t> days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487703"/>
                  </a:ext>
                </a:extLst>
              </a:tr>
              <a:tr h="262025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020915"/>
                  </a:ext>
                </a:extLst>
              </a:tr>
              <a:tr h="375492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2"/>
                          </a:solidFill>
                          <a:effectLst/>
                        </a:rPr>
                        <a:t>Revision Evening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Staff Training Day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23120"/>
                  </a:ext>
                </a:extLst>
              </a:tr>
              <a:tr h="262025"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28</a:t>
                      </a:r>
                    </a:p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</a:t>
                      </a:r>
                      <a:r>
                        <a:rPr lang="en-GB" sz="1200" baseline="30000" dirty="0"/>
                        <a:t>st</a:t>
                      </a:r>
                      <a:r>
                        <a:rPr lang="en-GB" sz="1200" dirty="0"/>
                        <a:t> Dec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05136"/>
                  </a:ext>
                </a:extLst>
              </a:tr>
              <a:tr h="262025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166346"/>
                  </a:ext>
                </a:extLst>
              </a:tr>
              <a:tr h="262025">
                <a:tc>
                  <a:txBody>
                    <a:bodyPr/>
                    <a:lstStyle/>
                    <a:p>
                      <a:r>
                        <a:rPr lang="en-GB" sz="1200" dirty="0"/>
                        <a:t>No School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459628"/>
                  </a:ext>
                </a:extLst>
              </a:tr>
              <a:tr h="262025"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087397"/>
                  </a:ext>
                </a:extLst>
              </a:tr>
              <a:tr h="262025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801478"/>
                  </a:ext>
                </a:extLst>
              </a:tr>
              <a:tr h="262025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556252"/>
                  </a:ext>
                </a:extLst>
              </a:tr>
              <a:tr h="262025"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911219"/>
                  </a:ext>
                </a:extLst>
              </a:tr>
              <a:tr h="262025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112479"/>
                  </a:ext>
                </a:extLst>
              </a:tr>
              <a:tr h="262025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End of Term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718953"/>
                  </a:ext>
                </a:extLst>
              </a:tr>
              <a:tr h="262025"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891582"/>
                  </a:ext>
                </a:extLst>
              </a:tr>
              <a:tr h="262025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445784"/>
                  </a:ext>
                </a:extLst>
              </a:tr>
              <a:tr h="262025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932887"/>
                  </a:ext>
                </a:extLst>
              </a:tr>
              <a:tr h="262025">
                <a:tc>
                  <a:txBody>
                    <a:bodyPr/>
                    <a:lstStyle/>
                    <a:p>
                      <a:r>
                        <a:rPr lang="en-GB" sz="12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</a:t>
                      </a:r>
                      <a:r>
                        <a:rPr lang="en-GB" sz="1200" baseline="30000" dirty="0"/>
                        <a:t>st</a:t>
                      </a:r>
                      <a:r>
                        <a:rPr lang="en-GB" sz="1200" dirty="0"/>
                        <a:t> Jan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92731"/>
                  </a:ext>
                </a:extLst>
              </a:tr>
              <a:tr h="262025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696589"/>
                  </a:ext>
                </a:extLst>
              </a:tr>
              <a:tr h="262025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30576"/>
                  </a:ext>
                </a:extLst>
              </a:tr>
              <a:tr h="262025">
                <a:tc>
                  <a:txBody>
                    <a:bodyPr/>
                    <a:lstStyle/>
                    <a:p>
                      <a:r>
                        <a:rPr lang="en-GB" sz="12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812732"/>
                  </a:ext>
                </a:extLst>
              </a:tr>
              <a:tr h="262025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416362"/>
                  </a:ext>
                </a:extLst>
              </a:tr>
              <a:tr h="262025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Start of Term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967370"/>
                  </a:ext>
                </a:extLst>
              </a:tr>
              <a:tr h="262025"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08912"/>
                  </a:ext>
                </a:extLst>
              </a:tr>
              <a:tr h="262025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826583"/>
                  </a:ext>
                </a:extLst>
              </a:tr>
              <a:tr h="262025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6061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758772" y="3719991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Christmas!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17805" y="6075794"/>
            <a:ext cx="12651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Internal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16th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95681" y="4893478"/>
            <a:ext cx="1258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Hobbies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26015" y="5675684"/>
            <a:ext cx="1265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Hobbies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95680" y="4077072"/>
            <a:ext cx="1258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Hobbies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19935" y="3228946"/>
            <a:ext cx="1233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Hobbies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95680" y="2366708"/>
            <a:ext cx="1258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Hobbies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95681" y="1579999"/>
            <a:ext cx="1258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Hobbies </a:t>
            </a:r>
          </a:p>
        </p:txBody>
      </p:sp>
    </p:spTree>
    <p:extLst>
      <p:ext uri="{BB962C8B-B14F-4D97-AF65-F5344CB8AC3E}">
        <p14:creationId xmlns:p14="http://schemas.microsoft.com/office/powerpoint/2010/main" val="56285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050389"/>
              </p:ext>
            </p:extLst>
          </p:nvPr>
        </p:nvGraphicFramePr>
        <p:xfrm>
          <a:off x="177172" y="0"/>
          <a:ext cx="11838365" cy="7040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1195">
                  <a:extLst>
                    <a:ext uri="{9D8B030D-6E8A-4147-A177-3AD203B41FA5}">
                      <a16:colId xmlns:a16="http://schemas.microsoft.com/office/drawing/2014/main" val="3546821627"/>
                    </a:ext>
                  </a:extLst>
                </a:gridCol>
                <a:gridCol w="1691195">
                  <a:extLst>
                    <a:ext uri="{9D8B030D-6E8A-4147-A177-3AD203B41FA5}">
                      <a16:colId xmlns:a16="http://schemas.microsoft.com/office/drawing/2014/main" val="4270969826"/>
                    </a:ext>
                  </a:extLst>
                </a:gridCol>
                <a:gridCol w="1691195">
                  <a:extLst>
                    <a:ext uri="{9D8B030D-6E8A-4147-A177-3AD203B41FA5}">
                      <a16:colId xmlns:a16="http://schemas.microsoft.com/office/drawing/2014/main" val="2148861174"/>
                    </a:ext>
                  </a:extLst>
                </a:gridCol>
                <a:gridCol w="1691195">
                  <a:extLst>
                    <a:ext uri="{9D8B030D-6E8A-4147-A177-3AD203B41FA5}">
                      <a16:colId xmlns:a16="http://schemas.microsoft.com/office/drawing/2014/main" val="312877615"/>
                    </a:ext>
                  </a:extLst>
                </a:gridCol>
                <a:gridCol w="1691195">
                  <a:extLst>
                    <a:ext uri="{9D8B030D-6E8A-4147-A177-3AD203B41FA5}">
                      <a16:colId xmlns:a16="http://schemas.microsoft.com/office/drawing/2014/main" val="394354045"/>
                    </a:ext>
                  </a:extLst>
                </a:gridCol>
                <a:gridCol w="1691195">
                  <a:extLst>
                    <a:ext uri="{9D8B030D-6E8A-4147-A177-3AD203B41FA5}">
                      <a16:colId xmlns:a16="http://schemas.microsoft.com/office/drawing/2014/main" val="156149008"/>
                    </a:ext>
                  </a:extLst>
                </a:gridCol>
                <a:gridCol w="1691195">
                  <a:extLst>
                    <a:ext uri="{9D8B030D-6E8A-4147-A177-3AD203B41FA5}">
                      <a16:colId xmlns:a16="http://schemas.microsoft.com/office/drawing/2014/main" val="3221280837"/>
                    </a:ext>
                  </a:extLst>
                </a:gridCol>
              </a:tblGrid>
              <a:tr h="26719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Monday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Tuesday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Wednesday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Thursday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Friday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Saturday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Sunday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11307"/>
                  </a:ext>
                </a:extLst>
              </a:tr>
              <a:tr h="267195"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21</a:t>
                      </a:r>
                    </a:p>
                    <a:p>
                      <a:r>
                        <a:rPr lang="en-GB" sz="1200" dirty="0"/>
                        <a:t>School</a:t>
                      </a:r>
                      <a:r>
                        <a:rPr lang="en-GB" sz="1200" baseline="0" dirty="0"/>
                        <a:t> days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487703"/>
                  </a:ext>
                </a:extLst>
              </a:tr>
              <a:tr h="267195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020915"/>
                  </a:ext>
                </a:extLst>
              </a:tr>
              <a:tr h="267195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2"/>
                          </a:solidFill>
                          <a:effectLst/>
                        </a:rPr>
                        <a:t>Revision Evening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Staff Training Day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23120"/>
                  </a:ext>
                </a:extLst>
              </a:tr>
              <a:tr h="267195"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28</a:t>
                      </a:r>
                    </a:p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</a:t>
                      </a:r>
                      <a:r>
                        <a:rPr lang="en-GB" sz="1200" baseline="30000" dirty="0"/>
                        <a:t>st</a:t>
                      </a:r>
                      <a:r>
                        <a:rPr lang="en-GB" sz="1200" dirty="0"/>
                        <a:t> Dec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05136"/>
                  </a:ext>
                </a:extLst>
              </a:tr>
              <a:tr h="296883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000FF"/>
                          </a:solidFill>
                        </a:rPr>
                        <a:t>English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166346"/>
                  </a:ext>
                </a:extLst>
              </a:tr>
              <a:tr h="296883">
                <a:tc>
                  <a:txBody>
                    <a:bodyPr/>
                    <a:lstStyle/>
                    <a:p>
                      <a:r>
                        <a:rPr lang="en-GB" sz="1200" dirty="0"/>
                        <a:t>No School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000FF"/>
                          </a:solidFill>
                        </a:rPr>
                        <a:t>Option 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cap="none" spc="0" dirty="0">
                        <a:ln w="0"/>
                        <a:solidFill>
                          <a:srgbClr val="0000FF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000FF"/>
                          </a:solidFill>
                        </a:rPr>
                        <a:t>Maths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459628"/>
                  </a:ext>
                </a:extLst>
              </a:tr>
              <a:tr h="267195"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087397"/>
                  </a:ext>
                </a:extLst>
              </a:tr>
              <a:tr h="326571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cap="none" spc="0" dirty="0">
                          <a:ln w="0"/>
                          <a:solidFill>
                            <a:srgbClr val="0000FF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Science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801478"/>
                  </a:ext>
                </a:extLst>
              </a:tr>
              <a:tr h="296883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000FF"/>
                          </a:solidFill>
                        </a:rPr>
                        <a:t>Science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000FF"/>
                          </a:solidFill>
                        </a:rPr>
                        <a:t>Option 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000FF"/>
                          </a:solidFill>
                        </a:rPr>
                        <a:t>Science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000FF"/>
                          </a:solidFill>
                        </a:rPr>
                        <a:t>Option 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000FF"/>
                          </a:solidFill>
                        </a:rPr>
                        <a:t>English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556252"/>
                  </a:ext>
                </a:extLst>
              </a:tr>
              <a:tr h="267195"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911219"/>
                  </a:ext>
                </a:extLst>
              </a:tr>
              <a:tr h="267195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112479"/>
                  </a:ext>
                </a:extLst>
              </a:tr>
              <a:tr h="267195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End of Term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718953"/>
                  </a:ext>
                </a:extLst>
              </a:tr>
              <a:tr h="267195"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23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891582"/>
                  </a:ext>
                </a:extLst>
              </a:tr>
              <a:tr h="267195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445784"/>
                  </a:ext>
                </a:extLst>
              </a:tr>
              <a:tr h="267195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932887"/>
                  </a:ext>
                </a:extLst>
              </a:tr>
              <a:tr h="267195">
                <a:tc>
                  <a:txBody>
                    <a:bodyPr/>
                    <a:lstStyle/>
                    <a:p>
                      <a:r>
                        <a:rPr lang="en-GB" sz="12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</a:t>
                      </a:r>
                      <a:r>
                        <a:rPr lang="en-GB" sz="1200" baseline="30000" dirty="0"/>
                        <a:t>st</a:t>
                      </a:r>
                      <a:r>
                        <a:rPr lang="en-GB" sz="1200" dirty="0"/>
                        <a:t> Jan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92731"/>
                  </a:ext>
                </a:extLst>
              </a:tr>
              <a:tr h="267195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696589"/>
                  </a:ext>
                </a:extLst>
              </a:tr>
              <a:tr h="267195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30576"/>
                  </a:ext>
                </a:extLst>
              </a:tr>
              <a:tr h="267195">
                <a:tc>
                  <a:txBody>
                    <a:bodyPr/>
                    <a:lstStyle/>
                    <a:p>
                      <a:r>
                        <a:rPr lang="en-GB" sz="12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812732"/>
                  </a:ext>
                </a:extLst>
              </a:tr>
              <a:tr h="267195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416362"/>
                  </a:ext>
                </a:extLst>
              </a:tr>
              <a:tr h="267195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Start of Term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967370"/>
                  </a:ext>
                </a:extLst>
              </a:tr>
              <a:tr h="296883"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13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15 </a:t>
                      </a:r>
                      <a:r>
                        <a:rPr lang="en-GB" sz="1400" b="1" dirty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GB" sz="1200" b="1" dirty="0">
                          <a:solidFill>
                            <a:srgbClr val="0000FF"/>
                          </a:solidFill>
                        </a:rPr>
                        <a:t>Internal</a:t>
                      </a:r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08912"/>
                  </a:ext>
                </a:extLst>
              </a:tr>
              <a:tr h="267195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0000FF"/>
                          </a:solidFill>
                        </a:rPr>
                        <a:t>Assessments 16th</a:t>
                      </a:r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826583"/>
                  </a:ext>
                </a:extLst>
              </a:tr>
              <a:tr h="267195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6061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758772" y="3719991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Christmas!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42725" y="4981193"/>
            <a:ext cx="1258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Hobbies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8537" y="5788083"/>
            <a:ext cx="1265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Hobbies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23945" y="4166267"/>
            <a:ext cx="1258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Hobbies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66978" y="3369913"/>
            <a:ext cx="1233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Hobbies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66978" y="2539264"/>
            <a:ext cx="1258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Hobbies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66978" y="1621816"/>
            <a:ext cx="1258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Hobbies </a:t>
            </a:r>
          </a:p>
        </p:txBody>
      </p:sp>
    </p:spTree>
    <p:extLst>
      <p:ext uri="{BB962C8B-B14F-4D97-AF65-F5344CB8AC3E}">
        <p14:creationId xmlns:p14="http://schemas.microsoft.com/office/powerpoint/2010/main" val="80970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B382B-C9DA-4F5A-8B33-35CBB33F5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293" y="935568"/>
            <a:ext cx="8761413" cy="706964"/>
          </a:xfrm>
        </p:spPr>
        <p:txBody>
          <a:bodyPr/>
          <a:lstStyle/>
          <a:p>
            <a:pPr algn="ctr"/>
            <a:r>
              <a:rPr lang="en-US" dirty="0"/>
              <a:t>Revising effectively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A9E95-94C0-4412-A4AC-5D914C5AB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603500"/>
            <a:ext cx="9294813" cy="4064000"/>
          </a:xfrm>
        </p:spPr>
        <p:txBody>
          <a:bodyPr>
            <a:noAutofit/>
          </a:bodyPr>
          <a:lstStyle/>
          <a:p>
            <a:r>
              <a:rPr lang="en-GB" sz="2400" dirty="0"/>
              <a:t>Find out what you need to know for each subject</a:t>
            </a:r>
          </a:p>
          <a:p>
            <a:r>
              <a:rPr lang="en-GB" sz="2400" dirty="0"/>
              <a:t>Start with your weakest areas</a:t>
            </a:r>
          </a:p>
          <a:p>
            <a:r>
              <a:rPr lang="en-GB" sz="2400" dirty="0"/>
              <a:t>Either allocate a topic or area to each revision session or make a list of what needs to be done and tick it off as you go</a:t>
            </a:r>
          </a:p>
          <a:p>
            <a:r>
              <a:rPr lang="en-GB" sz="2400" dirty="0"/>
              <a:t>Don’t waste time deciding what to do – be ready to start revising!</a:t>
            </a:r>
          </a:p>
          <a:p>
            <a:r>
              <a:rPr lang="en-GB" sz="2400" dirty="0"/>
              <a:t>Don’t let the timetable add to the stress! Use it as a guide to help you manage your time</a:t>
            </a:r>
          </a:p>
        </p:txBody>
      </p:sp>
    </p:spTree>
    <p:extLst>
      <p:ext uri="{BB962C8B-B14F-4D97-AF65-F5344CB8AC3E}">
        <p14:creationId xmlns:p14="http://schemas.microsoft.com/office/powerpoint/2010/main" val="968992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15D19-A104-443C-AE66-514964CDC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6904" y="897468"/>
            <a:ext cx="8761413" cy="706964"/>
          </a:xfrm>
        </p:spPr>
        <p:txBody>
          <a:bodyPr/>
          <a:lstStyle/>
          <a:p>
            <a:pPr algn="ctr"/>
            <a:r>
              <a:rPr lang="en-US" dirty="0"/>
              <a:t>Revision timetable steps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ACD7E-09CA-45D5-85B6-41A23F202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804" y="2552700"/>
            <a:ext cx="7855696" cy="3759200"/>
          </a:xfrm>
        </p:spPr>
        <p:txBody>
          <a:bodyPr>
            <a:normAutofit/>
          </a:bodyPr>
          <a:lstStyle/>
          <a:p>
            <a:r>
              <a:rPr lang="en-GB" sz="2200" dirty="0"/>
              <a:t>Write in when your exams are</a:t>
            </a:r>
          </a:p>
          <a:p>
            <a:r>
              <a:rPr lang="en-GB" sz="2200" dirty="0"/>
              <a:t>Blank out commitments such as Christmas day!</a:t>
            </a:r>
          </a:p>
          <a:p>
            <a:r>
              <a:rPr lang="en-GB" sz="2200" dirty="0"/>
              <a:t>Schedule in time for hobbies – be realistic. Agree with work in advance days off for revision</a:t>
            </a:r>
          </a:p>
          <a:p>
            <a:r>
              <a:rPr lang="en-GB" sz="2200" dirty="0"/>
              <a:t>Block out time for subjects </a:t>
            </a:r>
          </a:p>
          <a:p>
            <a:r>
              <a:rPr lang="en-GB" sz="2200" dirty="0"/>
              <a:t>List of topics to cover for each subject from least confident to most confident (don’t always start with subjects you are good at)</a:t>
            </a:r>
          </a:p>
          <a:p>
            <a:r>
              <a:rPr lang="en-US" sz="2200" dirty="0"/>
              <a:t>Use a timetable App: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https://getadapt.co.uk/</a:t>
            </a:r>
            <a:endParaRPr lang="en-US" sz="2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3314" name="Picture 2" descr="Hobbies Stock Illustrations – 30,317 Hobbies Stock Illustrations, Vectors &amp;  Clipart - Dreamstime">
            <a:extLst>
              <a:ext uri="{FF2B5EF4-FFF2-40B4-BE49-F238E27FC236}">
                <a16:creationId xmlns:a16="http://schemas.microsoft.com/office/drawing/2014/main" id="{CA135F81-EA37-4FF2-AA31-2FFD5E506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4546" y="2362962"/>
            <a:ext cx="1650254" cy="1748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Father Christmas Cartoon Images, Stock Photos &amp; Vectors | Shutterstock">
            <a:extLst>
              <a:ext uri="{FF2B5EF4-FFF2-40B4-BE49-F238E27FC236}">
                <a16:creationId xmlns:a16="http://schemas.microsoft.com/office/drawing/2014/main" id="{783B5C4C-3927-4D3B-A676-E9C0640B16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7677" y="4635500"/>
            <a:ext cx="1881996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4092238E-5BF6-41C3-AC40-E94184D8B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https://getadapt.co.uk/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DF3A043-5EC5-443D-948D-0B2A6FD32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https://getadapt.co.uk/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1694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0220AA3B715644BCC0D7A6AA8B4AAF" ma:contentTypeVersion="14" ma:contentTypeDescription="Create a new document." ma:contentTypeScope="" ma:versionID="7204ee09bee762ad44da209b2d92a53e">
  <xsd:schema xmlns:xsd="http://www.w3.org/2001/XMLSchema" xmlns:xs="http://www.w3.org/2001/XMLSchema" xmlns:p="http://schemas.microsoft.com/office/2006/metadata/properties" xmlns:ns3="3f1e3307-a3a0-40f9-851c-3ca8d288da81" xmlns:ns4="64c210e8-46d4-47c3-907b-fa7a37ac2a29" targetNamespace="http://schemas.microsoft.com/office/2006/metadata/properties" ma:root="true" ma:fieldsID="c56634ba8b6d8690c26e647aae5d67c5" ns3:_="" ns4:_="">
    <xsd:import namespace="3f1e3307-a3a0-40f9-851c-3ca8d288da81"/>
    <xsd:import namespace="64c210e8-46d4-47c3-907b-fa7a37ac2a2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1e3307-a3a0-40f9-851c-3ca8d288d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c210e8-46d4-47c3-907b-fa7a37ac2a2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91AD83-D137-4F80-BC05-CC4914D6A1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403CAC-7D4D-4AC0-9143-86AA80B7C9C9}">
  <ds:schemaRefs>
    <ds:schemaRef ds:uri="http://purl.org/dc/elements/1.1/"/>
    <ds:schemaRef ds:uri="http://www.w3.org/XML/1998/namespace"/>
    <ds:schemaRef ds:uri="64c210e8-46d4-47c3-907b-fa7a37ac2a29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3f1e3307-a3a0-40f9-851c-3ca8d288da81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C4F43D9-FF68-4E00-A585-B2CD349FF1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1e3307-a3a0-40f9-851c-3ca8d288da81"/>
    <ds:schemaRef ds:uri="64c210e8-46d4-47c3-907b-fa7a37ac2a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637</Words>
  <Application>Microsoft Office PowerPoint</Application>
  <PresentationFormat>Widescreen</PresentationFormat>
  <Paragraphs>287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Ion Boardroom</vt:lpstr>
      <vt:lpstr>Creating a revision timetable and sticking to a revision plan</vt:lpstr>
      <vt:lpstr>Creating a revision timetable and plan and sticking to it</vt:lpstr>
      <vt:lpstr>Creating a revision timetable</vt:lpstr>
      <vt:lpstr>PowerPoint Presentation</vt:lpstr>
      <vt:lpstr>Dividing your time</vt:lpstr>
      <vt:lpstr>PowerPoint Presentation</vt:lpstr>
      <vt:lpstr>PowerPoint Presentation</vt:lpstr>
      <vt:lpstr>Revising effectively</vt:lpstr>
      <vt:lpstr>Revision timetable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J Owen</dc:creator>
  <cp:lastModifiedBy>Mrs H Akinbobola</cp:lastModifiedBy>
  <cp:revision>6</cp:revision>
  <dcterms:created xsi:type="dcterms:W3CDTF">2021-11-03T17:13:26Z</dcterms:created>
  <dcterms:modified xsi:type="dcterms:W3CDTF">2022-11-29T09:57:21Z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0x010100F70220AA3B715644BCC0D7A6AA8B4AAF</vt:lpwstr>
  </property>
</Properties>
</file>