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0" r:id="rId13"/>
    <p:sldId id="268" r:id="rId14"/>
    <p:sldId id="265" r:id="rId15"/>
    <p:sldId id="267" r:id="rId16"/>
    <p:sldId id="266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98615" y="32631"/>
            <a:ext cx="1114915" cy="164790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3528"/>
            <a:ext cx="7235951" cy="121310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6823" y="0"/>
            <a:ext cx="6336791" cy="145084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19466"/>
            <a:ext cx="7228826" cy="120033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19466"/>
            <a:ext cx="7228840" cy="1200785"/>
          </a:xfrm>
          <a:custGeom>
            <a:avLst/>
            <a:gdLst/>
            <a:ahLst/>
            <a:cxnLst/>
            <a:rect l="l" t="t" r="r" b="b"/>
            <a:pathLst>
              <a:path w="7228840" h="1200785">
                <a:moveTo>
                  <a:pt x="0" y="0"/>
                </a:moveTo>
                <a:lnTo>
                  <a:pt x="7228826" y="0"/>
                </a:lnTo>
                <a:lnTo>
                  <a:pt x="7228826" y="1200332"/>
                </a:lnTo>
                <a:lnTo>
                  <a:pt x="0" y="1200332"/>
                </a:lnTo>
              </a:path>
            </a:pathLst>
          </a:custGeom>
          <a:ln w="9528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1104" y="289559"/>
            <a:ext cx="8241792" cy="11551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4937" y="186435"/>
            <a:ext cx="7354125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32635"/>
            <a:ext cx="8072119" cy="2488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32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32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9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3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7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7910" y="26923"/>
            <a:ext cx="570801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007870" marR="5080" indent="-1995805">
              <a:lnSpc>
                <a:spcPts val="4300"/>
              </a:lnSpc>
              <a:spcBef>
                <a:spcPts val="215"/>
              </a:spcBef>
            </a:pPr>
            <a:r>
              <a:rPr sz="3600" spc="-5" dirty="0"/>
              <a:t>Sheldon School and </a:t>
            </a:r>
            <a:r>
              <a:rPr sz="3600" spc="-10" dirty="0"/>
              <a:t>Languages </a:t>
            </a:r>
            <a:r>
              <a:rPr sz="3600" spc="-800" dirty="0"/>
              <a:t> </a:t>
            </a:r>
            <a:r>
              <a:rPr sz="3600" spc="-5" dirty="0"/>
              <a:t>in</a:t>
            </a:r>
            <a:r>
              <a:rPr sz="3600" spc="-15" dirty="0"/>
              <a:t> </a:t>
            </a:r>
            <a:r>
              <a:rPr sz="3600" spc="-70" dirty="0"/>
              <a:t>Year</a:t>
            </a:r>
            <a:r>
              <a:rPr sz="3600" spc="-15" dirty="0"/>
              <a:t> </a:t>
            </a:r>
            <a:r>
              <a:rPr sz="3600" dirty="0"/>
              <a:t>9.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7622" y="1945083"/>
            <a:ext cx="2775230" cy="178730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1479" y="1556792"/>
            <a:ext cx="3851817" cy="256389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1558" y="4293098"/>
            <a:ext cx="2808313" cy="187507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75802" y="4031991"/>
            <a:ext cx="3553796" cy="23972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274640"/>
            <a:ext cx="8242300" cy="1268095"/>
            <a:chOff x="451104" y="274640"/>
            <a:chExt cx="82423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0016" y="359663"/>
              <a:ext cx="7363968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875881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L="770890">
              <a:lnSpc>
                <a:spcPct val="100000"/>
              </a:lnSpc>
              <a:spcBef>
                <a:spcPts val="1550"/>
              </a:spcBef>
            </a:pPr>
            <a:r>
              <a:rPr lang="en-GB" sz="4400" spc="-10" dirty="0"/>
              <a:t>How do I let you know</a:t>
            </a:r>
            <a:r>
              <a:rPr sz="4400" spc="-5" dirty="0"/>
              <a:t>?</a:t>
            </a:r>
            <a:endParaRPr sz="4400" dirty="0"/>
          </a:p>
        </p:txBody>
      </p:sp>
      <p:grpSp>
        <p:nvGrpSpPr>
          <p:cNvPr id="6" name="object 6"/>
          <p:cNvGrpSpPr/>
          <p:nvPr/>
        </p:nvGrpSpPr>
        <p:grpSpPr>
          <a:xfrm>
            <a:off x="-4763" y="1557527"/>
            <a:ext cx="9153525" cy="5305425"/>
            <a:chOff x="-4763" y="1557527"/>
            <a:chExt cx="9153525" cy="530542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557527"/>
              <a:ext cx="9144000" cy="457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600199"/>
              <a:ext cx="9144000" cy="525779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1600200"/>
              <a:ext cx="9144000" cy="5257800"/>
            </a:xfrm>
            <a:custGeom>
              <a:avLst/>
              <a:gdLst/>
              <a:ahLst/>
              <a:cxnLst/>
              <a:rect l="l" t="t" r="r" b="b"/>
              <a:pathLst>
                <a:path w="9144000" h="5257800">
                  <a:moveTo>
                    <a:pt x="0" y="0"/>
                  </a:moveTo>
                  <a:lnTo>
                    <a:pt x="9144000" y="0"/>
                  </a:lnTo>
                  <a:lnTo>
                    <a:pt x="9144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3339" y="1606803"/>
            <a:ext cx="9031605" cy="251094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r>
              <a:rPr lang="en-GB" sz="2800" spc="-5" dirty="0">
                <a:latin typeface="Calibri"/>
                <a:cs typeface="Calibri"/>
              </a:rPr>
              <a:t>Your parents will receive a letter via email. </a:t>
            </a:r>
          </a:p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r>
              <a:rPr lang="en-GB" sz="2800" spc="-5" dirty="0">
                <a:latin typeface="Calibri"/>
                <a:cs typeface="Calibri"/>
              </a:rPr>
              <a:t>The letter has a link to this presentation</a:t>
            </a:r>
          </a:p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r>
              <a:rPr lang="en-GB" sz="2800" spc="-5" dirty="0">
                <a:latin typeface="Calibri"/>
                <a:cs typeface="Calibri"/>
              </a:rPr>
              <a:t>It also has a link to the online form you need to complete</a:t>
            </a:r>
          </a:p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r>
              <a:rPr lang="en-GB" sz="2800" b="1" spc="-5" dirty="0">
                <a:latin typeface="Calibri"/>
                <a:cs typeface="Calibri"/>
              </a:rPr>
              <a:t>Do this by 9</a:t>
            </a:r>
            <a:r>
              <a:rPr lang="en-GB" sz="2800" b="1" spc="-5" baseline="30000" dirty="0">
                <a:latin typeface="Calibri"/>
                <a:cs typeface="Calibri"/>
              </a:rPr>
              <a:t>th</a:t>
            </a:r>
            <a:r>
              <a:rPr lang="en-GB" sz="2800" b="1" spc="-5" dirty="0">
                <a:latin typeface="Calibri"/>
                <a:cs typeface="Calibri"/>
              </a:rPr>
              <a:t> May. If it is not complete by 9</a:t>
            </a:r>
            <a:r>
              <a:rPr lang="en-GB" sz="2800" b="1" spc="-5" baseline="30000" dirty="0">
                <a:latin typeface="Calibri"/>
                <a:cs typeface="Calibri"/>
              </a:rPr>
              <a:t>th</a:t>
            </a:r>
            <a:r>
              <a:rPr lang="en-GB" sz="2800" b="1" spc="-5" dirty="0">
                <a:latin typeface="Calibri"/>
                <a:cs typeface="Calibri"/>
              </a:rPr>
              <a:t> May, we will choose the language you will study in Year 9!</a:t>
            </a:r>
          </a:p>
        </p:txBody>
      </p:sp>
    </p:spTree>
    <p:extLst>
      <p:ext uri="{BB962C8B-B14F-4D97-AF65-F5344CB8AC3E}">
        <p14:creationId xmlns:p14="http://schemas.microsoft.com/office/powerpoint/2010/main" val="3758308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74640"/>
            <a:ext cx="8686800" cy="1268095"/>
            <a:chOff x="228600" y="274640"/>
            <a:chExt cx="86868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359663"/>
              <a:ext cx="8686800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550"/>
              </a:spcBef>
            </a:pPr>
            <a:r>
              <a:rPr sz="4400" spc="-10" dirty="0"/>
              <a:t>What</a:t>
            </a:r>
            <a:r>
              <a:rPr sz="4400" spc="-5" dirty="0"/>
              <a:t> happens</a:t>
            </a:r>
            <a:r>
              <a:rPr sz="4400" dirty="0"/>
              <a:t> </a:t>
            </a:r>
            <a:r>
              <a:rPr sz="4400" spc="-5" dirty="0"/>
              <a:t>once </a:t>
            </a:r>
            <a:r>
              <a:rPr sz="4400" dirty="0"/>
              <a:t>I</a:t>
            </a:r>
            <a:r>
              <a:rPr sz="4400" spc="5" dirty="0"/>
              <a:t> </a:t>
            </a:r>
            <a:r>
              <a:rPr sz="4400" spc="-30" dirty="0"/>
              <a:t>have</a:t>
            </a:r>
            <a:r>
              <a:rPr sz="4400" dirty="0"/>
              <a:t> </a:t>
            </a:r>
            <a:r>
              <a:rPr sz="4400" spc="-5" dirty="0"/>
              <a:t>chosen?</a:t>
            </a:r>
            <a:endParaRPr sz="4400"/>
          </a:p>
        </p:txBody>
      </p:sp>
      <p:grpSp>
        <p:nvGrpSpPr>
          <p:cNvPr id="6" name="object 6"/>
          <p:cNvGrpSpPr/>
          <p:nvPr/>
        </p:nvGrpSpPr>
        <p:grpSpPr>
          <a:xfrm>
            <a:off x="332231" y="1475232"/>
            <a:ext cx="8559165" cy="4678680"/>
            <a:chOff x="332231" y="1475232"/>
            <a:chExt cx="8559165" cy="467868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3" y="1612391"/>
              <a:ext cx="8241792" cy="45415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231" y="1475232"/>
              <a:ext cx="8558784" cy="280720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199" y="1600199"/>
              <a:ext cx="8229600" cy="452595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940" y="1532635"/>
            <a:ext cx="8049895" cy="2504019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55600" marR="142875" indent="-342900">
              <a:lnSpc>
                <a:spcPct val="7730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As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long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staffing</a:t>
            </a:r>
            <a:r>
              <a:rPr sz="3000" spc="-5" dirty="0">
                <a:latin typeface="Calibri"/>
                <a:cs typeface="Calibri"/>
              </a:rPr>
              <a:t> and</a:t>
            </a:r>
            <a:r>
              <a:rPr sz="3000" spc="-10" dirty="0">
                <a:latin typeface="Calibri"/>
                <a:cs typeface="Calibri"/>
              </a:rPr>
              <a:t> timetabling </a:t>
            </a:r>
            <a:r>
              <a:rPr sz="3000" spc="-5" dirty="0">
                <a:latin typeface="Calibri"/>
                <a:cs typeface="Calibri"/>
              </a:rPr>
              <a:t>will </a:t>
            </a:r>
            <a:r>
              <a:rPr sz="3000" spc="-50" dirty="0">
                <a:latin typeface="Calibri"/>
                <a:cs typeface="Calibri"/>
              </a:rPr>
              <a:t>allow,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you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will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be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given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your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first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choice.</a:t>
            </a:r>
            <a:endParaRPr sz="3000" dirty="0">
              <a:latin typeface="Calibri"/>
              <a:cs typeface="Calibri"/>
            </a:endParaRPr>
          </a:p>
          <a:p>
            <a:pPr marL="355600" marR="5080" indent="-342900">
              <a:lnSpc>
                <a:spcPts val="2900"/>
              </a:lnSpc>
              <a:spcBef>
                <a:spcPts val="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MFL </a:t>
            </a:r>
            <a:r>
              <a:rPr sz="3000" spc="-30" dirty="0">
                <a:latin typeface="Calibri"/>
                <a:cs typeface="Calibri"/>
              </a:rPr>
              <a:t>staff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lang="en-GB" sz="3000" spc="-10" dirty="0">
                <a:latin typeface="Calibri"/>
                <a:cs typeface="Calibri"/>
              </a:rPr>
              <a:t>will re-set the year group based on numbers and ability in agreement with the HOY.</a:t>
            </a:r>
          </a:p>
          <a:p>
            <a:pPr marL="355600" marR="5080" indent="-342900">
              <a:lnSpc>
                <a:spcPts val="2900"/>
              </a:lnSpc>
              <a:spcBef>
                <a:spcPts val="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75" dirty="0">
                <a:latin typeface="Calibri"/>
                <a:cs typeface="Calibri"/>
              </a:rPr>
              <a:t>You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will</a:t>
            </a:r>
            <a:r>
              <a:rPr sz="3000" spc="-10" dirty="0">
                <a:latin typeface="Calibri"/>
                <a:cs typeface="Calibri"/>
              </a:rPr>
              <a:t> continue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with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BOTH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languages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until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Turnaround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Week.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74640"/>
            <a:ext cx="8686800" cy="1268095"/>
            <a:chOff x="228600" y="274640"/>
            <a:chExt cx="86868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359663"/>
              <a:ext cx="8686800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875881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550"/>
              </a:spcBef>
            </a:pPr>
            <a:r>
              <a:rPr lang="en-GB" sz="4400" spc="-10" dirty="0"/>
              <a:t>Who do I ask for help?</a:t>
            </a:r>
            <a:endParaRPr sz="4400" dirty="0"/>
          </a:p>
        </p:txBody>
      </p:sp>
      <p:grpSp>
        <p:nvGrpSpPr>
          <p:cNvPr id="6" name="object 6"/>
          <p:cNvGrpSpPr/>
          <p:nvPr/>
        </p:nvGrpSpPr>
        <p:grpSpPr>
          <a:xfrm>
            <a:off x="332231" y="1475232"/>
            <a:ext cx="8559165" cy="4678680"/>
            <a:chOff x="332231" y="1475232"/>
            <a:chExt cx="8559165" cy="467868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3" y="1612391"/>
              <a:ext cx="8241792" cy="45415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231" y="1475232"/>
              <a:ext cx="8558784" cy="280720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199" y="1600199"/>
              <a:ext cx="8229600" cy="452595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940" y="1532635"/>
            <a:ext cx="8049895" cy="249376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55600" marR="142875" indent="-342900">
              <a:lnSpc>
                <a:spcPct val="7730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3000" dirty="0">
                <a:latin typeface="Calibri"/>
                <a:cs typeface="Calibri"/>
              </a:rPr>
              <a:t>Your languages teachers know you well, speak to them</a:t>
            </a:r>
          </a:p>
          <a:p>
            <a:pPr marL="355600" marR="142875" indent="-342900">
              <a:lnSpc>
                <a:spcPct val="7730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3000" dirty="0">
                <a:latin typeface="Calibri"/>
                <a:cs typeface="Calibri"/>
              </a:rPr>
              <a:t>Talk to your tutor</a:t>
            </a:r>
          </a:p>
          <a:p>
            <a:pPr marL="355600" marR="142875" indent="-342900">
              <a:lnSpc>
                <a:spcPct val="7730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3000" dirty="0">
                <a:latin typeface="Calibri"/>
                <a:cs typeface="Calibri"/>
              </a:rPr>
              <a:t>You will have talked about your subject likes and dislikes with your family, ask them to go through the decision with you.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189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4533" y="145796"/>
            <a:ext cx="8614410" cy="4408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510"/>
              </a:lnSpc>
              <a:spcBef>
                <a:spcPts val="100"/>
              </a:spcBef>
            </a:pPr>
            <a:r>
              <a:rPr sz="9600" b="1" spc="-5" dirty="0">
                <a:latin typeface="Calibri"/>
                <a:cs typeface="Calibri"/>
              </a:rPr>
              <a:t>GOOD</a:t>
            </a:r>
            <a:r>
              <a:rPr sz="9600" b="1" spc="-10" dirty="0">
                <a:latin typeface="Calibri"/>
                <a:cs typeface="Calibri"/>
              </a:rPr>
              <a:t> </a:t>
            </a:r>
            <a:r>
              <a:rPr sz="9600" b="1" spc="-50" dirty="0">
                <a:latin typeface="Calibri"/>
                <a:cs typeface="Calibri"/>
              </a:rPr>
              <a:t>LUCK!</a:t>
            </a:r>
            <a:endParaRPr sz="9600">
              <a:latin typeface="Calibri"/>
              <a:cs typeface="Calibri"/>
            </a:endParaRPr>
          </a:p>
          <a:p>
            <a:pPr algn="ctr">
              <a:lnSpc>
                <a:spcPts val="11495"/>
              </a:lnSpc>
            </a:pPr>
            <a:r>
              <a:rPr sz="9600" b="1" spc="5" dirty="0">
                <a:latin typeface="Calibri"/>
                <a:cs typeface="Calibri"/>
              </a:rPr>
              <a:t>BONNE</a:t>
            </a:r>
            <a:r>
              <a:rPr sz="9600" b="1" spc="-65" dirty="0">
                <a:latin typeface="Calibri"/>
                <a:cs typeface="Calibri"/>
              </a:rPr>
              <a:t> </a:t>
            </a:r>
            <a:r>
              <a:rPr sz="9600" b="1" dirty="0">
                <a:latin typeface="Calibri"/>
                <a:cs typeface="Calibri"/>
              </a:rPr>
              <a:t>CHANCE!</a:t>
            </a:r>
            <a:endParaRPr sz="9600">
              <a:latin typeface="Calibri"/>
              <a:cs typeface="Calibri"/>
            </a:endParaRPr>
          </a:p>
          <a:p>
            <a:pPr marR="635" algn="ctr">
              <a:lnSpc>
                <a:spcPts val="11510"/>
              </a:lnSpc>
            </a:pPr>
            <a:r>
              <a:rPr sz="9600" b="1" spc="-5" dirty="0">
                <a:latin typeface="Calibri"/>
                <a:cs typeface="Calibri"/>
              </a:rPr>
              <a:t>VIEL</a:t>
            </a:r>
            <a:r>
              <a:rPr sz="9600" b="1" spc="-15" dirty="0">
                <a:latin typeface="Calibri"/>
                <a:cs typeface="Calibri"/>
              </a:rPr>
              <a:t> </a:t>
            </a:r>
            <a:r>
              <a:rPr sz="9600" b="1" spc="-45" dirty="0">
                <a:latin typeface="Calibri"/>
                <a:cs typeface="Calibri"/>
              </a:rPr>
              <a:t>GLÜCK!</a:t>
            </a:r>
            <a:endParaRPr sz="9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9617" y="55424"/>
            <a:ext cx="8744765" cy="25045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8">
            <a:solidFill>
              <a:srgbClr val="4A7EBB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718185" marR="601345" indent="-106045">
              <a:lnSpc>
                <a:spcPts val="6409"/>
              </a:lnSpc>
              <a:spcBef>
                <a:spcPts val="330"/>
              </a:spcBef>
            </a:pPr>
            <a:r>
              <a:rPr sz="5400" spc="-135" dirty="0"/>
              <a:t>You</a:t>
            </a:r>
            <a:r>
              <a:rPr sz="5400" spc="-20" dirty="0"/>
              <a:t> </a:t>
            </a:r>
            <a:r>
              <a:rPr sz="5400" dirty="0"/>
              <a:t>will</a:t>
            </a:r>
            <a:r>
              <a:rPr sz="5400" spc="-25" dirty="0"/>
              <a:t> </a:t>
            </a:r>
            <a:r>
              <a:rPr sz="5400" dirty="0"/>
              <a:t>soon</a:t>
            </a:r>
            <a:r>
              <a:rPr sz="5400" spc="-20" dirty="0"/>
              <a:t> </a:t>
            </a:r>
            <a:r>
              <a:rPr sz="5400" dirty="0"/>
              <a:t>be</a:t>
            </a:r>
            <a:r>
              <a:rPr sz="5400" spc="-20" dirty="0"/>
              <a:t> </a:t>
            </a:r>
            <a:r>
              <a:rPr sz="5400" dirty="0"/>
              <a:t>choosing </a:t>
            </a:r>
            <a:r>
              <a:rPr sz="5400" spc="-1205" dirty="0"/>
              <a:t> </a:t>
            </a:r>
            <a:r>
              <a:rPr lang="en-GB" sz="5400" spc="-15" dirty="0"/>
              <a:t>the</a:t>
            </a:r>
            <a:r>
              <a:rPr sz="5400" spc="-5" dirty="0"/>
              <a:t> </a:t>
            </a:r>
            <a:r>
              <a:rPr sz="5400" spc="-10" dirty="0"/>
              <a:t>language</a:t>
            </a:r>
            <a:r>
              <a:rPr lang="en-GB" sz="5400" spc="-10" dirty="0"/>
              <a:t> you are going to study in</a:t>
            </a:r>
            <a:r>
              <a:rPr sz="5400" spc="-5" dirty="0"/>
              <a:t> </a:t>
            </a:r>
            <a:r>
              <a:rPr sz="5400" spc="-100" dirty="0"/>
              <a:t>Year</a:t>
            </a:r>
            <a:r>
              <a:rPr sz="5400" dirty="0"/>
              <a:t> 9.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32006" y="3082075"/>
            <a:ext cx="2100080" cy="3314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274640"/>
            <a:ext cx="8242300" cy="1268095"/>
            <a:chOff x="451104" y="274640"/>
            <a:chExt cx="82423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3480" y="359663"/>
              <a:ext cx="6797040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50"/>
              </a:spcBef>
            </a:pPr>
            <a:r>
              <a:rPr sz="4400" spc="-30" dirty="0"/>
              <a:t>Why</a:t>
            </a:r>
            <a:r>
              <a:rPr sz="4400" spc="-15" dirty="0"/>
              <a:t> </a:t>
            </a:r>
            <a:r>
              <a:rPr sz="4400" spc="-5" dirty="0"/>
              <a:t>do </a:t>
            </a:r>
            <a:r>
              <a:rPr sz="4400" dirty="0"/>
              <a:t>I </a:t>
            </a:r>
            <a:r>
              <a:rPr sz="4400" spc="-5" dirty="0"/>
              <a:t>need </a:t>
            </a:r>
            <a:r>
              <a:rPr sz="4400" dirty="0"/>
              <a:t>a </a:t>
            </a:r>
            <a:r>
              <a:rPr sz="4400" spc="-5" dirty="0"/>
              <a:t>language?</a:t>
            </a:r>
            <a:endParaRPr sz="4400"/>
          </a:p>
        </p:txBody>
      </p:sp>
      <p:grpSp>
        <p:nvGrpSpPr>
          <p:cNvPr id="6" name="object 6"/>
          <p:cNvGrpSpPr/>
          <p:nvPr/>
        </p:nvGrpSpPr>
        <p:grpSpPr>
          <a:xfrm>
            <a:off x="320040" y="1542288"/>
            <a:ext cx="8458200" cy="4612005"/>
            <a:chOff x="320040" y="1542288"/>
            <a:chExt cx="8458200" cy="461200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4" y="1612391"/>
              <a:ext cx="8241792" cy="45415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040" y="1542288"/>
              <a:ext cx="8458200" cy="397459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200" y="1600199"/>
              <a:ext cx="8229600" cy="452595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940" y="1607820"/>
            <a:ext cx="7922259" cy="366376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55600" marR="664845" indent="-342900">
              <a:lnSpc>
                <a:spcPts val="379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It will </a:t>
            </a:r>
            <a:r>
              <a:rPr sz="3200" spc="-5" dirty="0">
                <a:latin typeface="Calibri"/>
                <a:cs typeface="Calibri"/>
              </a:rPr>
              <a:t>show people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dirty="0">
                <a:latin typeface="Calibri"/>
                <a:cs typeface="Calibri"/>
              </a:rPr>
              <a:t>think </a:t>
            </a:r>
            <a:r>
              <a:rPr sz="3200" spc="5" dirty="0">
                <a:latin typeface="Calibri"/>
                <a:cs typeface="Calibri"/>
              </a:rPr>
              <a:t>and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learn</a:t>
            </a:r>
            <a:r>
              <a:rPr sz="3200" dirty="0">
                <a:latin typeface="Calibri"/>
                <a:cs typeface="Calibri"/>
              </a:rPr>
              <a:t> in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particular </a:t>
            </a:r>
            <a:r>
              <a:rPr sz="3200" spc="-80" dirty="0">
                <a:latin typeface="Calibri"/>
                <a:cs typeface="Calibri"/>
              </a:rPr>
              <a:t>way.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ts val="379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libri"/>
                <a:cs typeface="Calibri"/>
              </a:rPr>
              <a:t>At</a:t>
            </a:r>
            <a:r>
              <a:rPr sz="3200" dirty="0">
                <a:latin typeface="Calibri"/>
                <a:cs typeface="Calibri"/>
              </a:rPr>
              <a:t> GCSE it 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useful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have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20" dirty="0">
                <a:latin typeface="Calibri"/>
                <a:cs typeface="Calibri"/>
              </a:rPr>
              <a:t>range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types</a:t>
            </a:r>
            <a:r>
              <a:rPr sz="3200" dirty="0">
                <a:latin typeface="Calibri"/>
                <a:cs typeface="Calibri"/>
              </a:rPr>
              <a:t> of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subject.</a:t>
            </a:r>
            <a:endParaRPr sz="3200" dirty="0">
              <a:latin typeface="Calibri"/>
              <a:cs typeface="Calibri"/>
            </a:endParaRPr>
          </a:p>
          <a:p>
            <a:pPr marL="355600" marR="29209" indent="-342900">
              <a:lnSpc>
                <a:spcPct val="99100"/>
              </a:lnSpc>
              <a:spcBef>
                <a:spcPts val="7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It</a:t>
            </a:r>
            <a:r>
              <a:rPr sz="3200" spc="-10" dirty="0">
                <a:latin typeface="Calibri"/>
                <a:cs typeface="Calibri"/>
              </a:rPr>
              <a:t> can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help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you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get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that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apprenticeship, job or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college </a:t>
            </a:r>
            <a:r>
              <a:rPr sz="3200" dirty="0">
                <a:latin typeface="Calibri"/>
                <a:cs typeface="Calibri"/>
              </a:rPr>
              <a:t>place </a:t>
            </a:r>
            <a:r>
              <a:rPr sz="3200" spc="-10" dirty="0">
                <a:latin typeface="Calibri"/>
                <a:cs typeface="Calibri"/>
              </a:rPr>
              <a:t>instead </a:t>
            </a:r>
            <a:r>
              <a:rPr sz="3200" dirty="0">
                <a:latin typeface="Calibri"/>
                <a:cs typeface="Calibri"/>
              </a:rPr>
              <a:t>of someone </a:t>
            </a:r>
            <a:r>
              <a:rPr sz="3200" spc="-5" dirty="0">
                <a:latin typeface="Calibri"/>
                <a:cs typeface="Calibri"/>
              </a:rPr>
              <a:t>else </a:t>
            </a:r>
            <a:r>
              <a:rPr sz="3200" dirty="0">
                <a:latin typeface="Calibri"/>
                <a:cs typeface="Calibri"/>
              </a:rPr>
              <a:t>who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lang="en-GB" sz="3200" dirty="0">
                <a:latin typeface="Calibri"/>
                <a:cs typeface="Calibri"/>
              </a:rPr>
              <a:t>doesn’t have these in-demand skills</a:t>
            </a:r>
            <a:r>
              <a:rPr sz="3200" spc="-5" dirty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274640"/>
            <a:ext cx="8242300" cy="1268095"/>
            <a:chOff x="451104" y="274640"/>
            <a:chExt cx="82423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0368" y="359663"/>
              <a:ext cx="6303263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50"/>
              </a:spcBef>
            </a:pPr>
            <a:r>
              <a:rPr sz="4400" spc="-10" dirty="0"/>
              <a:t>What</a:t>
            </a:r>
            <a:r>
              <a:rPr sz="4400" spc="-5" dirty="0"/>
              <a:t> happens </a:t>
            </a:r>
            <a:r>
              <a:rPr sz="4400" dirty="0"/>
              <a:t>in</a:t>
            </a:r>
            <a:r>
              <a:rPr sz="4400" spc="-5" dirty="0"/>
              <a:t> </a:t>
            </a:r>
            <a:r>
              <a:rPr sz="4400" spc="-80" dirty="0"/>
              <a:t>Year</a:t>
            </a:r>
            <a:r>
              <a:rPr sz="4400" spc="-5" dirty="0"/>
              <a:t> 9?</a:t>
            </a:r>
            <a:endParaRPr sz="4400"/>
          </a:p>
        </p:txBody>
      </p:sp>
      <p:grpSp>
        <p:nvGrpSpPr>
          <p:cNvPr id="6" name="object 6"/>
          <p:cNvGrpSpPr/>
          <p:nvPr/>
        </p:nvGrpSpPr>
        <p:grpSpPr>
          <a:xfrm>
            <a:off x="320040" y="1493519"/>
            <a:ext cx="8522335" cy="4660900"/>
            <a:chOff x="320040" y="1493519"/>
            <a:chExt cx="8522335" cy="466090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4" y="1612391"/>
              <a:ext cx="8241792" cy="45415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040" y="1493519"/>
              <a:ext cx="8522208" cy="43281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200" y="1600199"/>
              <a:ext cx="8229600" cy="452595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940" y="1556003"/>
            <a:ext cx="7988300" cy="41072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Calibri"/>
                <a:cs typeface="Calibri"/>
              </a:rPr>
              <a:t>You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will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have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6</a:t>
            </a:r>
            <a:r>
              <a:rPr sz="3200" spc="-5" dirty="0">
                <a:latin typeface="Calibri"/>
                <a:cs typeface="Calibri"/>
              </a:rPr>
              <a:t> lessons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fortnight.</a:t>
            </a:r>
            <a:br>
              <a:rPr lang="en-GB" sz="3200" spc="-10" dirty="0">
                <a:latin typeface="Calibri"/>
                <a:cs typeface="Calibri"/>
              </a:rPr>
            </a:br>
            <a:endParaRPr lang="en-GB" sz="3200" spc="-1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3200" spc="-10" dirty="0">
                <a:latin typeface="Calibri"/>
                <a:cs typeface="Calibri"/>
              </a:rPr>
              <a:t>You will focus your time on ONE language*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100" dirty="0">
              <a:latin typeface="Calibri"/>
              <a:cs typeface="Calibri"/>
            </a:endParaRPr>
          </a:p>
          <a:p>
            <a:pPr marL="355600" marR="593090" indent="-342900">
              <a:lnSpc>
                <a:spcPct val="9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Calibri"/>
                <a:cs typeface="Calibri"/>
              </a:rPr>
              <a:t>Your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60" dirty="0">
                <a:latin typeface="Calibri"/>
                <a:cs typeface="Calibri"/>
              </a:rPr>
              <a:t>Year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language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also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one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lang="en-GB" sz="3200" spc="-15" dirty="0">
                <a:latin typeface="Calibri"/>
                <a:cs typeface="Calibri"/>
              </a:rPr>
              <a:t>are likely to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lang="en-GB" sz="3200" spc="-5" dirty="0">
                <a:latin typeface="Calibri"/>
                <a:cs typeface="Calibri"/>
              </a:rPr>
              <a:t>carry </a:t>
            </a:r>
            <a:r>
              <a:rPr sz="3200" spc="-5" dirty="0">
                <a:latin typeface="Calibri"/>
                <a:cs typeface="Calibri"/>
              </a:rPr>
              <a:t>on with</a:t>
            </a:r>
            <a:r>
              <a:rPr sz="3200" dirty="0">
                <a:latin typeface="Calibri"/>
                <a:cs typeface="Calibri"/>
              </a:rPr>
              <a:t> in </a:t>
            </a:r>
            <a:r>
              <a:rPr sz="3200" spc="-60" dirty="0">
                <a:latin typeface="Calibri"/>
                <a:cs typeface="Calibri"/>
              </a:rPr>
              <a:t>Years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10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11,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if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choose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continue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MFL.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103631"/>
            <a:ext cx="8242300" cy="1679575"/>
            <a:chOff x="451104" y="103631"/>
            <a:chExt cx="8242300" cy="16795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6" y="103631"/>
              <a:ext cx="8055864" cy="16794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57200" y="274640"/>
              <a:ext cx="8229600" cy="1143000"/>
            </a:xfrm>
            <a:custGeom>
              <a:avLst/>
              <a:gdLst/>
              <a:ahLst/>
              <a:cxnLst/>
              <a:rect l="l" t="t" r="r" b="b"/>
              <a:pathLst>
                <a:path w="8229600" h="1143000">
                  <a:moveTo>
                    <a:pt x="0" y="0"/>
                  </a:moveTo>
                  <a:lnTo>
                    <a:pt x="8229600" y="0"/>
                  </a:lnTo>
                  <a:lnTo>
                    <a:pt x="8229600" y="11430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2520" marR="5080" indent="-1100455">
              <a:lnSpc>
                <a:spcPct val="100000"/>
              </a:lnSpc>
              <a:spcBef>
                <a:spcPts val="100"/>
              </a:spcBef>
            </a:pPr>
            <a:r>
              <a:rPr dirty="0"/>
              <a:t>I</a:t>
            </a:r>
            <a:r>
              <a:rPr spc="-5" dirty="0"/>
              <a:t> </a:t>
            </a:r>
            <a:r>
              <a:rPr spc="-40" dirty="0"/>
              <a:t>like</a:t>
            </a:r>
            <a:r>
              <a:rPr spc="-15" dirty="0"/>
              <a:t> </a:t>
            </a:r>
            <a:r>
              <a:rPr spc="-10" dirty="0"/>
              <a:t>Language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5" dirty="0"/>
              <a:t>but</a:t>
            </a:r>
            <a:r>
              <a:rPr spc="-15" dirty="0"/>
              <a:t> </a:t>
            </a:r>
            <a:r>
              <a:rPr spc="-35" dirty="0"/>
              <a:t>my</a:t>
            </a:r>
            <a:r>
              <a:rPr spc="-10" dirty="0"/>
              <a:t> </a:t>
            </a:r>
            <a:r>
              <a:rPr spc="-20" dirty="0"/>
              <a:t>best</a:t>
            </a:r>
            <a:r>
              <a:rPr spc="-15" dirty="0"/>
              <a:t> </a:t>
            </a:r>
            <a:r>
              <a:rPr spc="-5" dirty="0"/>
              <a:t>friend </a:t>
            </a:r>
            <a:r>
              <a:rPr spc="-890" dirty="0"/>
              <a:t> </a:t>
            </a:r>
            <a:r>
              <a:rPr spc="-20" dirty="0"/>
              <a:t>wants</a:t>
            </a:r>
            <a:r>
              <a:rPr spc="-15" dirty="0"/>
              <a:t> </a:t>
            </a:r>
            <a:r>
              <a:rPr spc="-25" dirty="0"/>
              <a:t>to</a:t>
            </a:r>
            <a:r>
              <a:rPr spc="-10" dirty="0"/>
              <a:t> </a:t>
            </a:r>
            <a:r>
              <a:rPr spc="-5" dirty="0"/>
              <a:t>do</a:t>
            </a:r>
            <a:r>
              <a:rPr spc="-10" dirty="0"/>
              <a:t> Language </a:t>
            </a:r>
            <a:r>
              <a:rPr spc="-5" dirty="0"/>
              <a:t>B?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320040" y="1542288"/>
            <a:ext cx="8376284" cy="4612005"/>
            <a:chOff x="320040" y="1542288"/>
            <a:chExt cx="8376284" cy="461200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4" y="1612391"/>
              <a:ext cx="8241792" cy="454152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040" y="1542288"/>
              <a:ext cx="8375904" cy="348996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200" y="1600199"/>
              <a:ext cx="8229600" cy="452595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5940" y="1607820"/>
            <a:ext cx="7838440" cy="3188693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55600" marR="15240" indent="-342900">
              <a:lnSpc>
                <a:spcPts val="379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60" dirty="0">
                <a:latin typeface="Calibri"/>
                <a:cs typeface="Calibri"/>
              </a:rPr>
              <a:t>Year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</a:t>
            </a:r>
            <a:r>
              <a:rPr lang="en-GB" sz="3200" dirty="0">
                <a:latin typeface="Calibri"/>
                <a:cs typeface="Calibri"/>
              </a:rPr>
              <a:t>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classes </a:t>
            </a:r>
            <a:r>
              <a:rPr sz="3200" dirty="0">
                <a:latin typeface="Calibri"/>
                <a:cs typeface="Calibri"/>
              </a:rPr>
              <a:t>will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re-set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you</a:t>
            </a:r>
            <a:r>
              <a:rPr sz="3200" dirty="0">
                <a:latin typeface="Calibri"/>
                <a:cs typeface="Calibri"/>
              </a:rPr>
              <a:t> do not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know </a:t>
            </a:r>
            <a:r>
              <a:rPr sz="3200" dirty="0">
                <a:latin typeface="Calibri"/>
                <a:cs typeface="Calibri"/>
              </a:rPr>
              <a:t>who will be in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your</a:t>
            </a:r>
            <a:r>
              <a:rPr sz="3200" spc="-5" dirty="0">
                <a:latin typeface="Calibri"/>
                <a:cs typeface="Calibri"/>
              </a:rPr>
              <a:t> class.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ts val="379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Calibri"/>
                <a:cs typeface="Calibri"/>
              </a:rPr>
              <a:t>You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should </a:t>
            </a:r>
            <a:r>
              <a:rPr sz="3200" spc="-5" dirty="0">
                <a:latin typeface="Calibri"/>
                <a:cs typeface="Calibri"/>
              </a:rPr>
              <a:t>choose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language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that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you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feel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more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comfortable</a:t>
            </a:r>
            <a:r>
              <a:rPr sz="3200" spc="-5" dirty="0">
                <a:latin typeface="Calibri"/>
                <a:cs typeface="Calibri"/>
              </a:rPr>
              <a:t> with.</a:t>
            </a:r>
            <a:endParaRPr sz="3200" dirty="0">
              <a:latin typeface="Calibri"/>
              <a:cs typeface="Calibri"/>
            </a:endParaRPr>
          </a:p>
          <a:p>
            <a:pPr marL="355600" marR="563880" indent="-342900">
              <a:lnSpc>
                <a:spcPts val="382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Calibri"/>
                <a:cs typeface="Calibri"/>
              </a:rPr>
              <a:t>You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might </a:t>
            </a:r>
            <a:r>
              <a:rPr sz="3200" spc="-20" dirty="0">
                <a:latin typeface="Calibri"/>
                <a:cs typeface="Calibri"/>
              </a:rPr>
              <a:t>have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different</a:t>
            </a:r>
            <a:r>
              <a:rPr sz="3200" spc="-5" dirty="0">
                <a:latin typeface="Calibri"/>
                <a:cs typeface="Calibri"/>
              </a:rPr>
              <a:t> friends </a:t>
            </a:r>
            <a:r>
              <a:rPr sz="3200" spc="-10" dirty="0">
                <a:latin typeface="Calibri"/>
                <a:cs typeface="Calibri"/>
              </a:rPr>
              <a:t>next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year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anyway.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103631"/>
            <a:ext cx="8242300" cy="1679575"/>
            <a:chOff x="451104" y="103631"/>
            <a:chExt cx="8242300" cy="16795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1352" y="103631"/>
              <a:ext cx="7437120" cy="16794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57200" y="274640"/>
              <a:ext cx="8229600" cy="1143000"/>
            </a:xfrm>
            <a:custGeom>
              <a:avLst/>
              <a:gdLst/>
              <a:ahLst/>
              <a:cxnLst/>
              <a:rect l="l" t="t" r="r" b="b"/>
              <a:pathLst>
                <a:path w="8229600" h="1143000">
                  <a:moveTo>
                    <a:pt x="0" y="0"/>
                  </a:moveTo>
                  <a:lnTo>
                    <a:pt x="8229600" y="0"/>
                  </a:lnTo>
                  <a:lnTo>
                    <a:pt x="8229600" y="11430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7545" marR="5080" indent="-1626235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I’m</a:t>
            </a:r>
            <a:r>
              <a:rPr spc="-10" dirty="0"/>
              <a:t> </a:t>
            </a:r>
            <a:r>
              <a:rPr spc="-5" dirty="0"/>
              <a:t>finding</a:t>
            </a:r>
            <a:r>
              <a:rPr spc="-10" dirty="0"/>
              <a:t> Language</a:t>
            </a:r>
            <a:r>
              <a:rPr spc="-1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65" dirty="0"/>
              <a:t>easier.</a:t>
            </a:r>
            <a:r>
              <a:rPr spc="-10" dirty="0"/>
              <a:t> </a:t>
            </a:r>
            <a:r>
              <a:rPr spc="-5" dirty="0"/>
              <a:t>I’ll </a:t>
            </a:r>
            <a:r>
              <a:rPr spc="-890" dirty="0"/>
              <a:t> </a:t>
            </a:r>
            <a:r>
              <a:rPr spc="-5" dirty="0"/>
              <a:t>choose</a:t>
            </a:r>
            <a:r>
              <a:rPr spc="-15" dirty="0"/>
              <a:t> that </a:t>
            </a:r>
            <a:r>
              <a:rPr spc="-5" dirty="0"/>
              <a:t>one.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320040" y="1542288"/>
            <a:ext cx="8373109" cy="4612005"/>
            <a:chOff x="320040" y="1542288"/>
            <a:chExt cx="8373109" cy="461200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4" y="1612391"/>
              <a:ext cx="8241792" cy="454152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040" y="1542288"/>
              <a:ext cx="8208264" cy="300837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200" y="1600199"/>
              <a:ext cx="8229600" cy="452595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5940" y="1607820"/>
            <a:ext cx="7672070" cy="26714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55600" marR="360045" indent="-342900">
              <a:lnSpc>
                <a:spcPts val="379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Different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things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5" dirty="0">
                <a:latin typeface="Calibri"/>
                <a:cs typeface="Calibri"/>
              </a:rPr>
              <a:t> German</a:t>
            </a:r>
            <a:r>
              <a:rPr sz="3200" dirty="0">
                <a:latin typeface="Calibri"/>
                <a:cs typeface="Calibri"/>
              </a:rPr>
              <a:t> and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French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are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challenging </a:t>
            </a:r>
            <a:r>
              <a:rPr sz="3200" spc="-15" dirty="0">
                <a:latin typeface="Calibri"/>
                <a:cs typeface="Calibri"/>
              </a:rPr>
              <a:t>at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different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stages.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43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1299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By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end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60" dirty="0">
                <a:latin typeface="Calibri"/>
                <a:cs typeface="Calibri"/>
              </a:rPr>
              <a:t>Year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difference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challenges of</a:t>
            </a:r>
            <a:r>
              <a:rPr sz="3200" dirty="0">
                <a:latin typeface="Calibri"/>
                <a:cs typeface="Calibri"/>
              </a:rPr>
              <a:t> the</a:t>
            </a:r>
            <a:r>
              <a:rPr sz="3200" spc="-10" dirty="0">
                <a:latin typeface="Calibri"/>
                <a:cs typeface="Calibri"/>
              </a:rPr>
              <a:t> two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languages.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103631"/>
            <a:ext cx="9149080" cy="1679575"/>
            <a:chOff x="-4762" y="103631"/>
            <a:chExt cx="9149080" cy="16795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89560"/>
              <a:ext cx="9043415" cy="115519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3631"/>
              <a:ext cx="9143999" cy="167944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274640"/>
              <a:ext cx="9036493" cy="1143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274640"/>
              <a:ext cx="9036685" cy="1143000"/>
            </a:xfrm>
            <a:custGeom>
              <a:avLst/>
              <a:gdLst/>
              <a:ahLst/>
              <a:cxnLst/>
              <a:rect l="l" t="t" r="r" b="b"/>
              <a:pathLst>
                <a:path w="9036685" h="1143000">
                  <a:moveTo>
                    <a:pt x="0" y="0"/>
                  </a:moveTo>
                  <a:lnTo>
                    <a:pt x="9036493" y="0"/>
                  </a:lnTo>
                  <a:lnTo>
                    <a:pt x="9036493" y="11430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0838" y="186435"/>
            <a:ext cx="88131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</a:t>
            </a:r>
            <a:r>
              <a:rPr spc="-5" dirty="0"/>
              <a:t> don’t</a:t>
            </a:r>
            <a:r>
              <a:rPr spc="-15" dirty="0"/>
              <a:t> </a:t>
            </a:r>
            <a:r>
              <a:rPr spc="-20" dirty="0"/>
              <a:t>get</a:t>
            </a:r>
            <a:r>
              <a:rPr spc="-10" dirty="0"/>
              <a:t> </a:t>
            </a:r>
            <a:r>
              <a:rPr dirty="0"/>
              <a:t>on</a:t>
            </a:r>
            <a:r>
              <a:rPr spc="-15" dirty="0"/>
              <a:t> </a:t>
            </a:r>
            <a:r>
              <a:rPr spc="-5" dirty="0"/>
              <a:t>with</a:t>
            </a:r>
            <a:r>
              <a:rPr spc="-15" dirty="0"/>
              <a:t> </a:t>
            </a:r>
            <a:r>
              <a:rPr spc="-35" dirty="0"/>
              <a:t>my</a:t>
            </a:r>
            <a:r>
              <a:rPr spc="-5" dirty="0"/>
              <a:t> </a:t>
            </a:r>
            <a:r>
              <a:rPr spc="-15" dirty="0"/>
              <a:t>teacher</a:t>
            </a:r>
            <a:r>
              <a:rPr spc="-5" dirty="0"/>
              <a:t> in</a:t>
            </a:r>
            <a:r>
              <a:rPr spc="-10" dirty="0"/>
              <a:t> Language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320040" y="1542288"/>
            <a:ext cx="8373109" cy="4612005"/>
            <a:chOff x="320040" y="1542288"/>
            <a:chExt cx="8373109" cy="4612005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1104" y="1612391"/>
              <a:ext cx="8241792" cy="454152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0040" y="1542288"/>
              <a:ext cx="8351520" cy="300837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7200" y="1600199"/>
              <a:ext cx="8229600" cy="452595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57200" y="1600200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35940" y="543305"/>
            <a:ext cx="7816215" cy="3735704"/>
          </a:xfrm>
          <a:prstGeom prst="rect">
            <a:avLst/>
          </a:prstGeom>
        </p:spPr>
        <p:txBody>
          <a:bodyPr vert="horz" wrap="square" lIns="0" tIns="265430" rIns="0" bIns="0" rtlCol="0">
            <a:spAutoFit/>
          </a:bodyPr>
          <a:lstStyle/>
          <a:p>
            <a:pPr marL="403860">
              <a:lnSpc>
                <a:spcPct val="100000"/>
              </a:lnSpc>
              <a:spcBef>
                <a:spcPts val="2090"/>
              </a:spcBef>
            </a:pPr>
            <a:r>
              <a:rPr sz="4000" spc="10" dirty="0">
                <a:latin typeface="Calibri"/>
                <a:cs typeface="Calibri"/>
              </a:rPr>
              <a:t>A.</a:t>
            </a:r>
            <a:r>
              <a:rPr sz="4000" spc="-10" dirty="0">
                <a:latin typeface="Calibri"/>
                <a:cs typeface="Calibri"/>
              </a:rPr>
              <a:t> </a:t>
            </a:r>
            <a:r>
              <a:rPr sz="4000" spc="-30" dirty="0">
                <a:latin typeface="Calibri"/>
                <a:cs typeface="Calibri"/>
              </a:rPr>
              <a:t>I’m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going </a:t>
            </a:r>
            <a:r>
              <a:rPr sz="4000" spc="-25" dirty="0">
                <a:latin typeface="Calibri"/>
                <a:cs typeface="Calibri"/>
              </a:rPr>
              <a:t>to</a:t>
            </a:r>
            <a:r>
              <a:rPr sz="4000" spc="-1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choose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Language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B.</a:t>
            </a:r>
            <a:endParaRPr sz="4000">
              <a:latin typeface="Calibri"/>
              <a:cs typeface="Calibri"/>
            </a:endParaRPr>
          </a:p>
          <a:p>
            <a:pPr marL="355600" marR="292100" indent="-342900">
              <a:lnSpc>
                <a:spcPts val="3790"/>
              </a:lnSpc>
              <a:spcBef>
                <a:spcPts val="1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Almost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all Sheldon</a:t>
            </a:r>
            <a:r>
              <a:rPr sz="3200" spc="-5" dirty="0">
                <a:latin typeface="Calibri"/>
                <a:cs typeface="Calibri"/>
              </a:rPr>
              <a:t> language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teachers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teach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French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German.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4300">
              <a:latin typeface="Calibri"/>
              <a:cs typeface="Calibri"/>
            </a:endParaRPr>
          </a:p>
          <a:p>
            <a:pPr marL="355600" marR="5080" indent="-342900">
              <a:lnSpc>
                <a:spcPct val="101299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Calibri"/>
                <a:cs typeface="Calibri"/>
              </a:rPr>
              <a:t>Your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teacher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for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Language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this</a:t>
            </a:r>
            <a:r>
              <a:rPr sz="3200" spc="-10" dirty="0">
                <a:latin typeface="Calibri"/>
                <a:cs typeface="Calibri"/>
              </a:rPr>
              <a:t> year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may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your teacher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for</a:t>
            </a:r>
            <a:r>
              <a:rPr sz="3200" spc="-5" dirty="0">
                <a:latin typeface="Calibri"/>
                <a:cs typeface="Calibri"/>
              </a:rPr>
              <a:t> Language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next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75" dirty="0">
                <a:latin typeface="Calibri"/>
                <a:cs typeface="Calibri"/>
              </a:rPr>
              <a:t>year.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274640"/>
            <a:ext cx="8241790" cy="1268095"/>
            <a:chOff x="451104" y="274640"/>
            <a:chExt cx="82423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8656" y="359663"/>
              <a:ext cx="6266688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199" y="209325"/>
            <a:ext cx="8229375" cy="875881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50"/>
              </a:spcBef>
            </a:pPr>
            <a:r>
              <a:rPr sz="4400" dirty="0"/>
              <a:t>So </a:t>
            </a:r>
            <a:r>
              <a:rPr sz="4400" spc="-10" dirty="0"/>
              <a:t>how</a:t>
            </a:r>
            <a:r>
              <a:rPr sz="4400" spc="5" dirty="0"/>
              <a:t> </a:t>
            </a:r>
            <a:r>
              <a:rPr sz="4400" spc="-5" dirty="0"/>
              <a:t>should </a:t>
            </a:r>
            <a:r>
              <a:rPr sz="4400" dirty="0"/>
              <a:t>I</a:t>
            </a:r>
            <a:r>
              <a:rPr sz="4400" spc="5" dirty="0"/>
              <a:t> </a:t>
            </a:r>
            <a:r>
              <a:rPr sz="4400" spc="-5" dirty="0"/>
              <a:t>choose?</a:t>
            </a:r>
            <a:endParaRPr sz="4400" dirty="0"/>
          </a:p>
        </p:txBody>
      </p:sp>
      <p:grpSp>
        <p:nvGrpSpPr>
          <p:cNvPr id="6" name="object 6"/>
          <p:cNvGrpSpPr/>
          <p:nvPr/>
        </p:nvGrpSpPr>
        <p:grpSpPr>
          <a:xfrm>
            <a:off x="332231" y="1475230"/>
            <a:ext cx="8549639" cy="5241223"/>
            <a:chOff x="332231" y="1475231"/>
            <a:chExt cx="8549640" cy="467868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103" y="1612391"/>
              <a:ext cx="8241792" cy="45415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2231" y="1475231"/>
              <a:ext cx="8549640" cy="453542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7199" y="1600199"/>
              <a:ext cx="8229600" cy="452595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57200" y="1600199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0"/>
                  </a:moveTo>
                  <a:lnTo>
                    <a:pt x="8229600" y="0"/>
                  </a:lnTo>
                  <a:lnTo>
                    <a:pt x="8229600" y="4525959"/>
                  </a:lnTo>
                  <a:lnTo>
                    <a:pt x="0" y="4525959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940" y="1532635"/>
            <a:ext cx="8608060" cy="4696927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55600" marR="5080" indent="-342900">
              <a:lnSpc>
                <a:spcPct val="77300"/>
              </a:lnSpc>
              <a:spcBef>
                <a:spcPts val="9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Think about the </a:t>
            </a:r>
            <a:r>
              <a:rPr sz="3000" spc="-10" dirty="0">
                <a:latin typeface="Calibri"/>
                <a:cs typeface="Calibri"/>
              </a:rPr>
              <a:t>language you </a:t>
            </a:r>
            <a:r>
              <a:rPr sz="3000" spc="-5" dirty="0">
                <a:latin typeface="Calibri"/>
                <a:cs typeface="Calibri"/>
              </a:rPr>
              <a:t>find easier </a:t>
            </a:r>
            <a:r>
              <a:rPr sz="3000" spc="-2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learn</a:t>
            </a:r>
            <a:r>
              <a:rPr lang="en-GB" sz="3000" spc="-5" dirty="0">
                <a:latin typeface="Calibri"/>
                <a:cs typeface="Calibri"/>
              </a:rPr>
              <a:t> – the more you have learnt = the most progress</a:t>
            </a:r>
            <a:r>
              <a:rPr sz="3000" spc="-15" dirty="0">
                <a:latin typeface="Calibri"/>
                <a:cs typeface="Calibri"/>
              </a:rPr>
              <a:t>.</a:t>
            </a:r>
            <a:endParaRPr sz="3000" dirty="0">
              <a:latin typeface="Calibri"/>
              <a:cs typeface="Calibri"/>
            </a:endParaRPr>
          </a:p>
          <a:p>
            <a:pPr marL="355600" marR="455930" indent="-342900">
              <a:lnSpc>
                <a:spcPts val="2900"/>
              </a:lnSpc>
              <a:spcBef>
                <a:spcPts val="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Which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one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do </a:t>
            </a:r>
            <a:r>
              <a:rPr sz="3000" spc="-10" dirty="0">
                <a:latin typeface="Calibri"/>
                <a:cs typeface="Calibri"/>
              </a:rPr>
              <a:t>you </a:t>
            </a:r>
            <a:r>
              <a:rPr sz="3000" spc="-25" dirty="0">
                <a:latin typeface="Calibri"/>
                <a:cs typeface="Calibri"/>
              </a:rPr>
              <a:t>feel</a:t>
            </a:r>
            <a:r>
              <a:rPr sz="3000" spc="-10" dirty="0">
                <a:latin typeface="Calibri"/>
                <a:cs typeface="Calibri"/>
              </a:rPr>
              <a:t> you</a:t>
            </a:r>
            <a:r>
              <a:rPr sz="3000" spc="-15" dirty="0">
                <a:latin typeface="Calibri"/>
                <a:cs typeface="Calibri"/>
              </a:rPr>
              <a:t> are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likely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to</a:t>
            </a:r>
            <a:r>
              <a:rPr sz="3000" spc="-5" dirty="0">
                <a:latin typeface="Calibri"/>
                <a:cs typeface="Calibri"/>
              </a:rPr>
              <a:t> do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best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in?</a:t>
            </a:r>
            <a:endParaRPr sz="3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Think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about</a:t>
            </a:r>
            <a:r>
              <a:rPr sz="3000" spc="-10" dirty="0">
                <a:latin typeface="Calibri"/>
                <a:cs typeface="Calibri"/>
              </a:rPr>
              <a:t> what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best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for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YOU</a:t>
            </a:r>
            <a:r>
              <a:rPr sz="3000" spc="-5" dirty="0">
                <a:latin typeface="Calibri"/>
                <a:cs typeface="Calibri"/>
              </a:rPr>
              <a:t> in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long run.</a:t>
            </a:r>
            <a:endParaRPr sz="3000" dirty="0">
              <a:latin typeface="Calibri"/>
              <a:cs typeface="Calibri"/>
            </a:endParaRPr>
          </a:p>
          <a:p>
            <a:pPr marL="355600" indent="-342900">
              <a:lnSpc>
                <a:spcPts val="355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Don’t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choose</a:t>
            </a:r>
            <a:r>
              <a:rPr sz="3000" spc="-10" dirty="0">
                <a:latin typeface="Calibri"/>
                <a:cs typeface="Calibri"/>
              </a:rPr>
              <a:t> because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friends </a:t>
            </a:r>
            <a:r>
              <a:rPr sz="3000" dirty="0">
                <a:latin typeface="Calibri"/>
                <a:cs typeface="Calibri"/>
              </a:rPr>
              <a:t>or </a:t>
            </a:r>
            <a:r>
              <a:rPr sz="3000" spc="-15" dirty="0">
                <a:latin typeface="Calibri"/>
                <a:cs typeface="Calibri"/>
              </a:rPr>
              <a:t>teachers.</a:t>
            </a:r>
            <a:endParaRPr sz="3000" dirty="0">
              <a:latin typeface="Calibri"/>
              <a:cs typeface="Calibri"/>
            </a:endParaRPr>
          </a:p>
          <a:p>
            <a:pPr marL="355600" marR="546100" indent="-342900">
              <a:lnSpc>
                <a:spcPts val="290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60" dirty="0">
                <a:latin typeface="Calibri"/>
                <a:cs typeface="Calibri"/>
              </a:rPr>
              <a:t>Talk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about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it</a:t>
            </a:r>
            <a:r>
              <a:rPr sz="3000" spc="-15" dirty="0">
                <a:latin typeface="Calibri"/>
                <a:cs typeface="Calibri"/>
              </a:rPr>
              <a:t> at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home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and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with</a:t>
            </a:r>
            <a:r>
              <a:rPr sz="3000" spc="-10" dirty="0">
                <a:latin typeface="Calibri"/>
                <a:cs typeface="Calibri"/>
              </a:rPr>
              <a:t> your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languages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teachers.</a:t>
            </a:r>
            <a:endParaRPr lang="en-GB" sz="3000" spc="-15" dirty="0">
              <a:latin typeface="Calibri"/>
              <a:cs typeface="Calibri"/>
            </a:endParaRPr>
          </a:p>
          <a:p>
            <a:pPr marL="355600" marR="546100" indent="-342900">
              <a:lnSpc>
                <a:spcPts val="290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3000" spc="-15" dirty="0">
                <a:latin typeface="Calibri"/>
                <a:cs typeface="Calibri"/>
              </a:rPr>
              <a:t>Think about which language you have support in at home (an older sibling/a parent)</a:t>
            </a:r>
            <a:endParaRPr sz="3000" dirty="0">
              <a:latin typeface="Calibri"/>
              <a:cs typeface="Calibri"/>
            </a:endParaRPr>
          </a:p>
          <a:p>
            <a:pPr marL="355600" marR="511809" indent="-342900">
              <a:lnSpc>
                <a:spcPts val="29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If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you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lang="en-GB" sz="3000" spc="-25" dirty="0">
                <a:latin typeface="Calibri"/>
                <a:cs typeface="Calibri"/>
              </a:rPr>
              <a:t>don’t mind which</a:t>
            </a:r>
            <a:r>
              <a:rPr sz="3000" spc="-25" dirty="0">
                <a:latin typeface="Calibri"/>
                <a:cs typeface="Calibri"/>
              </a:rPr>
              <a:t>,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lang="en-GB" sz="3000" spc="-10" dirty="0">
                <a:latin typeface="Calibri"/>
                <a:cs typeface="Calibri"/>
              </a:rPr>
              <a:t>that’s fine, we can choose for you.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104" y="220213"/>
            <a:ext cx="8159496" cy="989020"/>
            <a:chOff x="451104" y="274640"/>
            <a:chExt cx="8242300" cy="1268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0016" y="359663"/>
              <a:ext cx="7363968" cy="11826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9" y="274640"/>
              <a:ext cx="8229600" cy="1143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875881"/>
          </a:xfrm>
          <a:prstGeom prst="rect">
            <a:avLst/>
          </a:prstGeom>
          <a:ln w="9528">
            <a:solidFill>
              <a:srgbClr val="4A7EBB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L="770890">
              <a:lnSpc>
                <a:spcPct val="100000"/>
              </a:lnSpc>
              <a:spcBef>
                <a:spcPts val="1550"/>
              </a:spcBef>
            </a:pPr>
            <a:r>
              <a:rPr lang="en-GB" sz="4400" spc="-10" dirty="0"/>
              <a:t>*</a:t>
            </a:r>
            <a:r>
              <a:rPr sz="4400" spc="-10" dirty="0"/>
              <a:t>What</a:t>
            </a:r>
            <a:r>
              <a:rPr sz="4400" spc="-5" dirty="0"/>
              <a:t> </a:t>
            </a:r>
            <a:r>
              <a:rPr sz="4400" dirty="0"/>
              <a:t>if</a:t>
            </a:r>
            <a:r>
              <a:rPr sz="4400" spc="-10" dirty="0"/>
              <a:t> </a:t>
            </a:r>
            <a:r>
              <a:rPr sz="4400" dirty="0"/>
              <a:t>I</a:t>
            </a:r>
            <a:r>
              <a:rPr sz="4400" spc="5" dirty="0"/>
              <a:t> </a:t>
            </a:r>
            <a:r>
              <a:rPr sz="4400" spc="-40" dirty="0"/>
              <a:t>like</a:t>
            </a:r>
            <a:r>
              <a:rPr sz="4400" dirty="0"/>
              <a:t> </a:t>
            </a:r>
            <a:r>
              <a:rPr sz="4400" spc="-5" dirty="0"/>
              <a:t>both languages?</a:t>
            </a:r>
            <a:endParaRPr sz="4400" dirty="0"/>
          </a:p>
        </p:txBody>
      </p:sp>
      <p:grpSp>
        <p:nvGrpSpPr>
          <p:cNvPr id="6" name="object 6"/>
          <p:cNvGrpSpPr/>
          <p:nvPr/>
        </p:nvGrpSpPr>
        <p:grpSpPr>
          <a:xfrm>
            <a:off x="-4763" y="1417640"/>
            <a:ext cx="9153525" cy="5460543"/>
            <a:chOff x="-4763" y="1557527"/>
            <a:chExt cx="9153525" cy="530542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557527"/>
              <a:ext cx="9144000" cy="457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600199"/>
              <a:ext cx="9144000" cy="525779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1600200"/>
              <a:ext cx="9144000" cy="5257800"/>
            </a:xfrm>
            <a:custGeom>
              <a:avLst/>
              <a:gdLst/>
              <a:ahLst/>
              <a:cxnLst/>
              <a:rect l="l" t="t" r="r" b="b"/>
              <a:pathLst>
                <a:path w="9144000" h="5257800">
                  <a:moveTo>
                    <a:pt x="0" y="0"/>
                  </a:moveTo>
                  <a:lnTo>
                    <a:pt x="9144000" y="0"/>
                  </a:lnTo>
                  <a:lnTo>
                    <a:pt x="9144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ln w="9528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40" y="1417640"/>
            <a:ext cx="9031605" cy="473719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0" marR="30480" indent="-342900">
              <a:lnSpc>
                <a:spcPct val="100499"/>
              </a:lnSpc>
              <a:spcBef>
                <a:spcPts val="8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500" spc="-15" dirty="0">
                <a:latin typeface="Calibri"/>
                <a:cs typeface="Calibri"/>
              </a:rPr>
              <a:t>There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is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option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for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you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to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continue</a:t>
            </a:r>
            <a:r>
              <a:rPr sz="2500" spc="-5" dirty="0">
                <a:latin typeface="Calibri"/>
                <a:cs typeface="Calibri"/>
              </a:rPr>
              <a:t> with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both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French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6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German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next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60" dirty="0">
                <a:latin typeface="Calibri"/>
                <a:cs typeface="Calibri"/>
              </a:rPr>
              <a:t>year,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if </a:t>
            </a:r>
            <a:r>
              <a:rPr lang="en-GB" sz="2500" spc="-5" dirty="0">
                <a:latin typeface="Calibri"/>
                <a:cs typeface="Calibri"/>
              </a:rPr>
              <a:t>there are sufficient numbers to run a group</a:t>
            </a:r>
            <a:r>
              <a:rPr sz="2500" spc="-5" dirty="0">
                <a:latin typeface="Calibri"/>
                <a:cs typeface="Calibri"/>
              </a:rPr>
              <a:t>.</a:t>
            </a:r>
            <a:r>
              <a:rPr sz="2500" spc="60" dirty="0">
                <a:latin typeface="Calibri"/>
                <a:cs typeface="Calibri"/>
              </a:rPr>
              <a:t> </a:t>
            </a:r>
            <a:r>
              <a:rPr lang="en-GB" sz="2500" spc="60" dirty="0">
                <a:latin typeface="Calibri"/>
                <a:cs typeface="Calibri"/>
              </a:rPr>
              <a:t>Y</a:t>
            </a:r>
            <a:r>
              <a:rPr sz="2500" spc="-15" dirty="0" err="1">
                <a:latin typeface="Calibri"/>
                <a:cs typeface="Calibri"/>
              </a:rPr>
              <a:t>ou</a:t>
            </a:r>
            <a:r>
              <a:rPr sz="2500" spc="5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MUST</a:t>
            </a:r>
            <a:r>
              <a:rPr sz="2500" spc="5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think about</a:t>
            </a:r>
            <a:r>
              <a:rPr sz="2500" spc="7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which</a:t>
            </a:r>
            <a:r>
              <a:rPr sz="2500" spc="8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one</a:t>
            </a:r>
            <a:r>
              <a:rPr sz="2500" spc="7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of</a:t>
            </a:r>
            <a:r>
              <a:rPr sz="2500" spc="7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the</a:t>
            </a:r>
            <a:r>
              <a:rPr sz="2500" spc="6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two</a:t>
            </a:r>
            <a:r>
              <a:rPr sz="2500" spc="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languages</a:t>
            </a:r>
            <a:r>
              <a:rPr sz="2500" spc="8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you</a:t>
            </a:r>
            <a:r>
              <a:rPr sz="2500" spc="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would</a:t>
            </a:r>
            <a:r>
              <a:rPr sz="2500" spc="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do</a:t>
            </a:r>
            <a:r>
              <a:rPr sz="2500" spc="7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in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case </a:t>
            </a:r>
            <a:r>
              <a:rPr sz="2500" spc="-15" dirty="0">
                <a:latin typeface="Calibri"/>
                <a:cs typeface="Calibri"/>
              </a:rPr>
              <a:t>you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can't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do </a:t>
            </a:r>
            <a:r>
              <a:rPr sz="2500" spc="-5" dirty="0">
                <a:latin typeface="Calibri"/>
                <a:cs typeface="Calibri"/>
              </a:rPr>
              <a:t>both.</a:t>
            </a:r>
            <a:endParaRPr sz="2500" dirty="0">
              <a:latin typeface="Calibri"/>
              <a:cs typeface="Calibri"/>
            </a:endParaRPr>
          </a:p>
          <a:p>
            <a:pPr marL="381000" marR="240665" indent="-342900" algn="just">
              <a:lnSpc>
                <a:spcPct val="99600"/>
              </a:lnSpc>
              <a:spcBef>
                <a:spcPts val="760"/>
              </a:spcBef>
              <a:buFont typeface="Arial"/>
              <a:buChar char="•"/>
              <a:tabLst>
                <a:tab pos="381000" algn="l"/>
              </a:tabLst>
            </a:pPr>
            <a:r>
              <a:rPr sz="2500" spc="-5" dirty="0">
                <a:latin typeface="Calibri"/>
                <a:cs typeface="Calibri"/>
              </a:rPr>
              <a:t>Doing </a:t>
            </a:r>
            <a:r>
              <a:rPr sz="2500" dirty="0">
                <a:latin typeface="Calibri"/>
                <a:cs typeface="Calibri"/>
              </a:rPr>
              <a:t>2 MFLs </a:t>
            </a:r>
            <a:r>
              <a:rPr sz="2500" spc="-5" dirty="0">
                <a:latin typeface="Calibri"/>
                <a:cs typeface="Calibri"/>
              </a:rPr>
              <a:t>is </a:t>
            </a:r>
            <a:r>
              <a:rPr sz="2500" dirty="0">
                <a:latin typeface="Calibri"/>
                <a:cs typeface="Calibri"/>
              </a:rPr>
              <a:t>a </a:t>
            </a:r>
            <a:r>
              <a:rPr sz="2500" spc="-10" dirty="0">
                <a:latin typeface="Calibri"/>
                <a:cs typeface="Calibri"/>
              </a:rPr>
              <a:t>challenge </a:t>
            </a:r>
            <a:r>
              <a:rPr sz="2500" spc="-5" dirty="0">
                <a:latin typeface="Calibri"/>
                <a:cs typeface="Calibri"/>
              </a:rPr>
              <a:t>as </a:t>
            </a:r>
            <a:r>
              <a:rPr sz="2500" spc="-15" dirty="0">
                <a:latin typeface="Calibri"/>
                <a:cs typeface="Calibri"/>
              </a:rPr>
              <a:t>you </a:t>
            </a:r>
            <a:r>
              <a:rPr sz="2500" spc="-5" dirty="0">
                <a:latin typeface="Calibri"/>
                <a:cs typeface="Calibri"/>
              </a:rPr>
              <a:t>will </a:t>
            </a:r>
            <a:r>
              <a:rPr sz="2500" spc="-25" dirty="0">
                <a:latin typeface="Calibri"/>
                <a:cs typeface="Calibri"/>
              </a:rPr>
              <a:t>have </a:t>
            </a:r>
            <a:r>
              <a:rPr sz="2500" spc="-30" dirty="0">
                <a:latin typeface="Calibri"/>
                <a:cs typeface="Calibri"/>
              </a:rPr>
              <a:t>fewer </a:t>
            </a:r>
            <a:r>
              <a:rPr sz="2500" spc="-5" dirty="0">
                <a:latin typeface="Calibri"/>
                <a:cs typeface="Calibri"/>
              </a:rPr>
              <a:t>lessons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of each one, </a:t>
            </a:r>
            <a:r>
              <a:rPr sz="2500" dirty="0">
                <a:latin typeface="Calibri"/>
                <a:cs typeface="Calibri"/>
              </a:rPr>
              <a:t>so </a:t>
            </a:r>
            <a:r>
              <a:rPr sz="2500" spc="-5" dirty="0">
                <a:latin typeface="Calibri"/>
                <a:cs typeface="Calibri"/>
              </a:rPr>
              <a:t>think </a:t>
            </a:r>
            <a:r>
              <a:rPr sz="2500" spc="-10" dirty="0">
                <a:latin typeface="Calibri"/>
                <a:cs typeface="Calibri"/>
              </a:rPr>
              <a:t>very </a:t>
            </a:r>
            <a:r>
              <a:rPr sz="2500" spc="-15" dirty="0">
                <a:latin typeface="Calibri"/>
                <a:cs typeface="Calibri"/>
              </a:rPr>
              <a:t>carefully</a:t>
            </a:r>
            <a:r>
              <a:rPr lang="en-GB" sz="2500" spc="-15" dirty="0">
                <a:latin typeface="Calibri"/>
                <a:cs typeface="Calibri"/>
              </a:rPr>
              <a:t>.</a:t>
            </a:r>
            <a:endParaRPr sz="2500" dirty="0">
              <a:latin typeface="Calibri"/>
              <a:cs typeface="Calibri"/>
            </a:endParaRPr>
          </a:p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r>
              <a:rPr lang="en-GB" sz="2500" spc="-5" dirty="0">
                <a:latin typeface="Calibri"/>
                <a:cs typeface="Calibri"/>
              </a:rPr>
              <a:t>If you continue to GCSE and decide you want to do 2 languages at that point, this is still possible if you are doing well with the first.</a:t>
            </a:r>
          </a:p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r>
              <a:rPr lang="en-GB" sz="2500" spc="-5" dirty="0">
                <a:latin typeface="Calibri"/>
                <a:cs typeface="Calibri"/>
              </a:rPr>
              <a:t>For students who have shown a positive attitude in languages. Spanish is taught from beginners in Year 10 and 11.</a:t>
            </a:r>
          </a:p>
          <a:p>
            <a:pPr marL="381000" marR="229235" indent="-342900" algn="just">
              <a:lnSpc>
                <a:spcPct val="99600"/>
              </a:lnSpc>
              <a:spcBef>
                <a:spcPts val="855"/>
              </a:spcBef>
              <a:buFont typeface="Arial"/>
              <a:buChar char="•"/>
              <a:tabLst>
                <a:tab pos="381000" algn="l"/>
              </a:tabLst>
            </a:pPr>
            <a:endParaRPr lang="en-GB" sz="2800" spc="-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C9330BD7ACF46BBE59964A1F119BA" ma:contentTypeVersion="12" ma:contentTypeDescription="Create a new document." ma:contentTypeScope="" ma:versionID="f2bb564b738492923472a34fbc3bd4a4">
  <xsd:schema xmlns:xsd="http://www.w3.org/2001/XMLSchema" xmlns:xs="http://www.w3.org/2001/XMLSchema" xmlns:p="http://schemas.microsoft.com/office/2006/metadata/properties" xmlns:ns3="a2af5301-a50c-4d07-aa5d-475c6c3b6632" xmlns:ns4="16b80e3b-6afa-42d9-97a2-c70c04d97b48" targetNamespace="http://schemas.microsoft.com/office/2006/metadata/properties" ma:root="true" ma:fieldsID="13ee44abf261b2ebc2ecc8d5c8a4da02" ns3:_="" ns4:_="">
    <xsd:import namespace="a2af5301-a50c-4d07-aa5d-475c6c3b6632"/>
    <xsd:import namespace="16b80e3b-6afa-42d9-97a2-c70c04d97b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f5301-a50c-4d07-aa5d-475c6c3b6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b80e3b-6afa-42d9-97a2-c70c04d97b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B48E71-7891-47B2-96BF-208CBDF31AC2}">
  <ds:schemaRefs>
    <ds:schemaRef ds:uri="http://www.w3.org/XML/1998/namespace"/>
    <ds:schemaRef ds:uri="http://purl.org/dc/dcmitype/"/>
    <ds:schemaRef ds:uri="a2af5301-a50c-4d07-aa5d-475c6c3b6632"/>
    <ds:schemaRef ds:uri="http://schemas.openxmlformats.org/package/2006/metadata/core-properties"/>
    <ds:schemaRef ds:uri="16b80e3b-6afa-42d9-97a2-c70c04d97b48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C980E41-AC90-48EE-9A9F-21D97362E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af5301-a50c-4d07-aa5d-475c6c3b6632"/>
    <ds:schemaRef ds:uri="16b80e3b-6afa-42d9-97a2-c70c04d97b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FBA6F3-DCB7-4EF4-BFE7-03680EF1D0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678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Sheldon School and Languages  in Year 9.</vt:lpstr>
      <vt:lpstr>You will soon be choosing  the language you are going to study in Year 9.</vt:lpstr>
      <vt:lpstr>Why do I need a language?</vt:lpstr>
      <vt:lpstr>What happens in Year 9?</vt:lpstr>
      <vt:lpstr>I like Language A but my best friend  wants to do Language B?</vt:lpstr>
      <vt:lpstr>I’m finding Language A easier. I’ll  choose that one.</vt:lpstr>
      <vt:lpstr>I don’t get on with my teacher in Language</vt:lpstr>
      <vt:lpstr>So how should I choose?</vt:lpstr>
      <vt:lpstr>*What if I like both languages?</vt:lpstr>
      <vt:lpstr>How do I let you know?</vt:lpstr>
      <vt:lpstr>What happens once I have chosen?</vt:lpstr>
      <vt:lpstr>Who do I ask for help?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Sheldon School and Languages  in Year 9.</dc:title>
  <dc:creator>Ms Masters</dc:creator>
  <cp:lastModifiedBy>Ms Masters</cp:lastModifiedBy>
  <cp:revision>4</cp:revision>
  <dcterms:created xsi:type="dcterms:W3CDTF">2021-04-28T08:01:10Z</dcterms:created>
  <dcterms:modified xsi:type="dcterms:W3CDTF">2022-04-24T17:06:04Z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2020-06-01T00:00:00Z</vt:filetime>
  </property>
  <property fmtid="{D5CDD505-2E9C-101B-9397-08002B2CF9AE}" pid="3" name="LastSaved">
    <vt:filetime>2021-04-28T00:00:00Z</vt:filetime>
  </property>
  <property fmtid="{D5CDD505-2E9C-101B-9397-08002B2CF9AE}" pid="4" name="ContentTypeId">
    <vt:lpwstr>0x01010035BC9330BD7ACF46BBE59964A1F119BA</vt:lpwstr>
  </property>
</Properties>
</file>