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sldIdLst>
    <p:sldId id="257" r:id="rId5"/>
    <p:sldId id="268" r:id="rId6"/>
    <p:sldId id="269" r:id="rId7"/>
    <p:sldId id="270" r:id="rId8"/>
    <p:sldId id="275" r:id="rId9"/>
    <p:sldId id="276" r:id="rId10"/>
    <p:sldId id="273" r:id="rId11"/>
    <p:sldId id="274" r:id="rId12"/>
    <p:sldId id="258" r:id="rId13"/>
    <p:sldId id="267" r:id="rId14"/>
    <p:sldId id="266" r:id="rId15"/>
    <p:sldId id="259" r:id="rId16"/>
    <p:sldId id="277" r:id="rId17"/>
    <p:sldId id="272" r:id="rId18"/>
    <p:sldId id="278" r:id="rId19"/>
  </p:sldIdLst>
  <p:sldSz cx="12192000" cy="6858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47ABF61-D362-47A8-9EDA-6F3EE2C7E9FE}" type="datetimeFigureOut">
              <a:rPr lang="en-GB" smtClean="0"/>
              <a:t>30/11/2022</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2615514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47ABF61-D362-47A8-9EDA-6F3EE2C7E9FE}" type="datetimeFigureOut">
              <a:rPr lang="en-GB" smtClean="0"/>
              <a:t>30/11/2022</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910039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47ABF61-D362-47A8-9EDA-6F3EE2C7E9FE}"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80271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47ABF61-D362-47A8-9EDA-6F3EE2C7E9FE}"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4247474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7ABF61-D362-47A8-9EDA-6F3EE2C7E9FE}"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1202085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47ABF61-D362-47A8-9EDA-6F3EE2C7E9FE}" type="datetimeFigureOut">
              <a:rPr lang="en-GB" smtClean="0"/>
              <a:t>30/11/2022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1180272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47ABF61-D362-47A8-9EDA-6F3EE2C7E9FE}" type="datetimeFigureOut">
              <a:rPr lang="en-GB" smtClean="0"/>
              <a:t>30/11/2022</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2475458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47ABF61-D362-47A8-9EDA-6F3EE2C7E9FE}"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1986087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47ABF61-D362-47A8-9EDA-6F3EE2C7E9FE}"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3775204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7ABF61-D362-47A8-9EDA-6F3EE2C7E9FE}"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1622108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7ABF61-D362-47A8-9EDA-6F3EE2C7E9FE}"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1470568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7ABF61-D362-47A8-9EDA-6F3EE2C7E9FE}" type="datetimeFigureOut">
              <a:rPr lang="en-GB" smtClean="0"/>
              <a:t>30/11/2022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705383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7ABF61-D362-47A8-9EDA-6F3EE2C7E9FE}" type="datetimeFigureOut">
              <a:rPr lang="en-GB" smtClean="0"/>
              <a:t>30/11/2022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762226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7ABF61-D362-47A8-9EDA-6F3EE2C7E9FE}" type="datetimeFigureOut">
              <a:rPr lang="en-GB" smtClean="0"/>
              <a:t>30/11/2022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2776202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7ABF61-D362-47A8-9EDA-6F3EE2C7E9FE}" type="datetimeFigureOut">
              <a:rPr lang="en-GB" smtClean="0"/>
              <a:t>30/11/2022</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724041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47ABF61-D362-47A8-9EDA-6F3EE2C7E9FE}" type="datetimeFigureOut">
              <a:rPr lang="en-GB" smtClean="0"/>
              <a:t>30/11/2022</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392979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47ABF61-D362-47A8-9EDA-6F3EE2C7E9FE}" type="datetimeFigureOut">
              <a:rPr lang="en-GB" smtClean="0"/>
              <a:t>30/11/2022</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4260ADD-CD4D-4D98-A888-DCBB4256359D}" type="slidenum">
              <a:rPr lang="en-GB" smtClean="0"/>
              <a:t>‹#›</a:t>
            </a:fld>
            <a:endParaRPr lang="en-GB"/>
          </a:p>
        </p:txBody>
      </p:sp>
    </p:spTree>
    <p:extLst>
      <p:ext uri="{BB962C8B-B14F-4D97-AF65-F5344CB8AC3E}">
        <p14:creationId xmlns:p14="http://schemas.microsoft.com/office/powerpoint/2010/main" val="264304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47ABF61-D362-47A8-9EDA-6F3EE2C7E9FE}" type="datetimeFigureOut">
              <a:rPr lang="en-GB" smtClean="0"/>
              <a:t>30/11/2022</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4260ADD-CD4D-4D98-A888-DCBB4256359D}" type="slidenum">
              <a:rPr lang="en-GB" smtClean="0"/>
              <a:t>‹#›</a:t>
            </a:fld>
            <a:endParaRPr lang="en-GB"/>
          </a:p>
        </p:txBody>
      </p:sp>
    </p:spTree>
    <p:extLst>
      <p:ext uri="{BB962C8B-B14F-4D97-AF65-F5344CB8AC3E}">
        <p14:creationId xmlns:p14="http://schemas.microsoft.com/office/powerpoint/2010/main" val="38878251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05A1D-1962-4619-9988-D0E0491AEA41}"/>
              </a:ext>
            </a:extLst>
          </p:cNvPr>
          <p:cNvSpPr>
            <a:spLocks noGrp="1"/>
          </p:cNvSpPr>
          <p:nvPr>
            <p:ph type="ctrTitle"/>
          </p:nvPr>
        </p:nvSpPr>
        <p:spPr>
          <a:xfrm>
            <a:off x="1497855" y="2090176"/>
            <a:ext cx="8825658" cy="2677648"/>
          </a:xfrm>
        </p:spPr>
        <p:txBody>
          <a:bodyPr/>
          <a:lstStyle/>
          <a:p>
            <a:pPr algn="ctr"/>
            <a:r>
              <a:rPr lang="en-US" dirty="0"/>
              <a:t>Welcome to Year 11 revision information evening</a:t>
            </a:r>
            <a:endParaRPr lang="en-GB" dirty="0"/>
          </a:p>
        </p:txBody>
      </p:sp>
    </p:spTree>
    <p:extLst>
      <p:ext uri="{BB962C8B-B14F-4D97-AF65-F5344CB8AC3E}">
        <p14:creationId xmlns:p14="http://schemas.microsoft.com/office/powerpoint/2010/main" val="611211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DAD41-8F99-45E7-A485-1BF340199211}"/>
              </a:ext>
            </a:extLst>
          </p:cNvPr>
          <p:cNvSpPr>
            <a:spLocks noGrp="1"/>
          </p:cNvSpPr>
          <p:nvPr>
            <p:ph type="title"/>
          </p:nvPr>
        </p:nvSpPr>
        <p:spPr>
          <a:xfrm>
            <a:off x="1715293" y="954618"/>
            <a:ext cx="8761413" cy="706964"/>
          </a:xfrm>
        </p:spPr>
        <p:txBody>
          <a:bodyPr/>
          <a:lstStyle/>
          <a:p>
            <a:pPr algn="ctr"/>
            <a:r>
              <a:rPr lang="en-US" dirty="0"/>
              <a:t>The best approach for revision </a:t>
            </a:r>
            <a:endParaRPr lang="en-GB" dirty="0"/>
          </a:p>
        </p:txBody>
      </p:sp>
      <p:sp>
        <p:nvSpPr>
          <p:cNvPr id="3" name="Content Placeholder 2">
            <a:extLst>
              <a:ext uri="{FF2B5EF4-FFF2-40B4-BE49-F238E27FC236}">
                <a16:creationId xmlns:a16="http://schemas.microsoft.com/office/drawing/2014/main" id="{9E2D570B-158C-411E-A33C-1C014039BFA7}"/>
              </a:ext>
            </a:extLst>
          </p:cNvPr>
          <p:cNvSpPr>
            <a:spLocks noGrp="1"/>
          </p:cNvSpPr>
          <p:nvPr>
            <p:ph idx="1"/>
          </p:nvPr>
        </p:nvSpPr>
        <p:spPr>
          <a:xfrm>
            <a:off x="1432346" y="2781300"/>
            <a:ext cx="3048000" cy="3603688"/>
          </a:xfrm>
        </p:spPr>
        <p:txBody>
          <a:bodyPr>
            <a:normAutofit lnSpcReduction="10000"/>
          </a:bodyPr>
          <a:lstStyle/>
          <a:p>
            <a:pPr>
              <a:buNone/>
            </a:pPr>
            <a:r>
              <a:rPr lang="en-US" altLang="en-US" sz="2000" b="1" dirty="0"/>
              <a:t>Reading, highlighting and notetaking</a:t>
            </a:r>
          </a:p>
          <a:p>
            <a:pPr>
              <a:buNone/>
            </a:pPr>
            <a:endParaRPr lang="en-US" altLang="en-US" sz="2000" b="1" dirty="0"/>
          </a:p>
          <a:p>
            <a:pPr>
              <a:buNone/>
            </a:pPr>
            <a:r>
              <a:rPr lang="en-US" altLang="en-US" sz="2000" b="1" dirty="0"/>
              <a:t>Testing knowledge – quizzes, content tests, flash cards and mind maps</a:t>
            </a:r>
          </a:p>
          <a:p>
            <a:pPr>
              <a:buNone/>
            </a:pPr>
            <a:endParaRPr lang="en-US" altLang="en-US" sz="2000" b="1" dirty="0"/>
          </a:p>
          <a:p>
            <a:pPr>
              <a:buNone/>
            </a:pPr>
            <a:r>
              <a:rPr lang="en-US" altLang="en-US" sz="2000" b="1" dirty="0"/>
              <a:t>Plan and practice past paper questions</a:t>
            </a:r>
          </a:p>
        </p:txBody>
      </p:sp>
      <p:sp>
        <p:nvSpPr>
          <p:cNvPr id="7" name="Arrow: Down 6">
            <a:extLst>
              <a:ext uri="{FF2B5EF4-FFF2-40B4-BE49-F238E27FC236}">
                <a16:creationId xmlns:a16="http://schemas.microsoft.com/office/drawing/2014/main" id="{EF0F6AC3-355E-479F-AD54-B635FAB8CD81}"/>
              </a:ext>
            </a:extLst>
          </p:cNvPr>
          <p:cNvSpPr/>
          <p:nvPr/>
        </p:nvSpPr>
        <p:spPr>
          <a:xfrm>
            <a:off x="5067300" y="2781300"/>
            <a:ext cx="1962150" cy="3429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FC9AE75F-CAC5-480E-9BD9-7F1B6A7E38BE}"/>
              </a:ext>
            </a:extLst>
          </p:cNvPr>
          <p:cNvSpPr txBox="1"/>
          <p:nvPr/>
        </p:nvSpPr>
        <p:spPr>
          <a:xfrm>
            <a:off x="7883106" y="2732425"/>
            <a:ext cx="3733800" cy="3477875"/>
          </a:xfrm>
          <a:prstGeom prst="rect">
            <a:avLst/>
          </a:prstGeom>
          <a:noFill/>
        </p:spPr>
        <p:txBody>
          <a:bodyPr wrap="square" rtlCol="0">
            <a:spAutoFit/>
          </a:bodyPr>
          <a:lstStyle/>
          <a:p>
            <a:r>
              <a:rPr lang="en-US" sz="2000" b="1" dirty="0"/>
              <a:t>Useful at the start but low impact in terms of memory</a:t>
            </a:r>
          </a:p>
          <a:p>
            <a:endParaRPr lang="en-US" sz="2000" b="1" dirty="0"/>
          </a:p>
          <a:p>
            <a:endParaRPr lang="en-US" sz="2000" b="1" dirty="0"/>
          </a:p>
          <a:p>
            <a:r>
              <a:rPr lang="en-US" sz="2000" b="1" dirty="0"/>
              <a:t>High impact in terms of understanding what you know/don’t know</a:t>
            </a:r>
          </a:p>
          <a:p>
            <a:endParaRPr lang="en-US" sz="2000" b="1" dirty="0"/>
          </a:p>
          <a:p>
            <a:endParaRPr lang="en-US" sz="2000" b="1" dirty="0"/>
          </a:p>
          <a:p>
            <a:r>
              <a:rPr lang="en-US" sz="2000" b="1" dirty="0"/>
              <a:t>High impact before exams when content is more secure</a:t>
            </a:r>
            <a:endParaRPr lang="en-GB" sz="2000" b="1" dirty="0"/>
          </a:p>
        </p:txBody>
      </p:sp>
    </p:spTree>
    <p:extLst>
      <p:ext uri="{BB962C8B-B14F-4D97-AF65-F5344CB8AC3E}">
        <p14:creationId xmlns:p14="http://schemas.microsoft.com/office/powerpoint/2010/main" val="1153054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7648-0925-4D2E-9193-A0F76DBC69C1}"/>
              </a:ext>
            </a:extLst>
          </p:cNvPr>
          <p:cNvSpPr>
            <a:spLocks noGrp="1"/>
          </p:cNvSpPr>
          <p:nvPr>
            <p:ph type="title"/>
          </p:nvPr>
        </p:nvSpPr>
        <p:spPr/>
        <p:txBody>
          <a:bodyPr/>
          <a:lstStyle/>
          <a:p>
            <a:pPr algn="ctr"/>
            <a:r>
              <a:rPr lang="en-US" dirty="0"/>
              <a:t>How to revise effectively</a:t>
            </a:r>
            <a:endParaRPr lang="en-GB" dirty="0"/>
          </a:p>
        </p:txBody>
      </p:sp>
      <p:sp>
        <p:nvSpPr>
          <p:cNvPr id="3" name="Content Placeholder 2">
            <a:extLst>
              <a:ext uri="{FF2B5EF4-FFF2-40B4-BE49-F238E27FC236}">
                <a16:creationId xmlns:a16="http://schemas.microsoft.com/office/drawing/2014/main" id="{6109475C-455A-4AF8-875A-9B4B948318E1}"/>
              </a:ext>
            </a:extLst>
          </p:cNvPr>
          <p:cNvSpPr>
            <a:spLocks noGrp="1"/>
          </p:cNvSpPr>
          <p:nvPr>
            <p:ph idx="1"/>
          </p:nvPr>
        </p:nvSpPr>
        <p:spPr>
          <a:xfrm>
            <a:off x="566723" y="2249919"/>
            <a:ext cx="10895013" cy="4047068"/>
          </a:xfrm>
        </p:spPr>
        <p:txBody>
          <a:bodyPr>
            <a:normAutofit lnSpcReduction="10000"/>
          </a:bodyPr>
          <a:lstStyle/>
          <a:p>
            <a:r>
              <a:rPr lang="en-US" sz="2400" dirty="0"/>
              <a:t>Research clearly shows students need to be active rather than passive.</a:t>
            </a:r>
          </a:p>
          <a:p>
            <a:r>
              <a:rPr lang="en-US" sz="2400" dirty="0"/>
              <a:t>Reading and note taking is a start, but to be able to remember information you need to regularly test what you do and don’t know.</a:t>
            </a:r>
          </a:p>
          <a:p>
            <a:r>
              <a:rPr lang="en-US" sz="2400" dirty="0"/>
              <a:t>Don’t waste time re-making lots of notes and making pretty revision materials.</a:t>
            </a:r>
          </a:p>
          <a:p>
            <a:r>
              <a:rPr lang="en-US" sz="2400" dirty="0"/>
              <a:t>Instead quizzes, flashcards, mind maps, mnemonics are better ways of remembering information.</a:t>
            </a:r>
          </a:p>
          <a:p>
            <a:r>
              <a:rPr lang="en-US" sz="2400" dirty="0"/>
              <a:t>Practice exam style questions when happy with the content.</a:t>
            </a:r>
          </a:p>
          <a:p>
            <a:r>
              <a:rPr lang="en-US" sz="2400" dirty="0"/>
              <a:t>Start revision early and plan for a little but often revision.</a:t>
            </a:r>
            <a:endParaRPr lang="en-GB" sz="2400" dirty="0"/>
          </a:p>
        </p:txBody>
      </p:sp>
    </p:spTree>
    <p:extLst>
      <p:ext uri="{BB962C8B-B14F-4D97-AF65-F5344CB8AC3E}">
        <p14:creationId xmlns:p14="http://schemas.microsoft.com/office/powerpoint/2010/main" val="570313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32F75-5065-4AC6-AC59-EBD348F78E92}"/>
              </a:ext>
            </a:extLst>
          </p:cNvPr>
          <p:cNvSpPr>
            <a:spLocks noGrp="1"/>
          </p:cNvSpPr>
          <p:nvPr>
            <p:ph type="title"/>
          </p:nvPr>
        </p:nvSpPr>
        <p:spPr>
          <a:xfrm>
            <a:off x="1715293" y="973668"/>
            <a:ext cx="8761413" cy="706964"/>
          </a:xfrm>
        </p:spPr>
        <p:txBody>
          <a:bodyPr/>
          <a:lstStyle/>
          <a:p>
            <a:pPr algn="ctr"/>
            <a:r>
              <a:rPr lang="en-US" dirty="0"/>
              <a:t>How can you help your child?</a:t>
            </a:r>
            <a:endParaRPr lang="en-GB" dirty="0"/>
          </a:p>
        </p:txBody>
      </p:sp>
      <p:sp>
        <p:nvSpPr>
          <p:cNvPr id="3" name="Content Placeholder 2">
            <a:extLst>
              <a:ext uri="{FF2B5EF4-FFF2-40B4-BE49-F238E27FC236}">
                <a16:creationId xmlns:a16="http://schemas.microsoft.com/office/drawing/2014/main" id="{FC180F91-6686-480C-A35C-6E97B5125F57}"/>
              </a:ext>
            </a:extLst>
          </p:cNvPr>
          <p:cNvSpPr>
            <a:spLocks noGrp="1"/>
          </p:cNvSpPr>
          <p:nvPr>
            <p:ph idx="1"/>
          </p:nvPr>
        </p:nvSpPr>
        <p:spPr>
          <a:xfrm>
            <a:off x="1135904" y="2679700"/>
            <a:ext cx="10217896" cy="3416300"/>
          </a:xfrm>
        </p:spPr>
        <p:txBody>
          <a:bodyPr>
            <a:normAutofit/>
          </a:bodyPr>
          <a:lstStyle/>
          <a:p>
            <a:r>
              <a:rPr lang="en-GB" altLang="en-US" sz="2400" dirty="0"/>
              <a:t>Make sure your son/daughter has a quiet place to work.</a:t>
            </a:r>
          </a:p>
          <a:p>
            <a:r>
              <a:rPr lang="en-GB" altLang="en-US" sz="2400" dirty="0"/>
              <a:t>Help them to be organised.</a:t>
            </a:r>
          </a:p>
          <a:p>
            <a:r>
              <a:rPr lang="en-GB" altLang="en-US" sz="2400" dirty="0"/>
              <a:t>Ask them to teach you something they have learned.</a:t>
            </a:r>
          </a:p>
          <a:p>
            <a:r>
              <a:rPr lang="en-GB" altLang="en-US" sz="2400" dirty="0"/>
              <a:t>Help them stay positive.</a:t>
            </a:r>
          </a:p>
          <a:p>
            <a:r>
              <a:rPr lang="en-GB" altLang="en-US" sz="2400" dirty="0"/>
              <a:t>Help them avoid distractions.</a:t>
            </a:r>
          </a:p>
          <a:p>
            <a:r>
              <a:rPr lang="en-US" altLang="en-US" sz="2400" dirty="0"/>
              <a:t>Ensure</a:t>
            </a:r>
            <a:r>
              <a:rPr lang="en-GB" altLang="en-US" sz="2400" dirty="0"/>
              <a:t> they are getting enough exercise, rest and are eating well.</a:t>
            </a:r>
          </a:p>
          <a:p>
            <a:r>
              <a:rPr lang="en-GB" altLang="en-US" sz="2400" dirty="0"/>
              <a:t>Know when to back off!!</a:t>
            </a:r>
          </a:p>
        </p:txBody>
      </p:sp>
    </p:spTree>
    <p:extLst>
      <p:ext uri="{BB962C8B-B14F-4D97-AF65-F5344CB8AC3E}">
        <p14:creationId xmlns:p14="http://schemas.microsoft.com/office/powerpoint/2010/main" val="1427968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4B04B-4A0C-4DA7-8BAD-F3AB45A817C9}"/>
              </a:ext>
            </a:extLst>
          </p:cNvPr>
          <p:cNvSpPr>
            <a:spLocks noGrp="1"/>
          </p:cNvSpPr>
          <p:nvPr>
            <p:ph type="title"/>
          </p:nvPr>
        </p:nvSpPr>
        <p:spPr/>
        <p:txBody>
          <a:bodyPr/>
          <a:lstStyle/>
          <a:p>
            <a:r>
              <a:rPr lang="en-GB" dirty="0"/>
              <a:t>Sessions Available</a:t>
            </a:r>
          </a:p>
        </p:txBody>
      </p:sp>
      <p:sp>
        <p:nvSpPr>
          <p:cNvPr id="3" name="Content Placeholder 2">
            <a:extLst>
              <a:ext uri="{FF2B5EF4-FFF2-40B4-BE49-F238E27FC236}">
                <a16:creationId xmlns:a16="http://schemas.microsoft.com/office/drawing/2014/main" id="{32AFE6F1-B80E-4B48-BDD0-AB152493EC86}"/>
              </a:ext>
            </a:extLst>
          </p:cNvPr>
          <p:cNvSpPr>
            <a:spLocks noGrp="1"/>
          </p:cNvSpPr>
          <p:nvPr>
            <p:ph idx="1"/>
          </p:nvPr>
        </p:nvSpPr>
        <p:spPr/>
        <p:txBody>
          <a:bodyPr>
            <a:normAutofit fontScale="92500"/>
          </a:bodyPr>
          <a:lstStyle/>
          <a:p>
            <a:pPr algn="l"/>
            <a:r>
              <a:rPr lang="en-GB" sz="2400" dirty="0"/>
              <a:t>Wellbeing and how to deal with stress and anxiety in Year 11</a:t>
            </a:r>
          </a:p>
          <a:p>
            <a:pPr algn="l"/>
            <a:r>
              <a:rPr lang="en-GB" sz="2400" dirty="0"/>
              <a:t>Creating a revision timetable and plan and sticking to it</a:t>
            </a:r>
          </a:p>
          <a:p>
            <a:pPr algn="l"/>
            <a:r>
              <a:rPr lang="en-GB" sz="2400" dirty="0"/>
              <a:t>Trialling some revision techniques</a:t>
            </a:r>
          </a:p>
          <a:p>
            <a:pPr algn="l"/>
            <a:r>
              <a:rPr lang="en-GB" sz="2400" dirty="0"/>
              <a:t>Literacy across all subjects – how to make effective notes and literacy tips for examinations</a:t>
            </a:r>
          </a:p>
          <a:p>
            <a:pPr algn="l"/>
            <a:r>
              <a:rPr lang="en-GB" sz="2400" dirty="0"/>
              <a:t>Numeracy for learning – maths skills that will support a range of subjects</a:t>
            </a:r>
          </a:p>
          <a:p>
            <a:pPr algn="l"/>
            <a:r>
              <a:rPr lang="en-GB" sz="2400" dirty="0"/>
              <a:t>Using GCSE Pod and other online platforms</a:t>
            </a:r>
          </a:p>
          <a:p>
            <a:endParaRPr lang="en-GB" dirty="0"/>
          </a:p>
        </p:txBody>
      </p:sp>
    </p:spTree>
    <p:extLst>
      <p:ext uri="{BB962C8B-B14F-4D97-AF65-F5344CB8AC3E}">
        <p14:creationId xmlns:p14="http://schemas.microsoft.com/office/powerpoint/2010/main" val="1847538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28667-D027-4826-B14A-E1BB36C794F1}"/>
              </a:ext>
            </a:extLst>
          </p:cNvPr>
          <p:cNvSpPr>
            <a:spLocks noGrp="1"/>
          </p:cNvSpPr>
          <p:nvPr>
            <p:ph type="title"/>
          </p:nvPr>
        </p:nvSpPr>
        <p:spPr>
          <a:xfrm>
            <a:off x="1555004" y="973668"/>
            <a:ext cx="8761413" cy="706964"/>
          </a:xfrm>
        </p:spPr>
        <p:txBody>
          <a:bodyPr/>
          <a:lstStyle/>
          <a:p>
            <a:pPr algn="ctr"/>
            <a:r>
              <a:rPr lang="en-US" dirty="0"/>
              <a:t>Plan for the evening</a:t>
            </a:r>
            <a:endParaRPr lang="en-GB" dirty="0"/>
          </a:p>
        </p:txBody>
      </p:sp>
      <p:sp>
        <p:nvSpPr>
          <p:cNvPr id="3" name="Content Placeholder 2">
            <a:extLst>
              <a:ext uri="{FF2B5EF4-FFF2-40B4-BE49-F238E27FC236}">
                <a16:creationId xmlns:a16="http://schemas.microsoft.com/office/drawing/2014/main" id="{B61341CB-A10E-41EF-B06E-F529F6566307}"/>
              </a:ext>
            </a:extLst>
          </p:cNvPr>
          <p:cNvSpPr>
            <a:spLocks noGrp="1"/>
          </p:cNvSpPr>
          <p:nvPr>
            <p:ph idx="1"/>
          </p:nvPr>
        </p:nvSpPr>
        <p:spPr>
          <a:xfrm>
            <a:off x="345905" y="3210982"/>
            <a:ext cx="5105198" cy="2233473"/>
          </a:xfrm>
        </p:spPr>
        <p:txBody>
          <a:bodyPr>
            <a:normAutofit/>
          </a:bodyPr>
          <a:lstStyle/>
          <a:p>
            <a:r>
              <a:rPr lang="en-US" sz="2400" dirty="0"/>
              <a:t>You and your son/daughter should have been given your schedule for the evening.</a:t>
            </a:r>
          </a:p>
          <a:p>
            <a:r>
              <a:rPr lang="en-US" sz="2400" dirty="0"/>
              <a:t>Staff have details if you are unsure.</a:t>
            </a:r>
          </a:p>
        </p:txBody>
      </p:sp>
      <p:graphicFrame>
        <p:nvGraphicFramePr>
          <p:cNvPr id="4" name="Table 4">
            <a:extLst>
              <a:ext uri="{FF2B5EF4-FFF2-40B4-BE49-F238E27FC236}">
                <a16:creationId xmlns:a16="http://schemas.microsoft.com/office/drawing/2014/main" id="{261930DA-81C4-46AE-B9E3-C48A519C0AB2}"/>
              </a:ext>
            </a:extLst>
          </p:cNvPr>
          <p:cNvGraphicFramePr>
            <a:graphicFrameLocks noGrp="1"/>
          </p:cNvGraphicFramePr>
          <p:nvPr>
            <p:extLst>
              <p:ext uri="{D42A27DB-BD31-4B8C-83A1-F6EECF244321}">
                <p14:modId xmlns:p14="http://schemas.microsoft.com/office/powerpoint/2010/main" val="2898630555"/>
              </p:ext>
            </p:extLst>
          </p:nvPr>
        </p:nvGraphicFramePr>
        <p:xfrm>
          <a:off x="6523790" y="3429000"/>
          <a:ext cx="4416926" cy="1485008"/>
        </p:xfrm>
        <a:graphic>
          <a:graphicData uri="http://schemas.openxmlformats.org/drawingml/2006/table">
            <a:tbl>
              <a:tblPr firstRow="1" bandRow="1">
                <a:tableStyleId>{5C22544A-7EE6-4342-B048-85BDC9FD1C3A}</a:tableStyleId>
              </a:tblPr>
              <a:tblGrid>
                <a:gridCol w="2208463">
                  <a:extLst>
                    <a:ext uri="{9D8B030D-6E8A-4147-A177-3AD203B41FA5}">
                      <a16:colId xmlns:a16="http://schemas.microsoft.com/office/drawing/2014/main" val="3282297384"/>
                    </a:ext>
                  </a:extLst>
                </a:gridCol>
                <a:gridCol w="2208463">
                  <a:extLst>
                    <a:ext uri="{9D8B030D-6E8A-4147-A177-3AD203B41FA5}">
                      <a16:colId xmlns:a16="http://schemas.microsoft.com/office/drawing/2014/main" val="2508066181"/>
                    </a:ext>
                  </a:extLst>
                </a:gridCol>
              </a:tblGrid>
              <a:tr h="371252">
                <a:tc>
                  <a:txBody>
                    <a:bodyPr/>
                    <a:lstStyle/>
                    <a:p>
                      <a:pPr algn="ctr"/>
                      <a:endParaRPr lang="en-GB" dirty="0"/>
                    </a:p>
                  </a:txBody>
                  <a:tcPr/>
                </a:tc>
                <a:tc>
                  <a:txBody>
                    <a:bodyPr/>
                    <a:lstStyle/>
                    <a:p>
                      <a:pPr algn="ctr"/>
                      <a:r>
                        <a:rPr lang="en-GB" dirty="0"/>
                        <a:t>Timings</a:t>
                      </a:r>
                    </a:p>
                  </a:txBody>
                  <a:tcPr/>
                </a:tc>
                <a:extLst>
                  <a:ext uri="{0D108BD9-81ED-4DB2-BD59-A6C34878D82A}">
                    <a16:rowId xmlns:a16="http://schemas.microsoft.com/office/drawing/2014/main" val="870648839"/>
                  </a:ext>
                </a:extLst>
              </a:tr>
              <a:tr h="371252">
                <a:tc>
                  <a:txBody>
                    <a:bodyPr/>
                    <a:lstStyle/>
                    <a:p>
                      <a:pPr algn="ctr">
                        <a:lnSpc>
                          <a:spcPct val="102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Workshop 1</a:t>
                      </a:r>
                    </a:p>
                  </a:txBody>
                  <a:tcPr marL="68580" marR="68580" marT="0" marB="0"/>
                </a:tc>
                <a:tc>
                  <a:txBody>
                    <a:bodyPr/>
                    <a:lstStyle/>
                    <a:p>
                      <a:pPr algn="ctr">
                        <a:lnSpc>
                          <a:spcPct val="102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6:00pm – 6:25pm</a:t>
                      </a:r>
                    </a:p>
                  </a:txBody>
                  <a:tcPr marL="68580" marR="68580" marT="0" marB="0"/>
                </a:tc>
                <a:extLst>
                  <a:ext uri="{0D108BD9-81ED-4DB2-BD59-A6C34878D82A}">
                    <a16:rowId xmlns:a16="http://schemas.microsoft.com/office/drawing/2014/main" val="972316240"/>
                  </a:ext>
                </a:extLst>
              </a:tr>
              <a:tr h="371252">
                <a:tc>
                  <a:txBody>
                    <a:bodyPr/>
                    <a:lstStyle/>
                    <a:p>
                      <a:pPr algn="ctr">
                        <a:lnSpc>
                          <a:spcPct val="102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Workshop 2</a:t>
                      </a:r>
                    </a:p>
                  </a:txBody>
                  <a:tcPr marL="68580" marR="68580" marT="0" marB="0"/>
                </a:tc>
                <a:tc>
                  <a:txBody>
                    <a:bodyPr/>
                    <a:lstStyle/>
                    <a:p>
                      <a:pPr algn="ctr">
                        <a:lnSpc>
                          <a:spcPct val="102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6:30pm – 6:55pm</a:t>
                      </a:r>
                    </a:p>
                  </a:txBody>
                  <a:tcPr marL="68580" marR="68580" marT="0" marB="0"/>
                </a:tc>
                <a:extLst>
                  <a:ext uri="{0D108BD9-81ED-4DB2-BD59-A6C34878D82A}">
                    <a16:rowId xmlns:a16="http://schemas.microsoft.com/office/drawing/2014/main" val="2581956040"/>
                  </a:ext>
                </a:extLst>
              </a:tr>
              <a:tr h="371252">
                <a:tc>
                  <a:txBody>
                    <a:bodyPr/>
                    <a:lstStyle/>
                    <a:p>
                      <a:pPr algn="ctr">
                        <a:lnSpc>
                          <a:spcPct val="102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Workshop 3</a:t>
                      </a:r>
                    </a:p>
                  </a:txBody>
                  <a:tcPr marL="68580" marR="68580" marT="0" marB="0"/>
                </a:tc>
                <a:tc>
                  <a:txBody>
                    <a:bodyPr/>
                    <a:lstStyle/>
                    <a:p>
                      <a:pPr algn="ctr">
                        <a:lnSpc>
                          <a:spcPct val="102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7:00pm – 7:25pm</a:t>
                      </a:r>
                    </a:p>
                  </a:txBody>
                  <a:tcPr marL="68580" marR="68580" marT="0" marB="0"/>
                </a:tc>
                <a:extLst>
                  <a:ext uri="{0D108BD9-81ED-4DB2-BD59-A6C34878D82A}">
                    <a16:rowId xmlns:a16="http://schemas.microsoft.com/office/drawing/2014/main" val="2901349214"/>
                  </a:ext>
                </a:extLst>
              </a:tr>
            </a:tbl>
          </a:graphicData>
        </a:graphic>
      </p:graphicFrame>
    </p:spTree>
    <p:extLst>
      <p:ext uri="{BB962C8B-B14F-4D97-AF65-F5344CB8AC3E}">
        <p14:creationId xmlns:p14="http://schemas.microsoft.com/office/powerpoint/2010/main" val="2839809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1E144-6777-4E1E-B404-23765A17BD18}"/>
              </a:ext>
            </a:extLst>
          </p:cNvPr>
          <p:cNvSpPr>
            <a:spLocks noGrp="1"/>
          </p:cNvSpPr>
          <p:nvPr>
            <p:ph type="title"/>
          </p:nvPr>
        </p:nvSpPr>
        <p:spPr/>
        <p:txBody>
          <a:bodyPr/>
          <a:lstStyle/>
          <a:p>
            <a:r>
              <a:rPr lang="en-GB" dirty="0"/>
              <a:t>Session 1 rooms</a:t>
            </a:r>
          </a:p>
        </p:txBody>
      </p:sp>
      <p:graphicFrame>
        <p:nvGraphicFramePr>
          <p:cNvPr id="4" name="Table 4">
            <a:extLst>
              <a:ext uri="{FF2B5EF4-FFF2-40B4-BE49-F238E27FC236}">
                <a16:creationId xmlns:a16="http://schemas.microsoft.com/office/drawing/2014/main" id="{0ECB3365-FA71-44F8-84D8-FF535F0E27E9}"/>
              </a:ext>
            </a:extLst>
          </p:cNvPr>
          <p:cNvGraphicFramePr>
            <a:graphicFrameLocks noGrp="1"/>
          </p:cNvGraphicFramePr>
          <p:nvPr>
            <p:ph idx="1"/>
            <p:extLst>
              <p:ext uri="{D42A27DB-BD31-4B8C-83A1-F6EECF244321}">
                <p14:modId xmlns:p14="http://schemas.microsoft.com/office/powerpoint/2010/main" val="800916709"/>
              </p:ext>
            </p:extLst>
          </p:nvPr>
        </p:nvGraphicFramePr>
        <p:xfrm>
          <a:off x="1683544" y="2662223"/>
          <a:ext cx="8824912" cy="2595880"/>
        </p:xfrm>
        <a:graphic>
          <a:graphicData uri="http://schemas.openxmlformats.org/drawingml/2006/table">
            <a:tbl>
              <a:tblPr firstRow="1" bandRow="1">
                <a:tableStyleId>{5C22544A-7EE6-4342-B048-85BDC9FD1C3A}</a:tableStyleId>
              </a:tblPr>
              <a:tblGrid>
                <a:gridCol w="4412456">
                  <a:extLst>
                    <a:ext uri="{9D8B030D-6E8A-4147-A177-3AD203B41FA5}">
                      <a16:colId xmlns:a16="http://schemas.microsoft.com/office/drawing/2014/main" val="1766998164"/>
                    </a:ext>
                  </a:extLst>
                </a:gridCol>
                <a:gridCol w="4412456">
                  <a:extLst>
                    <a:ext uri="{9D8B030D-6E8A-4147-A177-3AD203B41FA5}">
                      <a16:colId xmlns:a16="http://schemas.microsoft.com/office/drawing/2014/main" val="3731513737"/>
                    </a:ext>
                  </a:extLst>
                </a:gridCol>
              </a:tblGrid>
              <a:tr h="370840">
                <a:tc>
                  <a:txBody>
                    <a:bodyPr/>
                    <a:lstStyle/>
                    <a:p>
                      <a:pPr algn="ctr"/>
                      <a:r>
                        <a:rPr lang="en-GB" dirty="0"/>
                        <a:t>Session</a:t>
                      </a:r>
                    </a:p>
                  </a:txBody>
                  <a:tcPr/>
                </a:tc>
                <a:tc>
                  <a:txBody>
                    <a:bodyPr/>
                    <a:lstStyle/>
                    <a:p>
                      <a:pPr algn="ctr"/>
                      <a:r>
                        <a:rPr lang="en-GB" dirty="0"/>
                        <a:t>Room</a:t>
                      </a:r>
                    </a:p>
                  </a:txBody>
                  <a:tcPr/>
                </a:tc>
                <a:extLst>
                  <a:ext uri="{0D108BD9-81ED-4DB2-BD59-A6C34878D82A}">
                    <a16:rowId xmlns:a16="http://schemas.microsoft.com/office/drawing/2014/main" val="1066102349"/>
                  </a:ext>
                </a:extLst>
              </a:tr>
              <a:tr h="370840">
                <a:tc>
                  <a:txBody>
                    <a:bodyPr/>
                    <a:lstStyle/>
                    <a:p>
                      <a:pPr algn="ctr"/>
                      <a:r>
                        <a:rPr lang="en-GB" dirty="0"/>
                        <a:t>Revision Timetable 1</a:t>
                      </a:r>
                    </a:p>
                  </a:txBody>
                  <a:tcPr/>
                </a:tc>
                <a:tc>
                  <a:txBody>
                    <a:bodyPr/>
                    <a:lstStyle/>
                    <a:p>
                      <a:pPr algn="ctr"/>
                      <a:r>
                        <a:rPr lang="en-GB" dirty="0"/>
                        <a:t>H5</a:t>
                      </a:r>
                    </a:p>
                  </a:txBody>
                  <a:tcPr/>
                </a:tc>
                <a:extLst>
                  <a:ext uri="{0D108BD9-81ED-4DB2-BD59-A6C34878D82A}">
                    <a16:rowId xmlns:a16="http://schemas.microsoft.com/office/drawing/2014/main" val="3058439246"/>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dirty="0"/>
                        <a:t>Revision Timetable 2</a:t>
                      </a:r>
                    </a:p>
                  </a:txBody>
                  <a:tcPr/>
                </a:tc>
                <a:tc>
                  <a:txBody>
                    <a:bodyPr/>
                    <a:lstStyle/>
                    <a:p>
                      <a:pPr algn="ctr"/>
                      <a:r>
                        <a:rPr lang="en-GB" dirty="0"/>
                        <a:t>P4</a:t>
                      </a:r>
                    </a:p>
                  </a:txBody>
                  <a:tcPr/>
                </a:tc>
                <a:extLst>
                  <a:ext uri="{0D108BD9-81ED-4DB2-BD59-A6C34878D82A}">
                    <a16:rowId xmlns:a16="http://schemas.microsoft.com/office/drawing/2014/main" val="3334655892"/>
                  </a:ext>
                </a:extLst>
              </a:tr>
              <a:tr h="370840">
                <a:tc>
                  <a:txBody>
                    <a:bodyPr/>
                    <a:lstStyle/>
                    <a:p>
                      <a:pPr algn="ctr"/>
                      <a:r>
                        <a:rPr lang="en-GB" dirty="0"/>
                        <a:t>Revision techniques 1</a:t>
                      </a:r>
                    </a:p>
                  </a:txBody>
                  <a:tcPr/>
                </a:tc>
                <a:tc>
                  <a:txBody>
                    <a:bodyPr/>
                    <a:lstStyle/>
                    <a:p>
                      <a:pPr algn="ctr"/>
                      <a:r>
                        <a:rPr lang="en-GB" dirty="0"/>
                        <a:t>H8</a:t>
                      </a:r>
                    </a:p>
                  </a:txBody>
                  <a:tcPr/>
                </a:tc>
                <a:extLst>
                  <a:ext uri="{0D108BD9-81ED-4DB2-BD59-A6C34878D82A}">
                    <a16:rowId xmlns:a16="http://schemas.microsoft.com/office/drawing/2014/main" val="3369212321"/>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dirty="0"/>
                        <a:t>Revision techniques 2</a:t>
                      </a:r>
                    </a:p>
                  </a:txBody>
                  <a:tcPr/>
                </a:tc>
                <a:tc>
                  <a:txBody>
                    <a:bodyPr/>
                    <a:lstStyle/>
                    <a:p>
                      <a:pPr algn="ctr"/>
                      <a:r>
                        <a:rPr lang="en-GB" dirty="0"/>
                        <a:t>P3</a:t>
                      </a:r>
                    </a:p>
                  </a:txBody>
                  <a:tcPr/>
                </a:tc>
                <a:extLst>
                  <a:ext uri="{0D108BD9-81ED-4DB2-BD59-A6C34878D82A}">
                    <a16:rowId xmlns:a16="http://schemas.microsoft.com/office/drawing/2014/main" val="305773006"/>
                  </a:ext>
                </a:extLst>
              </a:tr>
              <a:tr h="370840">
                <a:tc>
                  <a:txBody>
                    <a:bodyPr/>
                    <a:lstStyle/>
                    <a:p>
                      <a:pPr algn="ctr"/>
                      <a:r>
                        <a:rPr lang="en-GB" dirty="0"/>
                        <a:t>Wellbeing</a:t>
                      </a:r>
                    </a:p>
                  </a:txBody>
                  <a:tcPr/>
                </a:tc>
                <a:tc>
                  <a:txBody>
                    <a:bodyPr/>
                    <a:lstStyle/>
                    <a:p>
                      <a:pPr algn="ctr"/>
                      <a:r>
                        <a:rPr lang="en-GB" dirty="0"/>
                        <a:t>Library</a:t>
                      </a:r>
                    </a:p>
                  </a:txBody>
                  <a:tcPr/>
                </a:tc>
                <a:extLst>
                  <a:ext uri="{0D108BD9-81ED-4DB2-BD59-A6C34878D82A}">
                    <a16:rowId xmlns:a16="http://schemas.microsoft.com/office/drawing/2014/main" val="3897915451"/>
                  </a:ext>
                </a:extLst>
              </a:tr>
              <a:tr h="370840">
                <a:tc>
                  <a:txBody>
                    <a:bodyPr/>
                    <a:lstStyle/>
                    <a:p>
                      <a:pPr algn="ctr"/>
                      <a:r>
                        <a:rPr lang="en-GB" dirty="0"/>
                        <a:t>Literacy</a:t>
                      </a:r>
                    </a:p>
                  </a:txBody>
                  <a:tcPr/>
                </a:tc>
                <a:tc>
                  <a:txBody>
                    <a:bodyPr/>
                    <a:lstStyle/>
                    <a:p>
                      <a:pPr algn="ctr"/>
                      <a:r>
                        <a:rPr lang="en-GB" dirty="0"/>
                        <a:t>6</a:t>
                      </a:r>
                      <a:r>
                        <a:rPr lang="en-GB" baseline="30000" dirty="0"/>
                        <a:t>th</a:t>
                      </a:r>
                      <a:r>
                        <a:rPr lang="en-GB" dirty="0"/>
                        <a:t> Form Study</a:t>
                      </a:r>
                    </a:p>
                  </a:txBody>
                  <a:tcPr/>
                </a:tc>
                <a:extLst>
                  <a:ext uri="{0D108BD9-81ED-4DB2-BD59-A6C34878D82A}">
                    <a16:rowId xmlns:a16="http://schemas.microsoft.com/office/drawing/2014/main" val="3532519205"/>
                  </a:ext>
                </a:extLst>
              </a:tr>
            </a:tbl>
          </a:graphicData>
        </a:graphic>
      </p:graphicFrame>
    </p:spTree>
    <p:extLst>
      <p:ext uri="{BB962C8B-B14F-4D97-AF65-F5344CB8AC3E}">
        <p14:creationId xmlns:p14="http://schemas.microsoft.com/office/powerpoint/2010/main" val="3947353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DAEFE-6719-4041-9158-E7B0C3DA92D4}"/>
              </a:ext>
            </a:extLst>
          </p:cNvPr>
          <p:cNvSpPr>
            <a:spLocks noGrp="1"/>
          </p:cNvSpPr>
          <p:nvPr>
            <p:ph type="title"/>
          </p:nvPr>
        </p:nvSpPr>
        <p:spPr>
          <a:xfrm>
            <a:off x="1446846" y="937840"/>
            <a:ext cx="8761413" cy="706964"/>
          </a:xfrm>
        </p:spPr>
        <p:txBody>
          <a:bodyPr/>
          <a:lstStyle/>
          <a:p>
            <a:pPr algn="ctr"/>
            <a:r>
              <a:rPr lang="en-US" dirty="0"/>
              <a:t>The purpose of this evening</a:t>
            </a:r>
            <a:endParaRPr lang="en-GB" dirty="0"/>
          </a:p>
        </p:txBody>
      </p:sp>
      <p:sp>
        <p:nvSpPr>
          <p:cNvPr id="3" name="Content Placeholder 2">
            <a:extLst>
              <a:ext uri="{FF2B5EF4-FFF2-40B4-BE49-F238E27FC236}">
                <a16:creationId xmlns:a16="http://schemas.microsoft.com/office/drawing/2014/main" id="{CEFCD67E-622E-4A9C-9C41-6DFA827E2454}"/>
              </a:ext>
            </a:extLst>
          </p:cNvPr>
          <p:cNvSpPr>
            <a:spLocks noGrp="1"/>
          </p:cNvSpPr>
          <p:nvPr>
            <p:ph idx="1"/>
          </p:nvPr>
        </p:nvSpPr>
        <p:spPr>
          <a:xfrm>
            <a:off x="800100" y="2603500"/>
            <a:ext cx="10363200" cy="3968750"/>
          </a:xfrm>
        </p:spPr>
        <p:txBody>
          <a:bodyPr>
            <a:normAutofit/>
          </a:bodyPr>
          <a:lstStyle/>
          <a:p>
            <a:r>
              <a:rPr lang="en-US" sz="2400" dirty="0"/>
              <a:t>Explaining how to find information for each subject – exam boards and our website.</a:t>
            </a:r>
          </a:p>
          <a:p>
            <a:r>
              <a:rPr lang="en-US" sz="2400" dirty="0"/>
              <a:t>Providing you with the skills and techniques to help you revise and </a:t>
            </a:r>
            <a:r>
              <a:rPr lang="en-US" sz="2400" dirty="0" err="1"/>
              <a:t>memorise</a:t>
            </a:r>
            <a:r>
              <a:rPr lang="en-US" sz="2400" dirty="0"/>
              <a:t> information.</a:t>
            </a:r>
          </a:p>
          <a:p>
            <a:r>
              <a:rPr lang="en-US" sz="2400" dirty="0"/>
              <a:t>Helping you with revision timetables and maintaining a healthy balance between work and rest</a:t>
            </a:r>
            <a:r>
              <a:rPr lang="en-GB" sz="2400" dirty="0"/>
              <a:t>.</a:t>
            </a:r>
          </a:p>
          <a:p>
            <a:r>
              <a:rPr lang="en-US" sz="2400" dirty="0"/>
              <a:t>Providing key literacy and numeracy tips.</a:t>
            </a:r>
          </a:p>
          <a:p>
            <a:r>
              <a:rPr lang="en-US" sz="2400" dirty="0"/>
              <a:t>Showing you how technology can support revision.</a:t>
            </a:r>
          </a:p>
        </p:txBody>
      </p:sp>
    </p:spTree>
    <p:extLst>
      <p:ext uri="{BB962C8B-B14F-4D97-AF65-F5344CB8AC3E}">
        <p14:creationId xmlns:p14="http://schemas.microsoft.com/office/powerpoint/2010/main" val="3964203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D00480D-ACC3-4CD2-8D1F-9B249CDF57DD}"/>
              </a:ext>
            </a:extLst>
          </p:cNvPr>
          <p:cNvPicPr>
            <a:picLocks noChangeAspect="1"/>
          </p:cNvPicPr>
          <p:nvPr/>
        </p:nvPicPr>
        <p:blipFill>
          <a:blip r:embed="rId2"/>
          <a:stretch>
            <a:fillRect/>
          </a:stretch>
        </p:blipFill>
        <p:spPr>
          <a:xfrm>
            <a:off x="5563402" y="2781524"/>
            <a:ext cx="6339840" cy="650987"/>
          </a:xfrm>
          <a:prstGeom prst="rect">
            <a:avLst/>
          </a:prstGeom>
        </p:spPr>
      </p:pic>
      <p:sp>
        <p:nvSpPr>
          <p:cNvPr id="2" name="Title 1">
            <a:extLst>
              <a:ext uri="{FF2B5EF4-FFF2-40B4-BE49-F238E27FC236}">
                <a16:creationId xmlns:a16="http://schemas.microsoft.com/office/drawing/2014/main" id="{1441F7A5-1711-43BF-8420-4BED1FA62F54}"/>
              </a:ext>
            </a:extLst>
          </p:cNvPr>
          <p:cNvSpPr>
            <a:spLocks noGrp="1"/>
          </p:cNvSpPr>
          <p:nvPr>
            <p:ph type="title"/>
          </p:nvPr>
        </p:nvSpPr>
        <p:spPr>
          <a:xfrm>
            <a:off x="1715293" y="552450"/>
            <a:ext cx="8761413" cy="1371600"/>
          </a:xfrm>
        </p:spPr>
        <p:txBody>
          <a:bodyPr/>
          <a:lstStyle/>
          <a:p>
            <a:pPr algn="ctr"/>
            <a:r>
              <a:rPr lang="en-US" dirty="0"/>
              <a:t>Where to find information for each subject</a:t>
            </a:r>
            <a:endParaRPr lang="en-GB" dirty="0"/>
          </a:p>
        </p:txBody>
      </p:sp>
      <p:sp>
        <p:nvSpPr>
          <p:cNvPr id="3" name="Content Placeholder 2">
            <a:extLst>
              <a:ext uri="{FF2B5EF4-FFF2-40B4-BE49-F238E27FC236}">
                <a16:creationId xmlns:a16="http://schemas.microsoft.com/office/drawing/2014/main" id="{20B439CE-FF55-4756-9E1B-836345CD34A8}"/>
              </a:ext>
            </a:extLst>
          </p:cNvPr>
          <p:cNvSpPr>
            <a:spLocks noGrp="1"/>
          </p:cNvSpPr>
          <p:nvPr>
            <p:ph idx="1"/>
          </p:nvPr>
        </p:nvSpPr>
        <p:spPr>
          <a:xfrm>
            <a:off x="621554" y="2679700"/>
            <a:ext cx="4369546" cy="3835400"/>
          </a:xfrm>
        </p:spPr>
        <p:txBody>
          <a:bodyPr>
            <a:normAutofit/>
          </a:bodyPr>
          <a:lstStyle/>
          <a:p>
            <a:r>
              <a:rPr lang="en-US" sz="2400" dirty="0"/>
              <a:t>Sheldon School website</a:t>
            </a:r>
          </a:p>
          <a:p>
            <a:r>
              <a:rPr lang="en-US" sz="2400" dirty="0"/>
              <a:t>Curriculum</a:t>
            </a:r>
          </a:p>
          <a:p>
            <a:r>
              <a:rPr lang="en-US" sz="2400" dirty="0"/>
              <a:t>Subject information for KS4</a:t>
            </a:r>
          </a:p>
          <a:p>
            <a:r>
              <a:rPr lang="en-US" sz="2400" dirty="0"/>
              <a:t>KS4 Qualifications Summary</a:t>
            </a:r>
          </a:p>
          <a:p>
            <a:r>
              <a:rPr lang="en-US" sz="2400" dirty="0"/>
              <a:t>Revision evening resources</a:t>
            </a:r>
          </a:p>
        </p:txBody>
      </p:sp>
      <p:sp>
        <p:nvSpPr>
          <p:cNvPr id="5" name="Arrow: Down 4">
            <a:extLst>
              <a:ext uri="{FF2B5EF4-FFF2-40B4-BE49-F238E27FC236}">
                <a16:creationId xmlns:a16="http://schemas.microsoft.com/office/drawing/2014/main" id="{9142C5E6-97A3-43B4-95B5-B74596B70D94}"/>
              </a:ext>
            </a:extLst>
          </p:cNvPr>
          <p:cNvSpPr/>
          <p:nvPr/>
        </p:nvSpPr>
        <p:spPr>
          <a:xfrm>
            <a:off x="8477458" y="2066076"/>
            <a:ext cx="511728" cy="864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Arrow: Right 5">
            <a:extLst>
              <a:ext uri="{FF2B5EF4-FFF2-40B4-BE49-F238E27FC236}">
                <a16:creationId xmlns:a16="http://schemas.microsoft.com/office/drawing/2014/main" id="{E704F9FC-5B0D-45EF-96DC-E984214DB56D}"/>
              </a:ext>
            </a:extLst>
          </p:cNvPr>
          <p:cNvSpPr/>
          <p:nvPr/>
        </p:nvSpPr>
        <p:spPr>
          <a:xfrm rot="21031508" flipV="1">
            <a:off x="4354318" y="4315722"/>
            <a:ext cx="3436891" cy="4066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Arrow: Right 6">
            <a:extLst>
              <a:ext uri="{FF2B5EF4-FFF2-40B4-BE49-F238E27FC236}">
                <a16:creationId xmlns:a16="http://schemas.microsoft.com/office/drawing/2014/main" id="{7CFE2516-24DE-4477-A291-65363EFDBB2B}"/>
              </a:ext>
            </a:extLst>
          </p:cNvPr>
          <p:cNvSpPr/>
          <p:nvPr/>
        </p:nvSpPr>
        <p:spPr>
          <a:xfrm rot="21270727">
            <a:off x="4466714" y="5462790"/>
            <a:ext cx="3320353" cy="3862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23C3AA90-9CF2-4F97-8480-777121E60D5C}"/>
              </a:ext>
            </a:extLst>
          </p:cNvPr>
          <p:cNvPicPr>
            <a:picLocks noChangeAspect="1"/>
          </p:cNvPicPr>
          <p:nvPr/>
        </p:nvPicPr>
        <p:blipFill>
          <a:blip r:embed="rId3"/>
          <a:stretch>
            <a:fillRect/>
          </a:stretch>
        </p:blipFill>
        <p:spPr>
          <a:xfrm>
            <a:off x="7834982" y="3187833"/>
            <a:ext cx="1796680" cy="2819133"/>
          </a:xfrm>
          <a:prstGeom prst="rect">
            <a:avLst/>
          </a:prstGeom>
        </p:spPr>
      </p:pic>
    </p:spTree>
    <p:extLst>
      <p:ext uri="{BB962C8B-B14F-4D97-AF65-F5344CB8AC3E}">
        <p14:creationId xmlns:p14="http://schemas.microsoft.com/office/powerpoint/2010/main" val="288565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FB5E-32A7-46BD-8440-938FE9687598}"/>
              </a:ext>
            </a:extLst>
          </p:cNvPr>
          <p:cNvSpPr>
            <a:spLocks noGrp="1"/>
          </p:cNvSpPr>
          <p:nvPr>
            <p:ph type="title"/>
          </p:nvPr>
        </p:nvSpPr>
        <p:spPr>
          <a:xfrm>
            <a:off x="1715293" y="859368"/>
            <a:ext cx="8761413" cy="706964"/>
          </a:xfrm>
        </p:spPr>
        <p:txBody>
          <a:bodyPr/>
          <a:lstStyle/>
          <a:p>
            <a:pPr algn="ctr"/>
            <a:r>
              <a:rPr lang="en-US" dirty="0"/>
              <a:t>Exam specifications</a:t>
            </a:r>
            <a:endParaRPr lang="en-GB" dirty="0"/>
          </a:p>
        </p:txBody>
      </p:sp>
      <p:sp>
        <p:nvSpPr>
          <p:cNvPr id="3" name="Content Placeholder 2">
            <a:extLst>
              <a:ext uri="{FF2B5EF4-FFF2-40B4-BE49-F238E27FC236}">
                <a16:creationId xmlns:a16="http://schemas.microsoft.com/office/drawing/2014/main" id="{EAEC5BAC-F689-4609-8776-E94BBD4157D4}"/>
              </a:ext>
            </a:extLst>
          </p:cNvPr>
          <p:cNvSpPr>
            <a:spLocks noGrp="1"/>
          </p:cNvSpPr>
          <p:nvPr>
            <p:ph idx="1"/>
          </p:nvPr>
        </p:nvSpPr>
        <p:spPr>
          <a:xfrm>
            <a:off x="590550" y="2457450"/>
            <a:ext cx="11010900" cy="4210050"/>
          </a:xfrm>
        </p:spPr>
        <p:txBody>
          <a:bodyPr>
            <a:normAutofit/>
          </a:bodyPr>
          <a:lstStyle/>
          <a:p>
            <a:r>
              <a:rPr lang="en-GB" sz="2200" dirty="0"/>
              <a:t>The single most important piece of information that you can access as a parent to support your child, is the exam specification</a:t>
            </a:r>
          </a:p>
          <a:p>
            <a:r>
              <a:rPr lang="en-GB" sz="2200" dirty="0"/>
              <a:t>These documents are freely available on the appropriate exam board website and they list all the aspects of that particular subject that could be examined. </a:t>
            </a:r>
          </a:p>
          <a:p>
            <a:r>
              <a:rPr lang="en-GB" sz="2200" dirty="0"/>
              <a:t>A single document with links to each exam specification for the KS4 qualifications at Sheldon School can be found on the Curriculum tab and then KS4 qualification summary</a:t>
            </a:r>
          </a:p>
          <a:p>
            <a:r>
              <a:rPr lang="en-GB" sz="2200" dirty="0"/>
              <a:t>The exam boards also publish specimen papers, past papers and mark sheets for practice. It is usual that the most recent paper is not freely available, as they are held back for use for mock exams in schools. </a:t>
            </a:r>
          </a:p>
          <a:p>
            <a:endParaRPr lang="en-GB" dirty="0"/>
          </a:p>
        </p:txBody>
      </p:sp>
    </p:spTree>
    <p:extLst>
      <p:ext uri="{BB962C8B-B14F-4D97-AF65-F5344CB8AC3E}">
        <p14:creationId xmlns:p14="http://schemas.microsoft.com/office/powerpoint/2010/main" val="3796803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D00480D-ACC3-4CD2-8D1F-9B249CDF57DD}"/>
              </a:ext>
            </a:extLst>
          </p:cNvPr>
          <p:cNvPicPr>
            <a:picLocks noChangeAspect="1"/>
          </p:cNvPicPr>
          <p:nvPr/>
        </p:nvPicPr>
        <p:blipFill>
          <a:blip r:embed="rId2"/>
          <a:stretch>
            <a:fillRect/>
          </a:stretch>
        </p:blipFill>
        <p:spPr>
          <a:xfrm>
            <a:off x="5563402" y="2781524"/>
            <a:ext cx="6339840" cy="650987"/>
          </a:xfrm>
          <a:prstGeom prst="rect">
            <a:avLst/>
          </a:prstGeom>
        </p:spPr>
      </p:pic>
      <p:sp>
        <p:nvSpPr>
          <p:cNvPr id="2" name="Title 1">
            <a:extLst>
              <a:ext uri="{FF2B5EF4-FFF2-40B4-BE49-F238E27FC236}">
                <a16:creationId xmlns:a16="http://schemas.microsoft.com/office/drawing/2014/main" id="{1441F7A5-1711-43BF-8420-4BED1FA62F54}"/>
              </a:ext>
            </a:extLst>
          </p:cNvPr>
          <p:cNvSpPr>
            <a:spLocks noGrp="1"/>
          </p:cNvSpPr>
          <p:nvPr>
            <p:ph type="title"/>
          </p:nvPr>
        </p:nvSpPr>
        <p:spPr>
          <a:xfrm>
            <a:off x="1715293" y="552450"/>
            <a:ext cx="8761413" cy="1371600"/>
          </a:xfrm>
        </p:spPr>
        <p:txBody>
          <a:bodyPr/>
          <a:lstStyle/>
          <a:p>
            <a:pPr algn="ctr"/>
            <a:r>
              <a:rPr lang="en-US" dirty="0"/>
              <a:t>Where to find information for each subject</a:t>
            </a:r>
            <a:endParaRPr lang="en-GB" dirty="0"/>
          </a:p>
        </p:txBody>
      </p:sp>
      <p:sp>
        <p:nvSpPr>
          <p:cNvPr id="3" name="Content Placeholder 2">
            <a:extLst>
              <a:ext uri="{FF2B5EF4-FFF2-40B4-BE49-F238E27FC236}">
                <a16:creationId xmlns:a16="http://schemas.microsoft.com/office/drawing/2014/main" id="{20B439CE-FF55-4756-9E1B-836345CD34A8}"/>
              </a:ext>
            </a:extLst>
          </p:cNvPr>
          <p:cNvSpPr>
            <a:spLocks noGrp="1"/>
          </p:cNvSpPr>
          <p:nvPr>
            <p:ph idx="1"/>
          </p:nvPr>
        </p:nvSpPr>
        <p:spPr>
          <a:xfrm>
            <a:off x="621554" y="2679700"/>
            <a:ext cx="4369546" cy="3835400"/>
          </a:xfrm>
        </p:spPr>
        <p:txBody>
          <a:bodyPr>
            <a:normAutofit/>
          </a:bodyPr>
          <a:lstStyle/>
          <a:p>
            <a:r>
              <a:rPr lang="en-US" sz="2400" dirty="0"/>
              <a:t>Sheldon School website</a:t>
            </a:r>
          </a:p>
          <a:p>
            <a:r>
              <a:rPr lang="en-US" sz="2400" dirty="0"/>
              <a:t>Curriculum</a:t>
            </a:r>
          </a:p>
          <a:p>
            <a:r>
              <a:rPr lang="en-US" sz="2400" dirty="0"/>
              <a:t>Subject information for KS4</a:t>
            </a:r>
          </a:p>
          <a:p>
            <a:r>
              <a:rPr lang="en-US" sz="2400" dirty="0"/>
              <a:t>KS4 Qualifications Summary</a:t>
            </a:r>
          </a:p>
          <a:p>
            <a:r>
              <a:rPr lang="en-US" sz="2400" dirty="0"/>
              <a:t>Revision evening resources</a:t>
            </a:r>
          </a:p>
        </p:txBody>
      </p:sp>
      <p:sp>
        <p:nvSpPr>
          <p:cNvPr id="5" name="Arrow: Down 4">
            <a:extLst>
              <a:ext uri="{FF2B5EF4-FFF2-40B4-BE49-F238E27FC236}">
                <a16:creationId xmlns:a16="http://schemas.microsoft.com/office/drawing/2014/main" id="{9142C5E6-97A3-43B4-95B5-B74596B70D94}"/>
              </a:ext>
            </a:extLst>
          </p:cNvPr>
          <p:cNvSpPr/>
          <p:nvPr/>
        </p:nvSpPr>
        <p:spPr>
          <a:xfrm>
            <a:off x="8477458" y="2066076"/>
            <a:ext cx="511728" cy="864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Arrow: Right 5">
            <a:extLst>
              <a:ext uri="{FF2B5EF4-FFF2-40B4-BE49-F238E27FC236}">
                <a16:creationId xmlns:a16="http://schemas.microsoft.com/office/drawing/2014/main" id="{E704F9FC-5B0D-45EF-96DC-E984214DB56D}"/>
              </a:ext>
            </a:extLst>
          </p:cNvPr>
          <p:cNvSpPr/>
          <p:nvPr/>
        </p:nvSpPr>
        <p:spPr>
          <a:xfrm rot="21031508" flipV="1">
            <a:off x="4354318" y="4315722"/>
            <a:ext cx="3436891" cy="4066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23C3AA90-9CF2-4F97-8480-777121E60D5C}"/>
              </a:ext>
            </a:extLst>
          </p:cNvPr>
          <p:cNvPicPr>
            <a:picLocks noChangeAspect="1"/>
          </p:cNvPicPr>
          <p:nvPr/>
        </p:nvPicPr>
        <p:blipFill>
          <a:blip r:embed="rId3"/>
          <a:stretch>
            <a:fillRect/>
          </a:stretch>
        </p:blipFill>
        <p:spPr>
          <a:xfrm>
            <a:off x="7834982" y="3187833"/>
            <a:ext cx="1796680" cy="2819133"/>
          </a:xfrm>
          <a:prstGeom prst="rect">
            <a:avLst/>
          </a:prstGeom>
        </p:spPr>
      </p:pic>
    </p:spTree>
    <p:extLst>
      <p:ext uri="{BB962C8B-B14F-4D97-AF65-F5344CB8AC3E}">
        <p14:creationId xmlns:p14="http://schemas.microsoft.com/office/powerpoint/2010/main" val="77367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FB5E-32A7-46BD-8440-938FE9687598}"/>
              </a:ext>
            </a:extLst>
          </p:cNvPr>
          <p:cNvSpPr>
            <a:spLocks noGrp="1"/>
          </p:cNvSpPr>
          <p:nvPr>
            <p:ph type="title"/>
          </p:nvPr>
        </p:nvSpPr>
        <p:spPr>
          <a:xfrm>
            <a:off x="1715293" y="859368"/>
            <a:ext cx="8761413" cy="706964"/>
          </a:xfrm>
        </p:spPr>
        <p:txBody>
          <a:bodyPr/>
          <a:lstStyle/>
          <a:p>
            <a:pPr algn="ctr"/>
            <a:r>
              <a:rPr lang="en-US" dirty="0"/>
              <a:t>KS4 Qualifications Summary</a:t>
            </a:r>
            <a:endParaRPr lang="en-GB" dirty="0"/>
          </a:p>
        </p:txBody>
      </p:sp>
      <p:pic>
        <p:nvPicPr>
          <p:cNvPr id="7" name="Picture 6">
            <a:extLst>
              <a:ext uri="{FF2B5EF4-FFF2-40B4-BE49-F238E27FC236}">
                <a16:creationId xmlns:a16="http://schemas.microsoft.com/office/drawing/2014/main" id="{8AE262B9-7A64-485D-A513-228D59171436}"/>
              </a:ext>
            </a:extLst>
          </p:cNvPr>
          <p:cNvPicPr>
            <a:picLocks noChangeAspect="1"/>
          </p:cNvPicPr>
          <p:nvPr/>
        </p:nvPicPr>
        <p:blipFill>
          <a:blip r:embed="rId2"/>
          <a:stretch>
            <a:fillRect/>
          </a:stretch>
        </p:blipFill>
        <p:spPr>
          <a:xfrm>
            <a:off x="3646883" y="1848049"/>
            <a:ext cx="4621218" cy="4631661"/>
          </a:xfrm>
          <a:prstGeom prst="rect">
            <a:avLst/>
          </a:prstGeom>
        </p:spPr>
      </p:pic>
    </p:spTree>
    <p:extLst>
      <p:ext uri="{BB962C8B-B14F-4D97-AF65-F5344CB8AC3E}">
        <p14:creationId xmlns:p14="http://schemas.microsoft.com/office/powerpoint/2010/main" val="3817490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1747E-8A40-4B60-AB64-5B86A2C443D3}"/>
              </a:ext>
            </a:extLst>
          </p:cNvPr>
          <p:cNvSpPr>
            <a:spLocks noGrp="1"/>
          </p:cNvSpPr>
          <p:nvPr>
            <p:ph type="title"/>
          </p:nvPr>
        </p:nvSpPr>
        <p:spPr>
          <a:xfrm>
            <a:off x="1219200" y="736600"/>
            <a:ext cx="8761413" cy="1159932"/>
          </a:xfrm>
        </p:spPr>
        <p:txBody>
          <a:bodyPr>
            <a:normAutofit/>
          </a:bodyPr>
          <a:lstStyle/>
          <a:p>
            <a:pPr algn="ctr"/>
            <a:r>
              <a:rPr lang="en-US" dirty="0"/>
              <a:t>Overview – Exams 2023</a:t>
            </a:r>
            <a:endParaRPr lang="en-GB" dirty="0"/>
          </a:p>
        </p:txBody>
      </p:sp>
      <p:sp>
        <p:nvSpPr>
          <p:cNvPr id="3" name="Content Placeholder 2">
            <a:extLst>
              <a:ext uri="{FF2B5EF4-FFF2-40B4-BE49-F238E27FC236}">
                <a16:creationId xmlns:a16="http://schemas.microsoft.com/office/drawing/2014/main" id="{FC09C667-1926-4110-A8FE-654655FB966E}"/>
              </a:ext>
            </a:extLst>
          </p:cNvPr>
          <p:cNvSpPr>
            <a:spLocks noGrp="1"/>
          </p:cNvSpPr>
          <p:nvPr>
            <p:ph idx="1"/>
          </p:nvPr>
        </p:nvSpPr>
        <p:spPr/>
        <p:txBody>
          <a:bodyPr/>
          <a:lstStyle/>
          <a:p>
            <a:r>
              <a:rPr lang="en-US" dirty="0"/>
              <a:t>Exams in summer 2023 will go ahead as normal</a:t>
            </a:r>
          </a:p>
          <a:p>
            <a:r>
              <a:rPr lang="en-US" dirty="0"/>
              <a:t>There will be no advance materials</a:t>
            </a:r>
          </a:p>
          <a:p>
            <a:r>
              <a:rPr lang="en-US" dirty="0"/>
              <a:t>There is no optionality i.e. no missing aspects from any syllabus</a:t>
            </a:r>
          </a:p>
          <a:p>
            <a:r>
              <a:rPr lang="en-US" dirty="0"/>
              <a:t>In the very unlikely event that summer exams are cancelled then schools are expected to have a contingency in place</a:t>
            </a:r>
          </a:p>
          <a:p>
            <a:pPr lvl="1"/>
            <a:r>
              <a:rPr lang="en-US" dirty="0"/>
              <a:t>The January internal assessments will form part of that contingency</a:t>
            </a:r>
          </a:p>
          <a:p>
            <a:pPr lvl="1"/>
            <a:endParaRPr lang="en-GB" dirty="0"/>
          </a:p>
        </p:txBody>
      </p:sp>
    </p:spTree>
    <p:extLst>
      <p:ext uri="{BB962C8B-B14F-4D97-AF65-F5344CB8AC3E}">
        <p14:creationId xmlns:p14="http://schemas.microsoft.com/office/powerpoint/2010/main" val="3450921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91CEC-6107-467A-89CC-E4E8D5BC8B97}"/>
              </a:ext>
            </a:extLst>
          </p:cNvPr>
          <p:cNvSpPr>
            <a:spLocks noGrp="1"/>
          </p:cNvSpPr>
          <p:nvPr>
            <p:ph type="title"/>
          </p:nvPr>
        </p:nvSpPr>
        <p:spPr/>
        <p:txBody>
          <a:bodyPr/>
          <a:lstStyle/>
          <a:p>
            <a:endParaRPr lang="en-GB"/>
          </a:p>
        </p:txBody>
      </p:sp>
      <p:pic>
        <p:nvPicPr>
          <p:cNvPr id="9" name="Picture 8">
            <a:extLst>
              <a:ext uri="{FF2B5EF4-FFF2-40B4-BE49-F238E27FC236}">
                <a16:creationId xmlns:a16="http://schemas.microsoft.com/office/drawing/2014/main" id="{DE418BEA-F123-40F8-87EF-D7FC14CBABF9}"/>
              </a:ext>
            </a:extLst>
          </p:cNvPr>
          <p:cNvPicPr>
            <a:picLocks noChangeAspect="1"/>
          </p:cNvPicPr>
          <p:nvPr/>
        </p:nvPicPr>
        <p:blipFill>
          <a:blip r:embed="rId2"/>
          <a:stretch>
            <a:fillRect/>
          </a:stretch>
        </p:blipFill>
        <p:spPr>
          <a:xfrm>
            <a:off x="1359628" y="1581150"/>
            <a:ext cx="9086850" cy="5276850"/>
          </a:xfrm>
          <a:prstGeom prst="rect">
            <a:avLst/>
          </a:prstGeom>
        </p:spPr>
      </p:pic>
    </p:spTree>
    <p:extLst>
      <p:ext uri="{BB962C8B-B14F-4D97-AF65-F5344CB8AC3E}">
        <p14:creationId xmlns:p14="http://schemas.microsoft.com/office/powerpoint/2010/main" val="2439302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DAD41-8F99-45E7-A485-1BF340199211}"/>
              </a:ext>
            </a:extLst>
          </p:cNvPr>
          <p:cNvSpPr>
            <a:spLocks noGrp="1"/>
          </p:cNvSpPr>
          <p:nvPr>
            <p:ph type="title"/>
          </p:nvPr>
        </p:nvSpPr>
        <p:spPr>
          <a:xfrm>
            <a:off x="1497854" y="947128"/>
            <a:ext cx="8761413" cy="706964"/>
          </a:xfrm>
        </p:spPr>
        <p:txBody>
          <a:bodyPr/>
          <a:lstStyle/>
          <a:p>
            <a:pPr algn="ctr"/>
            <a:r>
              <a:rPr lang="en-US" dirty="0"/>
              <a:t>How does learning happen?</a:t>
            </a:r>
            <a:endParaRPr lang="en-GB" dirty="0"/>
          </a:p>
        </p:txBody>
      </p:sp>
      <p:sp>
        <p:nvSpPr>
          <p:cNvPr id="3" name="Content Placeholder 2">
            <a:extLst>
              <a:ext uri="{FF2B5EF4-FFF2-40B4-BE49-F238E27FC236}">
                <a16:creationId xmlns:a16="http://schemas.microsoft.com/office/drawing/2014/main" id="{9E2D570B-158C-411E-A33C-1C014039BFA7}"/>
              </a:ext>
            </a:extLst>
          </p:cNvPr>
          <p:cNvSpPr>
            <a:spLocks noGrp="1"/>
          </p:cNvSpPr>
          <p:nvPr>
            <p:ph idx="1"/>
          </p:nvPr>
        </p:nvSpPr>
        <p:spPr>
          <a:xfrm>
            <a:off x="533400" y="2393949"/>
            <a:ext cx="11125200" cy="2901949"/>
          </a:xfrm>
        </p:spPr>
        <p:txBody>
          <a:bodyPr>
            <a:normAutofit/>
          </a:bodyPr>
          <a:lstStyle/>
          <a:p>
            <a:r>
              <a:rPr lang="en-US" sz="2200" dirty="0"/>
              <a:t>When we teach something it will go into students’ working memories. For examinations students need to retrieve or recall information from their long-term memories.</a:t>
            </a:r>
          </a:p>
          <a:p>
            <a:pPr marL="0" indent="0">
              <a:buNone/>
            </a:pPr>
            <a:endParaRPr lang="en-GB" sz="2200" dirty="0"/>
          </a:p>
          <a:p>
            <a:r>
              <a:rPr lang="en-US" sz="2200" dirty="0"/>
              <a:t>I</a:t>
            </a:r>
            <a:r>
              <a:rPr lang="en-GB" sz="2200" dirty="0"/>
              <a:t>n order for information to pass from working to long-term memory students need to revise or regularly recap and practise the information that has been taught.</a:t>
            </a:r>
          </a:p>
          <a:p>
            <a:pPr marL="0" indent="0">
              <a:buNone/>
            </a:pPr>
            <a:endParaRPr lang="en-US" dirty="0"/>
          </a:p>
        </p:txBody>
      </p:sp>
      <p:pic>
        <p:nvPicPr>
          <p:cNvPr id="1026" name="Picture 2" descr="Long-Term Memory | Facts, Types, Duration &amp; Capacity">
            <a:extLst>
              <a:ext uri="{FF2B5EF4-FFF2-40B4-BE49-F238E27FC236}">
                <a16:creationId xmlns:a16="http://schemas.microsoft.com/office/drawing/2014/main" id="{A5E80E22-BF9F-4F53-B56E-50932B79F5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800" y="4933951"/>
            <a:ext cx="5994400" cy="1808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86777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8A2F2C67909E42BADB061D276F7AF7" ma:contentTypeVersion="14" ma:contentTypeDescription="Create a new document." ma:contentTypeScope="" ma:versionID="7e57b7c78238faecae84bae540afa1e8">
  <xsd:schema xmlns:xsd="http://www.w3.org/2001/XMLSchema" xmlns:xs="http://www.w3.org/2001/XMLSchema" xmlns:p="http://schemas.microsoft.com/office/2006/metadata/properties" xmlns:ns3="93b5b8b4-fa30-485e-9ac8-fc693e7f24ef" xmlns:ns4="ead95022-83f8-492f-83de-baf6599d3d98" targetNamespace="http://schemas.microsoft.com/office/2006/metadata/properties" ma:root="true" ma:fieldsID="3df068078c5d142c71e1e07fad811d41" ns3:_="" ns4:_="">
    <xsd:import namespace="93b5b8b4-fa30-485e-9ac8-fc693e7f24ef"/>
    <xsd:import namespace="ead95022-83f8-492f-83de-baf6599d3d9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GenerationTime" minOccurs="0"/>
                <xsd:element ref="ns3:MediaServiceEventHashCode" minOccurs="0"/>
                <xsd:element ref="ns3:MediaServiceAutoTags"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b5b8b4-fa30-485e-9ac8-fc693e7f24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ad95022-83f8-492f-83de-baf6599d3d9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50DE2D-DC3E-4790-AD70-84986D23B3F2}">
  <ds:schemaRefs>
    <ds:schemaRef ds:uri="http://schemas.microsoft.com/office/2006/documentManagement/types"/>
    <ds:schemaRef ds:uri="http://schemas.microsoft.com/office/infopath/2007/PartnerControls"/>
    <ds:schemaRef ds:uri="93b5b8b4-fa30-485e-9ac8-fc693e7f24ef"/>
    <ds:schemaRef ds:uri="http://purl.org/dc/dcmitype/"/>
    <ds:schemaRef ds:uri="http://purl.org/dc/elements/1.1/"/>
    <ds:schemaRef ds:uri="http://www.w3.org/XML/1998/namespace"/>
    <ds:schemaRef ds:uri="http://schemas.openxmlformats.org/package/2006/metadata/core-properties"/>
    <ds:schemaRef ds:uri="ead95022-83f8-492f-83de-baf6599d3d98"/>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8ED4A3E4-EE5F-4B98-B6EA-7B1DFA0FD48A}">
  <ds:schemaRefs>
    <ds:schemaRef ds:uri="http://schemas.microsoft.com/sharepoint/v3/contenttype/forms"/>
  </ds:schemaRefs>
</ds:datastoreItem>
</file>

<file path=customXml/itemProps3.xml><?xml version="1.0" encoding="utf-8"?>
<ds:datastoreItem xmlns:ds="http://schemas.openxmlformats.org/officeDocument/2006/customXml" ds:itemID="{C840267C-B4F5-48D1-A443-C37EA49D10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b5b8b4-fa30-485e-9ac8-fc693e7f24ef"/>
    <ds:schemaRef ds:uri="ead95022-83f8-492f-83de-baf6599d3d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 Boardroom</Template>
  <TotalTime>218</TotalTime>
  <Words>715</Words>
  <Application>Microsoft Office PowerPoint</Application>
  <PresentationFormat>Widescreen</PresentationFormat>
  <Paragraphs>95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Wingdings 3</vt:lpstr>
      <vt:lpstr>Ion Boardroom</vt:lpstr>
      <vt:lpstr>Welcome to Year 11 revision information evening</vt:lpstr>
      <vt:lpstr>The purpose of this evening</vt:lpstr>
      <vt:lpstr>Where to find information for each subject</vt:lpstr>
      <vt:lpstr>Exam specifications</vt:lpstr>
      <vt:lpstr>Where to find information for each subject</vt:lpstr>
      <vt:lpstr>KS4 Qualifications Summary</vt:lpstr>
      <vt:lpstr>Overview – Exams 2023</vt:lpstr>
      <vt:lpstr>PowerPoint Presentation</vt:lpstr>
      <vt:lpstr>How does learning happen?</vt:lpstr>
      <vt:lpstr>The best approach for revision </vt:lpstr>
      <vt:lpstr>How to revise effectively</vt:lpstr>
      <vt:lpstr>How can you help your child?</vt:lpstr>
      <vt:lpstr>Sessions Available</vt:lpstr>
      <vt:lpstr>Plan for the evening</vt:lpstr>
      <vt:lpstr>Session 1 rooms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11 revision information evening</dc:title>
  <dc:creator>Miss J Owen</dc:creator>
  <cp:lastModifiedBy>Mrs H Akinbobola</cp:lastModifiedBy>
  <cp:revision>10</cp:revision>
  <cp:lastPrinted>2022-11-24T16:50:32Z</cp:lastPrinted>
  <dcterms:created xsi:type="dcterms:W3CDTF">2021-11-18T08:45:44Z</dcterms:created>
  <dcterms:modified xsi:type="dcterms:W3CDTF">2022-11-30T11:09:33Z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0x010100528A2F2C67909E42BADB061D276F7AF7</vt:lpwstr>
  </property>
</Properties>
</file>