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6" r:id="rId5"/>
    <p:sldId id="268" r:id="rId6"/>
    <p:sldId id="277" r:id="rId7"/>
    <p:sldId id="269" r:id="rId8"/>
    <p:sldId id="275" r:id="rId9"/>
    <p:sldId id="258" r:id="rId10"/>
    <p:sldId id="274" r:id="rId11"/>
    <p:sldId id="259" r:id="rId12"/>
    <p:sldId id="266"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5A56A-80CB-4108-8E12-3D24E0CC7F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2B8EEC1-6B33-41A0-81B3-AD8C009952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0F0D7B-3380-4535-840F-AB607BDE1E37}"/>
              </a:ext>
            </a:extLst>
          </p:cNvPr>
          <p:cNvSpPr>
            <a:spLocks noGrp="1"/>
          </p:cNvSpPr>
          <p:nvPr>
            <p:ph type="dt" sz="half" idx="10"/>
          </p:nvPr>
        </p:nvSpPr>
        <p:spPr/>
        <p:txBody>
          <a:bodyPr/>
          <a:lstStyle/>
          <a:p>
            <a:fld id="{4BC49129-72B2-4A87-93CF-E9F998B07705}" type="datetimeFigureOut">
              <a:rPr lang="en-GB" smtClean="0"/>
              <a:t>11/01/2022</a:t>
            </a:fld>
            <a:endParaRPr lang="en-GB"/>
          </a:p>
        </p:txBody>
      </p:sp>
      <p:sp>
        <p:nvSpPr>
          <p:cNvPr id="5" name="Footer Placeholder 4">
            <a:extLst>
              <a:ext uri="{FF2B5EF4-FFF2-40B4-BE49-F238E27FC236}">
                <a16:creationId xmlns:a16="http://schemas.microsoft.com/office/drawing/2014/main" id="{D38538C8-1FB8-4AFA-B513-A6D62C3E72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371545-19A0-44B0-B66F-D733E6A194CF}"/>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1802595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E253-60D5-4EEE-BFAB-380E3D6601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3C83C3-B8C8-4139-A705-91E53221259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CA45E-1DFA-4639-8A2E-5585D9955D36}"/>
              </a:ext>
            </a:extLst>
          </p:cNvPr>
          <p:cNvSpPr>
            <a:spLocks noGrp="1"/>
          </p:cNvSpPr>
          <p:nvPr>
            <p:ph type="dt" sz="half" idx="10"/>
          </p:nvPr>
        </p:nvSpPr>
        <p:spPr/>
        <p:txBody>
          <a:bodyPr/>
          <a:lstStyle/>
          <a:p>
            <a:fld id="{4BC49129-72B2-4A87-93CF-E9F998B07705}" type="datetimeFigureOut">
              <a:rPr lang="en-GB" smtClean="0"/>
              <a:t>11/01/2022</a:t>
            </a:fld>
            <a:endParaRPr lang="en-GB"/>
          </a:p>
        </p:txBody>
      </p:sp>
      <p:sp>
        <p:nvSpPr>
          <p:cNvPr id="5" name="Footer Placeholder 4">
            <a:extLst>
              <a:ext uri="{FF2B5EF4-FFF2-40B4-BE49-F238E27FC236}">
                <a16:creationId xmlns:a16="http://schemas.microsoft.com/office/drawing/2014/main" id="{9E1BA013-DB42-4EDC-8262-638249CC86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99A66A-F598-4DA6-82B3-C24B1F23A497}"/>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181147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523979-89D8-43FC-90BB-48F0BF88E4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DB3095-0300-43FA-B40C-D0176BC978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0B037-54C6-40E1-9693-46F2B7D8B486}"/>
              </a:ext>
            </a:extLst>
          </p:cNvPr>
          <p:cNvSpPr>
            <a:spLocks noGrp="1"/>
          </p:cNvSpPr>
          <p:nvPr>
            <p:ph type="dt" sz="half" idx="10"/>
          </p:nvPr>
        </p:nvSpPr>
        <p:spPr/>
        <p:txBody>
          <a:bodyPr/>
          <a:lstStyle/>
          <a:p>
            <a:fld id="{4BC49129-72B2-4A87-93CF-E9F998B07705}" type="datetimeFigureOut">
              <a:rPr lang="en-GB" smtClean="0"/>
              <a:t>11/01/2022</a:t>
            </a:fld>
            <a:endParaRPr lang="en-GB"/>
          </a:p>
        </p:txBody>
      </p:sp>
      <p:sp>
        <p:nvSpPr>
          <p:cNvPr id="5" name="Footer Placeholder 4">
            <a:extLst>
              <a:ext uri="{FF2B5EF4-FFF2-40B4-BE49-F238E27FC236}">
                <a16:creationId xmlns:a16="http://schemas.microsoft.com/office/drawing/2014/main" id="{D3CEA176-700E-4A49-BA2F-881B04E3DD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836A64-D630-4FA4-9D2B-9C090ABA1441}"/>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276322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C75E3257-60C9-4E07-9DF5-5680C158EC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093"/>
            <a:ext cx="3086607"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C:\Users\mlewis\AppData\Local\Temp\197170\bottom right.jpg">
            <a:extLst>
              <a:ext uri="{FF2B5EF4-FFF2-40B4-BE49-F238E27FC236}">
                <a16:creationId xmlns:a16="http://schemas.microsoft.com/office/drawing/2014/main" id="{E323B224-EF85-4891-93E6-D8260F534E8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70757" y="4077072"/>
            <a:ext cx="4821243" cy="27809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B916EF8-63DF-4170-9F62-2A9FB50902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79F074-D694-4466-A137-E7CE2D9F0B7A}"/>
              </a:ext>
            </a:extLst>
          </p:cNvPr>
          <p:cNvSpPr>
            <a:spLocks noGrp="1"/>
          </p:cNvSpPr>
          <p:nvPr>
            <p:ph type="dt" sz="half" idx="10"/>
          </p:nvPr>
        </p:nvSpPr>
        <p:spPr/>
        <p:txBody>
          <a:bodyPr/>
          <a:lstStyle/>
          <a:p>
            <a:fld id="{4BC49129-72B2-4A87-93CF-E9F998B07705}" type="datetimeFigureOut">
              <a:rPr lang="en-GB" smtClean="0"/>
              <a:t>11/01/2022</a:t>
            </a:fld>
            <a:endParaRPr lang="en-GB"/>
          </a:p>
        </p:txBody>
      </p:sp>
      <p:sp>
        <p:nvSpPr>
          <p:cNvPr id="5" name="Footer Placeholder 4">
            <a:extLst>
              <a:ext uri="{FF2B5EF4-FFF2-40B4-BE49-F238E27FC236}">
                <a16:creationId xmlns:a16="http://schemas.microsoft.com/office/drawing/2014/main" id="{60997436-9AC1-4EA2-8821-C4943FED80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5F0E4D-3559-4DD8-9834-779474E39FD3}"/>
              </a:ext>
            </a:extLst>
          </p:cNvPr>
          <p:cNvSpPr>
            <a:spLocks noGrp="1"/>
          </p:cNvSpPr>
          <p:nvPr>
            <p:ph type="sldNum" sz="quarter" idx="12"/>
          </p:nvPr>
        </p:nvSpPr>
        <p:spPr/>
        <p:txBody>
          <a:bodyPr/>
          <a:lstStyle/>
          <a:p>
            <a:fld id="{56AB2530-509C-431E-AEE5-47D342C09A4D}" type="slidenum">
              <a:rPr lang="en-GB" smtClean="0"/>
              <a:t>‹#›</a:t>
            </a:fld>
            <a:endParaRPr lang="en-GB"/>
          </a:p>
        </p:txBody>
      </p:sp>
      <p:sp>
        <p:nvSpPr>
          <p:cNvPr id="2" name="Title 1">
            <a:extLst>
              <a:ext uri="{FF2B5EF4-FFF2-40B4-BE49-F238E27FC236}">
                <a16:creationId xmlns:a16="http://schemas.microsoft.com/office/drawing/2014/main" id="{D8ED3AE5-79F3-4AAA-BC5D-A4474BF7C05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514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137D0-2051-443F-B7B5-BF2225E89C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996B03-2118-4851-B044-A8F623840E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DF0E12-1B8A-4679-B693-712BB914F2C8}"/>
              </a:ext>
            </a:extLst>
          </p:cNvPr>
          <p:cNvSpPr>
            <a:spLocks noGrp="1"/>
          </p:cNvSpPr>
          <p:nvPr>
            <p:ph type="dt" sz="half" idx="10"/>
          </p:nvPr>
        </p:nvSpPr>
        <p:spPr/>
        <p:txBody>
          <a:bodyPr/>
          <a:lstStyle/>
          <a:p>
            <a:fld id="{4BC49129-72B2-4A87-93CF-E9F998B07705}" type="datetimeFigureOut">
              <a:rPr lang="en-GB" smtClean="0"/>
              <a:t>11/01/2022</a:t>
            </a:fld>
            <a:endParaRPr lang="en-GB"/>
          </a:p>
        </p:txBody>
      </p:sp>
      <p:sp>
        <p:nvSpPr>
          <p:cNvPr id="5" name="Footer Placeholder 4">
            <a:extLst>
              <a:ext uri="{FF2B5EF4-FFF2-40B4-BE49-F238E27FC236}">
                <a16:creationId xmlns:a16="http://schemas.microsoft.com/office/drawing/2014/main" id="{2E1A90AD-E270-4174-BD7A-F0C9842178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C0EAC9-3BE9-4CF3-852F-BB383EBF9FF4}"/>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2929248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8458-EC09-4DCE-A2F2-AF27E99FC7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679E52-2315-42CF-8BF0-1AC9683E433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9AFA0D-DFCF-4FCE-824D-504345F993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904D9F6-A407-4E42-869F-531EB68094CA}"/>
              </a:ext>
            </a:extLst>
          </p:cNvPr>
          <p:cNvSpPr>
            <a:spLocks noGrp="1"/>
          </p:cNvSpPr>
          <p:nvPr>
            <p:ph type="dt" sz="half" idx="10"/>
          </p:nvPr>
        </p:nvSpPr>
        <p:spPr/>
        <p:txBody>
          <a:bodyPr/>
          <a:lstStyle/>
          <a:p>
            <a:fld id="{4BC49129-72B2-4A87-93CF-E9F998B07705}" type="datetimeFigureOut">
              <a:rPr lang="en-GB" smtClean="0"/>
              <a:t>11/01/2022</a:t>
            </a:fld>
            <a:endParaRPr lang="en-GB"/>
          </a:p>
        </p:txBody>
      </p:sp>
      <p:sp>
        <p:nvSpPr>
          <p:cNvPr id="6" name="Footer Placeholder 5">
            <a:extLst>
              <a:ext uri="{FF2B5EF4-FFF2-40B4-BE49-F238E27FC236}">
                <a16:creationId xmlns:a16="http://schemas.microsoft.com/office/drawing/2014/main" id="{7F9D4399-14B8-45BA-BC24-CEB319F879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8E52C6-6D87-4576-8B00-F70407C6F832}"/>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186381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1E26-F38F-4CF7-9B21-6909BAF3AB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447C5A-E8CC-475F-8A7D-D3D8CC488A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C927214-F657-44B5-9A61-363843D69F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9CFC4F-7139-47CC-9FC8-FC2FB57CD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17DF69-A1D0-47EA-9048-1A26BE208A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EAF0BD-44EF-45A2-B434-F4EA3BFFFD3A}"/>
              </a:ext>
            </a:extLst>
          </p:cNvPr>
          <p:cNvSpPr>
            <a:spLocks noGrp="1"/>
          </p:cNvSpPr>
          <p:nvPr>
            <p:ph type="dt" sz="half" idx="10"/>
          </p:nvPr>
        </p:nvSpPr>
        <p:spPr/>
        <p:txBody>
          <a:bodyPr/>
          <a:lstStyle/>
          <a:p>
            <a:fld id="{4BC49129-72B2-4A87-93CF-E9F998B07705}" type="datetimeFigureOut">
              <a:rPr lang="en-GB" smtClean="0"/>
              <a:t>11/01/2022</a:t>
            </a:fld>
            <a:endParaRPr lang="en-GB"/>
          </a:p>
        </p:txBody>
      </p:sp>
      <p:sp>
        <p:nvSpPr>
          <p:cNvPr id="8" name="Footer Placeholder 7">
            <a:extLst>
              <a:ext uri="{FF2B5EF4-FFF2-40B4-BE49-F238E27FC236}">
                <a16:creationId xmlns:a16="http://schemas.microsoft.com/office/drawing/2014/main" id="{29D800F3-526D-4EBC-9E02-3A182542B3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C692CA-8775-44A7-B39A-0FC8E23A07D4}"/>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423473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49927-0579-4DF3-B513-E7DB18EED36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3CED5A-206A-439E-92A6-41EABAB90C27}"/>
              </a:ext>
            </a:extLst>
          </p:cNvPr>
          <p:cNvSpPr>
            <a:spLocks noGrp="1"/>
          </p:cNvSpPr>
          <p:nvPr>
            <p:ph type="dt" sz="half" idx="10"/>
          </p:nvPr>
        </p:nvSpPr>
        <p:spPr/>
        <p:txBody>
          <a:bodyPr/>
          <a:lstStyle/>
          <a:p>
            <a:fld id="{4BC49129-72B2-4A87-93CF-E9F998B07705}" type="datetimeFigureOut">
              <a:rPr lang="en-GB" smtClean="0"/>
              <a:t>11/01/2022</a:t>
            </a:fld>
            <a:endParaRPr lang="en-GB"/>
          </a:p>
        </p:txBody>
      </p:sp>
      <p:sp>
        <p:nvSpPr>
          <p:cNvPr id="4" name="Footer Placeholder 3">
            <a:extLst>
              <a:ext uri="{FF2B5EF4-FFF2-40B4-BE49-F238E27FC236}">
                <a16:creationId xmlns:a16="http://schemas.microsoft.com/office/drawing/2014/main" id="{7F0ECF24-7778-48E1-9DD6-B1F26E49C65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676F3DE-C090-4B2C-9AD2-C0F911316162}"/>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47314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B22D76-652E-44ED-AB87-CA47D7F76A87}"/>
              </a:ext>
            </a:extLst>
          </p:cNvPr>
          <p:cNvSpPr>
            <a:spLocks noGrp="1"/>
          </p:cNvSpPr>
          <p:nvPr>
            <p:ph type="dt" sz="half" idx="10"/>
          </p:nvPr>
        </p:nvSpPr>
        <p:spPr/>
        <p:txBody>
          <a:bodyPr/>
          <a:lstStyle/>
          <a:p>
            <a:fld id="{4BC49129-72B2-4A87-93CF-E9F998B07705}" type="datetimeFigureOut">
              <a:rPr lang="en-GB" smtClean="0"/>
              <a:t>11/01/2022</a:t>
            </a:fld>
            <a:endParaRPr lang="en-GB"/>
          </a:p>
        </p:txBody>
      </p:sp>
      <p:sp>
        <p:nvSpPr>
          <p:cNvPr id="3" name="Footer Placeholder 2">
            <a:extLst>
              <a:ext uri="{FF2B5EF4-FFF2-40B4-BE49-F238E27FC236}">
                <a16:creationId xmlns:a16="http://schemas.microsoft.com/office/drawing/2014/main" id="{AA6E73AA-281A-4B02-B75E-9024BFA1B41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2AA406-C9CD-4EDF-A60E-6EDAB8F36CFB}"/>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152309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E8343-88A0-42DC-B4A1-4F86D5855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E18EF9-E7DD-439F-BB00-F99B167C48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4A6A0C-B34F-4645-85E2-38170DF93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781F5E-3532-4CFC-A72A-0CACF350E5CE}"/>
              </a:ext>
            </a:extLst>
          </p:cNvPr>
          <p:cNvSpPr>
            <a:spLocks noGrp="1"/>
          </p:cNvSpPr>
          <p:nvPr>
            <p:ph type="dt" sz="half" idx="10"/>
          </p:nvPr>
        </p:nvSpPr>
        <p:spPr/>
        <p:txBody>
          <a:bodyPr/>
          <a:lstStyle/>
          <a:p>
            <a:fld id="{4BC49129-72B2-4A87-93CF-E9F998B07705}" type="datetimeFigureOut">
              <a:rPr lang="en-GB" smtClean="0"/>
              <a:t>11/01/2022</a:t>
            </a:fld>
            <a:endParaRPr lang="en-GB"/>
          </a:p>
        </p:txBody>
      </p:sp>
      <p:sp>
        <p:nvSpPr>
          <p:cNvPr id="6" name="Footer Placeholder 5">
            <a:extLst>
              <a:ext uri="{FF2B5EF4-FFF2-40B4-BE49-F238E27FC236}">
                <a16:creationId xmlns:a16="http://schemas.microsoft.com/office/drawing/2014/main" id="{01833D4A-6926-4702-9105-70311EE24B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E2ABCC-62AD-417A-BFDD-A1D44B2C7558}"/>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37794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8FEF-3923-4617-ACB1-3C734986FD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F7591C-9785-4B1E-B1B5-4433FFCE1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6E2632-C914-480E-BF0C-908ED7C15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CED73F-220D-462B-8E5B-DDDE1EF01268}"/>
              </a:ext>
            </a:extLst>
          </p:cNvPr>
          <p:cNvSpPr>
            <a:spLocks noGrp="1"/>
          </p:cNvSpPr>
          <p:nvPr>
            <p:ph type="dt" sz="half" idx="10"/>
          </p:nvPr>
        </p:nvSpPr>
        <p:spPr/>
        <p:txBody>
          <a:bodyPr/>
          <a:lstStyle/>
          <a:p>
            <a:fld id="{4BC49129-72B2-4A87-93CF-E9F998B07705}" type="datetimeFigureOut">
              <a:rPr lang="en-GB" smtClean="0"/>
              <a:t>11/01/2022</a:t>
            </a:fld>
            <a:endParaRPr lang="en-GB"/>
          </a:p>
        </p:txBody>
      </p:sp>
      <p:sp>
        <p:nvSpPr>
          <p:cNvPr id="6" name="Footer Placeholder 5">
            <a:extLst>
              <a:ext uri="{FF2B5EF4-FFF2-40B4-BE49-F238E27FC236}">
                <a16:creationId xmlns:a16="http://schemas.microsoft.com/office/drawing/2014/main" id="{BB3171D8-7093-48A3-8978-558A521194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7AFE80-7C6B-4338-ACD4-FF6DEFDB714C}"/>
              </a:ext>
            </a:extLst>
          </p:cNvPr>
          <p:cNvSpPr>
            <a:spLocks noGrp="1"/>
          </p:cNvSpPr>
          <p:nvPr>
            <p:ph type="sldNum" sz="quarter" idx="12"/>
          </p:nvPr>
        </p:nvSpPr>
        <p:spPr/>
        <p:txBody>
          <a:bodyPr/>
          <a:lstStyle/>
          <a:p>
            <a:fld id="{56AB2530-509C-431E-AEE5-47D342C09A4D}" type="slidenum">
              <a:rPr lang="en-GB" smtClean="0"/>
              <a:t>‹#›</a:t>
            </a:fld>
            <a:endParaRPr lang="en-GB"/>
          </a:p>
        </p:txBody>
      </p:sp>
    </p:spTree>
    <p:extLst>
      <p:ext uri="{BB962C8B-B14F-4D97-AF65-F5344CB8AC3E}">
        <p14:creationId xmlns:p14="http://schemas.microsoft.com/office/powerpoint/2010/main" val="124075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B15D32-99F8-4623-81F5-D2ADE30C9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DD0FEB-4025-4936-88E6-429F5544CC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DDF04C-57FF-428A-9C3C-44A53F216D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C49129-72B2-4A87-93CF-E9F998B07705}" type="datetimeFigureOut">
              <a:rPr lang="en-GB" smtClean="0"/>
              <a:t>11/01/2022</a:t>
            </a:fld>
            <a:endParaRPr lang="en-GB"/>
          </a:p>
        </p:txBody>
      </p:sp>
      <p:sp>
        <p:nvSpPr>
          <p:cNvPr id="5" name="Footer Placeholder 4">
            <a:extLst>
              <a:ext uri="{FF2B5EF4-FFF2-40B4-BE49-F238E27FC236}">
                <a16:creationId xmlns:a16="http://schemas.microsoft.com/office/drawing/2014/main" id="{1964A857-5CC7-4287-8884-052D15225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661CDB-5BE4-46C0-B5AC-59477F3769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B2530-509C-431E-AEE5-47D342C09A4D}" type="slidenum">
              <a:rPr lang="en-GB" smtClean="0"/>
              <a:t>‹#›</a:t>
            </a:fld>
            <a:endParaRPr lang="en-GB"/>
          </a:p>
        </p:txBody>
      </p:sp>
    </p:spTree>
    <p:extLst>
      <p:ext uri="{BB962C8B-B14F-4D97-AF65-F5344CB8AC3E}">
        <p14:creationId xmlns:p14="http://schemas.microsoft.com/office/powerpoint/2010/main" val="153767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scourfield@sheldonschool.co.uk" TargetMode="External"/><Relationship Id="rId2" Type="http://schemas.openxmlformats.org/officeDocument/2006/relationships/hyperlink" Target="mailto:Skempdao@sheldonschool.co.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44D5-8475-49EC-AB5D-B737066594FE}"/>
              </a:ext>
            </a:extLst>
          </p:cNvPr>
          <p:cNvSpPr>
            <a:spLocks noGrp="1"/>
          </p:cNvSpPr>
          <p:nvPr>
            <p:ph type="title"/>
          </p:nvPr>
        </p:nvSpPr>
        <p:spPr/>
        <p:txBody>
          <a:bodyPr/>
          <a:lstStyle/>
          <a:p>
            <a:endParaRPr lang="en-GB" dirty="0"/>
          </a:p>
        </p:txBody>
      </p:sp>
      <p:sp>
        <p:nvSpPr>
          <p:cNvPr id="4" name="Title 2">
            <a:extLst>
              <a:ext uri="{FF2B5EF4-FFF2-40B4-BE49-F238E27FC236}">
                <a16:creationId xmlns:a16="http://schemas.microsoft.com/office/drawing/2014/main" id="{BCAC1F76-AD3B-4CE3-8ED2-A443A6D33BCD}"/>
              </a:ext>
            </a:extLst>
          </p:cNvPr>
          <p:cNvSpPr txBox="1">
            <a:spLocks/>
          </p:cNvSpPr>
          <p:nvPr/>
        </p:nvSpPr>
        <p:spPr>
          <a:xfrm>
            <a:off x="1524000" y="1122363"/>
            <a:ext cx="9144000" cy="23876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7030A0"/>
                </a:solidFill>
                <a:latin typeface="Verdana" panose="020B0604030504040204" pitchFamily="34" charset="0"/>
                <a:ea typeface="MS PGothic" panose="020B0600070205080204" pitchFamily="34" charset="-128"/>
              </a:rPr>
              <a:t>A Level Business Studies </a:t>
            </a:r>
            <a:br>
              <a:rPr lang="en-GB" b="1" dirty="0">
                <a:solidFill>
                  <a:srgbClr val="7030A0"/>
                </a:solidFill>
                <a:latin typeface="Verdana" panose="020B0604030504040204" pitchFamily="34" charset="0"/>
                <a:ea typeface="MS PGothic" panose="020B0600070205080204" pitchFamily="34" charset="-128"/>
              </a:rPr>
            </a:br>
            <a:endParaRPr lang="en-GB" b="1" dirty="0">
              <a:solidFill>
                <a:srgbClr val="7030A0"/>
              </a:solidFill>
              <a:latin typeface="Verdana" panose="020B0604030504040204" pitchFamily="34" charset="0"/>
              <a:ea typeface="MS PGothic" panose="020B0600070205080204" pitchFamily="34" charset="-128"/>
            </a:endParaRPr>
          </a:p>
        </p:txBody>
      </p:sp>
      <p:sp>
        <p:nvSpPr>
          <p:cNvPr id="5" name="Subtitle 4">
            <a:extLst>
              <a:ext uri="{FF2B5EF4-FFF2-40B4-BE49-F238E27FC236}">
                <a16:creationId xmlns:a16="http://schemas.microsoft.com/office/drawing/2014/main" id="{5F373168-0A1B-45AD-8A92-019132A2E135}"/>
              </a:ext>
            </a:extLst>
          </p:cNvPr>
          <p:cNvSpPr txBox="1">
            <a:spLocks/>
          </p:cNvSpPr>
          <p:nvPr/>
        </p:nvSpPr>
        <p:spPr>
          <a:xfrm>
            <a:off x="1444101" y="2359820"/>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rgbClr val="7030A0"/>
                </a:solidFill>
                <a:latin typeface="Verdana" panose="020B0604030504040204" pitchFamily="34" charset="0"/>
                <a:ea typeface="MS PGothic" panose="020B0600070205080204" pitchFamily="34" charset="-128"/>
              </a:rPr>
              <a:t>Sixth Form options presentation</a:t>
            </a:r>
            <a:endParaRPr lang="en-GB" dirty="0"/>
          </a:p>
        </p:txBody>
      </p:sp>
      <p:pic>
        <p:nvPicPr>
          <p:cNvPr id="1026" name="Picture 2">
            <a:extLst>
              <a:ext uri="{FF2B5EF4-FFF2-40B4-BE49-F238E27FC236}">
                <a16:creationId xmlns:a16="http://schemas.microsoft.com/office/drawing/2014/main" id="{E5559203-ABD3-4A6D-806E-0E289A2635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7840" y="3262413"/>
            <a:ext cx="4276200" cy="28446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A2DD484-E2F1-4FD1-8927-231BA7204CA8}"/>
              </a:ext>
            </a:extLst>
          </p:cNvPr>
          <p:cNvPicPr>
            <a:picLocks noChangeAspect="1"/>
          </p:cNvPicPr>
          <p:nvPr/>
        </p:nvPicPr>
        <p:blipFill>
          <a:blip r:embed="rId3"/>
          <a:stretch>
            <a:fillRect/>
          </a:stretch>
        </p:blipFill>
        <p:spPr>
          <a:xfrm>
            <a:off x="6997168" y="3262411"/>
            <a:ext cx="2537357" cy="2844603"/>
          </a:xfrm>
          <a:prstGeom prst="rect">
            <a:avLst/>
          </a:prstGeom>
        </p:spPr>
      </p:pic>
    </p:spTree>
    <p:extLst>
      <p:ext uri="{BB962C8B-B14F-4D97-AF65-F5344CB8AC3E}">
        <p14:creationId xmlns:p14="http://schemas.microsoft.com/office/powerpoint/2010/main" val="3040852143"/>
      </p:ext>
    </p:extLst>
  </p:cSld>
  <p:clrMapOvr>
    <a:masterClrMapping/>
  </p:clrMapOvr>
  <mc:AlternateContent xmlns:mc="http://schemas.openxmlformats.org/markup-compatibility/2006" xmlns:p14="http://schemas.microsoft.com/office/powerpoint/2010/main">
    <mc:Choice Requires="p14">
      <p:transition spd="slow" p14:dur="2000" advTm="90339"/>
    </mc:Choice>
    <mc:Fallback xmlns="">
      <p:transition spd="slow" advTm="903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E19EF-F419-42F0-BFFB-F6309A1C8DE2}"/>
              </a:ext>
            </a:extLst>
          </p:cNvPr>
          <p:cNvSpPr>
            <a:spLocks noGrp="1"/>
          </p:cNvSpPr>
          <p:nvPr>
            <p:ph idx="1"/>
          </p:nvPr>
        </p:nvSpPr>
        <p:spPr>
          <a:xfrm>
            <a:off x="1315375" y="2260570"/>
            <a:ext cx="9046346" cy="3392543"/>
          </a:xfrm>
        </p:spPr>
        <p:txBody>
          <a:bodyPr>
            <a:noAutofit/>
          </a:bodyPr>
          <a:lstStyle/>
          <a:p>
            <a:pPr marL="0" indent="0">
              <a:buNone/>
            </a:pPr>
            <a:r>
              <a:rPr lang="en-GB" sz="5400" b="0" i="1" dirty="0">
                <a:solidFill>
                  <a:srgbClr val="000000"/>
                </a:solidFill>
                <a:effectLst/>
                <a:latin typeface="Open Sans"/>
              </a:rPr>
              <a:t>“The only thing we know about the future is that it will be different.” </a:t>
            </a:r>
          </a:p>
          <a:p>
            <a:pPr marL="0" indent="0">
              <a:buNone/>
            </a:pPr>
            <a:endParaRPr lang="en-GB" sz="5400" dirty="0">
              <a:solidFill>
                <a:srgbClr val="000000"/>
              </a:solidFill>
              <a:latin typeface="Open Sans"/>
            </a:endParaRPr>
          </a:p>
          <a:p>
            <a:pPr marL="0" indent="0">
              <a:buNone/>
            </a:pPr>
            <a:endParaRPr lang="en-GB" sz="5400" dirty="0"/>
          </a:p>
        </p:txBody>
      </p:sp>
      <p:sp>
        <p:nvSpPr>
          <p:cNvPr id="3" name="Title 2">
            <a:extLst>
              <a:ext uri="{FF2B5EF4-FFF2-40B4-BE49-F238E27FC236}">
                <a16:creationId xmlns:a16="http://schemas.microsoft.com/office/drawing/2014/main" id="{7A810F39-6B31-47E4-9EC9-39EED312F906}"/>
              </a:ext>
            </a:extLst>
          </p:cNvPr>
          <p:cNvSpPr>
            <a:spLocks noGrp="1"/>
          </p:cNvSpPr>
          <p:nvPr>
            <p:ph type="title"/>
          </p:nvPr>
        </p:nvSpPr>
        <p:spPr/>
        <p:txBody>
          <a:bodyPr vert="horz" lIns="91440" tIns="45720" rIns="91440" bIns="45720" rtlCol="0" anchor="ctr">
            <a:normAutofit/>
          </a:bodyPr>
          <a:lstStyle/>
          <a:p>
            <a:r>
              <a:rPr lang="en-GB" b="1" dirty="0">
                <a:solidFill>
                  <a:srgbClr val="7030A0"/>
                </a:solidFill>
                <a:latin typeface="Verdana" panose="020B0604030504040204" pitchFamily="34" charset="0"/>
                <a:ea typeface="MS PGothic" panose="020B0600070205080204" pitchFamily="34" charset="-128"/>
              </a:rPr>
              <a:t>Final thought…</a:t>
            </a:r>
          </a:p>
        </p:txBody>
      </p:sp>
      <p:sp>
        <p:nvSpPr>
          <p:cNvPr id="4" name="TextBox 3">
            <a:extLst>
              <a:ext uri="{FF2B5EF4-FFF2-40B4-BE49-F238E27FC236}">
                <a16:creationId xmlns:a16="http://schemas.microsoft.com/office/drawing/2014/main" id="{251D4D35-60BA-4AD1-8CB7-BED8819DCD2A}"/>
              </a:ext>
            </a:extLst>
          </p:cNvPr>
          <p:cNvSpPr txBox="1"/>
          <p:nvPr/>
        </p:nvSpPr>
        <p:spPr>
          <a:xfrm>
            <a:off x="1315375" y="5314559"/>
            <a:ext cx="9561250" cy="677108"/>
          </a:xfrm>
          <a:prstGeom prst="rect">
            <a:avLst/>
          </a:prstGeom>
          <a:noFill/>
        </p:spPr>
        <p:txBody>
          <a:bodyPr wrap="square" rtlCol="0">
            <a:spAutoFit/>
          </a:bodyPr>
          <a:lstStyle/>
          <a:p>
            <a:pPr marL="0" indent="0">
              <a:buNone/>
            </a:pPr>
            <a:r>
              <a:rPr lang="en-GB" sz="2000" b="1" i="0" dirty="0">
                <a:solidFill>
                  <a:srgbClr val="000000"/>
                </a:solidFill>
                <a:effectLst/>
                <a:latin typeface="Open Sans"/>
              </a:rPr>
              <a:t>Peter Drucker </a:t>
            </a:r>
            <a:r>
              <a:rPr lang="en-GB" sz="1800" b="1" i="0" dirty="0">
                <a:solidFill>
                  <a:srgbClr val="000000"/>
                </a:solidFill>
                <a:effectLst/>
                <a:latin typeface="Open Sans"/>
              </a:rPr>
              <a:t>(the father of strategic </a:t>
            </a:r>
            <a:r>
              <a:rPr lang="en-GB" sz="1800" b="1" dirty="0">
                <a:solidFill>
                  <a:srgbClr val="000000"/>
                </a:solidFill>
                <a:latin typeface="Open Sans"/>
              </a:rPr>
              <a:t>m</a:t>
            </a:r>
            <a:r>
              <a:rPr lang="en-GB" sz="1800" b="1" i="0" dirty="0">
                <a:solidFill>
                  <a:srgbClr val="000000"/>
                </a:solidFill>
                <a:effectLst/>
                <a:latin typeface="Open Sans"/>
              </a:rPr>
              <a:t>anagement and all-round clever guy)</a:t>
            </a:r>
          </a:p>
          <a:p>
            <a:endParaRPr lang="en-GB" dirty="0"/>
          </a:p>
        </p:txBody>
      </p:sp>
    </p:spTree>
    <p:extLst>
      <p:ext uri="{BB962C8B-B14F-4D97-AF65-F5344CB8AC3E}">
        <p14:creationId xmlns:p14="http://schemas.microsoft.com/office/powerpoint/2010/main" val="3442929046"/>
      </p:ext>
    </p:extLst>
  </p:cSld>
  <p:clrMapOvr>
    <a:masterClrMapping/>
  </p:clrMapOvr>
  <mc:AlternateContent xmlns:mc="http://schemas.openxmlformats.org/markup-compatibility/2006" xmlns:p14="http://schemas.microsoft.com/office/powerpoint/2010/main">
    <mc:Choice Requires="p14">
      <p:transition spd="slow" p14:dur="2000" advTm="14317"/>
    </mc:Choice>
    <mc:Fallback xmlns="">
      <p:transition spd="slow" advTm="1431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D4DC88-DFBA-4371-BC5D-139987618561}"/>
              </a:ext>
            </a:extLst>
          </p:cNvPr>
          <p:cNvSpPr>
            <a:spLocks noGrp="1"/>
          </p:cNvSpPr>
          <p:nvPr>
            <p:ph type="title"/>
          </p:nvPr>
        </p:nvSpPr>
        <p:spPr>
          <a:xfrm>
            <a:off x="1219770" y="405898"/>
            <a:ext cx="10515600" cy="1325563"/>
          </a:xfrm>
        </p:spPr>
        <p:txBody>
          <a:bodyPr/>
          <a:lstStyle/>
          <a:p>
            <a:r>
              <a:rPr lang="en-GB" b="1" dirty="0">
                <a:solidFill>
                  <a:srgbClr val="7030A0"/>
                </a:solidFill>
                <a:latin typeface="Verdana" panose="020B0604030504040204" pitchFamily="34" charset="0"/>
                <a:ea typeface="MS PGothic" panose="020B0600070205080204" pitchFamily="34" charset="-128"/>
              </a:rPr>
              <a:t>What</a:t>
            </a:r>
            <a:r>
              <a:rPr lang="en-GB" dirty="0"/>
              <a:t> </a:t>
            </a:r>
            <a:r>
              <a:rPr lang="en-GB" b="1" dirty="0">
                <a:solidFill>
                  <a:srgbClr val="7030A0"/>
                </a:solidFill>
                <a:latin typeface="Verdana" panose="020B0604030504040204" pitchFamily="34" charset="0"/>
                <a:ea typeface="MS PGothic" panose="020B0600070205080204" pitchFamily="34" charset="-128"/>
              </a:rPr>
              <a:t>will I learn?</a:t>
            </a:r>
          </a:p>
        </p:txBody>
      </p:sp>
      <p:sp>
        <p:nvSpPr>
          <p:cNvPr id="6" name="TextBox 5">
            <a:extLst>
              <a:ext uri="{FF2B5EF4-FFF2-40B4-BE49-F238E27FC236}">
                <a16:creationId xmlns:a16="http://schemas.microsoft.com/office/drawing/2014/main" id="{41F965B3-B091-41D7-8C49-FA604586434C}"/>
              </a:ext>
            </a:extLst>
          </p:cNvPr>
          <p:cNvSpPr txBox="1"/>
          <p:nvPr/>
        </p:nvSpPr>
        <p:spPr>
          <a:xfrm>
            <a:off x="6742688" y="2090172"/>
            <a:ext cx="5449312" cy="3539430"/>
          </a:xfrm>
          <a:prstGeom prst="rect">
            <a:avLst/>
          </a:prstGeom>
          <a:noFill/>
        </p:spPr>
        <p:txBody>
          <a:bodyPr wrap="none" rtlCol="0">
            <a:spAutoFit/>
          </a:bodyPr>
          <a:lstStyle/>
          <a:p>
            <a:pPr marL="285750" indent="-285750">
              <a:buFont typeface="Arial" panose="020B0604020202020204" pitchFamily="34" charset="0"/>
              <a:buChar char="•"/>
            </a:pPr>
            <a:r>
              <a:rPr lang="en-GB" sz="2800" dirty="0"/>
              <a:t>How to find a gap in the market</a:t>
            </a:r>
          </a:p>
          <a:p>
            <a:pPr marL="285750" indent="-285750">
              <a:buFont typeface="Arial" panose="020B0604020202020204" pitchFamily="34" charset="0"/>
              <a:buChar char="•"/>
            </a:pPr>
            <a:r>
              <a:rPr lang="en-GB" sz="2800" dirty="0"/>
              <a:t>How to market to the right people</a:t>
            </a:r>
          </a:p>
          <a:p>
            <a:pPr marL="285750" indent="-285750">
              <a:buFont typeface="Arial" panose="020B0604020202020204" pitchFamily="34" charset="0"/>
              <a:buChar char="•"/>
            </a:pPr>
            <a:r>
              <a:rPr lang="en-GB" sz="2800" dirty="0"/>
              <a:t>How to manage people </a:t>
            </a:r>
          </a:p>
          <a:p>
            <a:pPr marL="285750" indent="-285750">
              <a:buFont typeface="Arial" panose="020B0604020202020204" pitchFamily="34" charset="0"/>
              <a:buChar char="•"/>
            </a:pPr>
            <a:r>
              <a:rPr lang="en-GB" sz="2800" dirty="0"/>
              <a:t>Decision making skills</a:t>
            </a:r>
          </a:p>
          <a:p>
            <a:pPr marL="285750" indent="-285750">
              <a:buFont typeface="Arial" panose="020B0604020202020204" pitchFamily="34" charset="0"/>
              <a:buChar char="•"/>
            </a:pPr>
            <a:r>
              <a:rPr lang="en-GB" sz="2800" dirty="0"/>
              <a:t>Business trends</a:t>
            </a:r>
          </a:p>
          <a:p>
            <a:pPr marL="285750" indent="-285750">
              <a:buFont typeface="Arial" panose="020B0604020202020204" pitchFamily="34" charset="0"/>
              <a:buChar char="•"/>
            </a:pPr>
            <a:r>
              <a:rPr lang="en-GB" sz="2800" dirty="0"/>
              <a:t>How to manage a budget</a:t>
            </a:r>
          </a:p>
          <a:p>
            <a:pPr marL="285750" indent="-285750">
              <a:buFont typeface="Arial" panose="020B0604020202020204" pitchFamily="34" charset="0"/>
              <a:buChar char="•"/>
            </a:pPr>
            <a:r>
              <a:rPr lang="en-GB" sz="2800" dirty="0"/>
              <a:t>How to make a profit</a:t>
            </a:r>
          </a:p>
          <a:p>
            <a:pPr marL="285750" indent="-285750">
              <a:buFont typeface="Arial" panose="020B0604020202020204" pitchFamily="34" charset="0"/>
              <a:buChar char="•"/>
            </a:pPr>
            <a:r>
              <a:rPr lang="en-GB" sz="2800" dirty="0"/>
              <a:t>Why some businesses fail</a:t>
            </a:r>
          </a:p>
        </p:txBody>
      </p:sp>
      <p:pic>
        <p:nvPicPr>
          <p:cNvPr id="2" name="Picture 1">
            <a:extLst>
              <a:ext uri="{FF2B5EF4-FFF2-40B4-BE49-F238E27FC236}">
                <a16:creationId xmlns:a16="http://schemas.microsoft.com/office/drawing/2014/main" id="{496810D7-4BD4-4B7E-9CF4-8301A8086547}"/>
              </a:ext>
            </a:extLst>
          </p:cNvPr>
          <p:cNvPicPr>
            <a:picLocks noChangeAspect="1"/>
          </p:cNvPicPr>
          <p:nvPr/>
        </p:nvPicPr>
        <p:blipFill>
          <a:blip r:embed="rId2"/>
          <a:stretch>
            <a:fillRect/>
          </a:stretch>
        </p:blipFill>
        <p:spPr>
          <a:xfrm rot="20897700">
            <a:off x="1412437" y="1645978"/>
            <a:ext cx="2697057" cy="152530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Picture 3">
            <a:extLst>
              <a:ext uri="{FF2B5EF4-FFF2-40B4-BE49-F238E27FC236}">
                <a16:creationId xmlns:a16="http://schemas.microsoft.com/office/drawing/2014/main" id="{8E5486A3-15EE-4353-BE2B-583BCDBDF63D}"/>
              </a:ext>
            </a:extLst>
          </p:cNvPr>
          <p:cNvPicPr>
            <a:picLocks noChangeAspect="1"/>
          </p:cNvPicPr>
          <p:nvPr/>
        </p:nvPicPr>
        <p:blipFill>
          <a:blip r:embed="rId3"/>
          <a:stretch>
            <a:fillRect/>
          </a:stretch>
        </p:blipFill>
        <p:spPr>
          <a:xfrm rot="20992138">
            <a:off x="2049239" y="2809609"/>
            <a:ext cx="3308354" cy="179225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Content Placeholder 4">
            <a:extLst>
              <a:ext uri="{FF2B5EF4-FFF2-40B4-BE49-F238E27FC236}">
                <a16:creationId xmlns:a16="http://schemas.microsoft.com/office/drawing/2014/main" id="{447668E8-4941-4B11-9310-CD94098E2BA9}"/>
              </a:ext>
            </a:extLst>
          </p:cNvPr>
          <p:cNvPicPr>
            <a:picLocks noGrp="1" noChangeAspect="1"/>
          </p:cNvPicPr>
          <p:nvPr>
            <p:ph idx="1"/>
          </p:nvPr>
        </p:nvPicPr>
        <p:blipFill>
          <a:blip r:embed="rId4"/>
          <a:stretch>
            <a:fillRect/>
          </a:stretch>
        </p:blipFill>
        <p:spPr>
          <a:xfrm rot="20926262">
            <a:off x="2939732" y="3986089"/>
            <a:ext cx="3033072" cy="156347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675214232"/>
      </p:ext>
    </p:extLst>
  </p:cSld>
  <p:clrMapOvr>
    <a:masterClrMapping/>
  </p:clrMapOvr>
  <mc:AlternateContent xmlns:mc="http://schemas.openxmlformats.org/markup-compatibility/2006" xmlns:p14="http://schemas.microsoft.com/office/powerpoint/2010/main">
    <mc:Choice Requires="p14">
      <p:transition spd="slow" p14:dur="2000" advTm="33034"/>
    </mc:Choice>
    <mc:Fallback xmlns="">
      <p:transition spd="slow" advTm="3303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EB547D0-65C2-4422-B7D8-A84956F68CF3}"/>
              </a:ext>
            </a:extLst>
          </p:cNvPr>
          <p:cNvPicPr>
            <a:picLocks noGrp="1" noChangeAspect="1"/>
          </p:cNvPicPr>
          <p:nvPr>
            <p:ph idx="1"/>
          </p:nvPr>
        </p:nvPicPr>
        <p:blipFill rotWithShape="1">
          <a:blip r:embed="rId2"/>
          <a:srcRect l="16826" t="29899" r="47458" b="18807"/>
          <a:stretch/>
        </p:blipFill>
        <p:spPr>
          <a:xfrm>
            <a:off x="658416" y="1690688"/>
            <a:ext cx="6159633" cy="4975934"/>
          </a:xfrm>
          <a:prstGeom prst="rect">
            <a:avLst/>
          </a:prstGeom>
        </p:spPr>
      </p:pic>
      <p:sp>
        <p:nvSpPr>
          <p:cNvPr id="3" name="Title 2">
            <a:extLst>
              <a:ext uri="{FF2B5EF4-FFF2-40B4-BE49-F238E27FC236}">
                <a16:creationId xmlns:a16="http://schemas.microsoft.com/office/drawing/2014/main" id="{F8D9DA06-2C24-4B74-BAA6-45144A9F45BB}"/>
              </a:ext>
            </a:extLst>
          </p:cNvPr>
          <p:cNvSpPr>
            <a:spLocks noGrp="1"/>
          </p:cNvSpPr>
          <p:nvPr>
            <p:ph type="title"/>
          </p:nvPr>
        </p:nvSpPr>
        <p:spPr>
          <a:xfrm>
            <a:off x="838200" y="365125"/>
            <a:ext cx="11102266" cy="1325563"/>
          </a:xfrm>
        </p:spPr>
        <p:txBody>
          <a:bodyPr/>
          <a:lstStyle/>
          <a:p>
            <a:r>
              <a:rPr lang="en-GB" sz="4000" b="1" dirty="0">
                <a:solidFill>
                  <a:srgbClr val="7030A0"/>
                </a:solidFill>
                <a:latin typeface="Verdana" panose="020B0604030504040204" pitchFamily="34" charset="0"/>
                <a:ea typeface="MS PGothic" panose="020B0600070205080204" pitchFamily="34" charset="-128"/>
              </a:rPr>
              <a:t>The course…</a:t>
            </a:r>
            <a:r>
              <a:rPr lang="en-GB" b="1" dirty="0">
                <a:solidFill>
                  <a:srgbClr val="7030A0"/>
                </a:solidFill>
                <a:latin typeface="Verdana" panose="020B0604030504040204" pitchFamily="34" charset="0"/>
                <a:ea typeface="MS PGothic" panose="020B0600070205080204" pitchFamily="34" charset="-128"/>
              </a:rPr>
              <a:t>		      </a:t>
            </a:r>
            <a:r>
              <a:rPr lang="en-GB" sz="4000" b="1" dirty="0">
                <a:solidFill>
                  <a:srgbClr val="7030A0"/>
                </a:solidFill>
                <a:latin typeface="Verdana" panose="020B0604030504040204" pitchFamily="34" charset="0"/>
                <a:ea typeface="MS PGothic" panose="020B0600070205080204" pitchFamily="34" charset="-128"/>
              </a:rPr>
              <a:t>The assessment…</a:t>
            </a:r>
          </a:p>
        </p:txBody>
      </p:sp>
      <p:pic>
        <p:nvPicPr>
          <p:cNvPr id="5" name="Picture 4">
            <a:extLst>
              <a:ext uri="{FF2B5EF4-FFF2-40B4-BE49-F238E27FC236}">
                <a16:creationId xmlns:a16="http://schemas.microsoft.com/office/drawing/2014/main" id="{A01643A9-1E24-49C8-8615-2F4D23D2B71B}"/>
              </a:ext>
            </a:extLst>
          </p:cNvPr>
          <p:cNvPicPr>
            <a:picLocks noChangeAspect="1"/>
          </p:cNvPicPr>
          <p:nvPr/>
        </p:nvPicPr>
        <p:blipFill rotWithShape="1">
          <a:blip r:embed="rId3"/>
          <a:srcRect l="17097" t="46738" r="49274" b="47670"/>
          <a:stretch/>
        </p:blipFill>
        <p:spPr>
          <a:xfrm>
            <a:off x="7138219" y="2736826"/>
            <a:ext cx="4100052" cy="383458"/>
          </a:xfrm>
          <a:prstGeom prst="rect">
            <a:avLst/>
          </a:prstGeom>
        </p:spPr>
      </p:pic>
      <p:pic>
        <p:nvPicPr>
          <p:cNvPr id="6" name="Picture 5">
            <a:extLst>
              <a:ext uri="{FF2B5EF4-FFF2-40B4-BE49-F238E27FC236}">
                <a16:creationId xmlns:a16="http://schemas.microsoft.com/office/drawing/2014/main" id="{7DDD66FB-D9C0-406C-87D5-513912A635DA}"/>
              </a:ext>
            </a:extLst>
          </p:cNvPr>
          <p:cNvPicPr>
            <a:picLocks noChangeAspect="1"/>
          </p:cNvPicPr>
          <p:nvPr/>
        </p:nvPicPr>
        <p:blipFill rotWithShape="1">
          <a:blip r:embed="rId4"/>
          <a:srcRect l="17016" t="50000" r="49113" b="44946"/>
          <a:stretch/>
        </p:blipFill>
        <p:spPr>
          <a:xfrm>
            <a:off x="7138218" y="3737717"/>
            <a:ext cx="4129549" cy="346587"/>
          </a:xfrm>
          <a:prstGeom prst="rect">
            <a:avLst/>
          </a:prstGeom>
        </p:spPr>
      </p:pic>
      <p:pic>
        <p:nvPicPr>
          <p:cNvPr id="7" name="Picture 6">
            <a:extLst>
              <a:ext uri="{FF2B5EF4-FFF2-40B4-BE49-F238E27FC236}">
                <a16:creationId xmlns:a16="http://schemas.microsoft.com/office/drawing/2014/main" id="{98F56D5F-F70E-41C9-9881-0FCB1239071B}"/>
              </a:ext>
            </a:extLst>
          </p:cNvPr>
          <p:cNvPicPr>
            <a:picLocks noChangeAspect="1"/>
          </p:cNvPicPr>
          <p:nvPr/>
        </p:nvPicPr>
        <p:blipFill rotWithShape="1">
          <a:blip r:embed="rId5"/>
          <a:srcRect l="17177" t="50000" r="49194" b="43943"/>
          <a:stretch/>
        </p:blipFill>
        <p:spPr>
          <a:xfrm>
            <a:off x="7167714" y="5167313"/>
            <a:ext cx="4100053" cy="415413"/>
          </a:xfrm>
          <a:prstGeom prst="rect">
            <a:avLst/>
          </a:prstGeom>
        </p:spPr>
      </p:pic>
      <p:sp>
        <p:nvSpPr>
          <p:cNvPr id="8" name="TextBox 7">
            <a:extLst>
              <a:ext uri="{FF2B5EF4-FFF2-40B4-BE49-F238E27FC236}">
                <a16:creationId xmlns:a16="http://schemas.microsoft.com/office/drawing/2014/main" id="{8BB49B0B-BE8E-4B14-B1DC-FCE71DB5DE28}"/>
              </a:ext>
            </a:extLst>
          </p:cNvPr>
          <p:cNvSpPr txBox="1"/>
          <p:nvPr/>
        </p:nvSpPr>
        <p:spPr>
          <a:xfrm>
            <a:off x="7082773" y="2341349"/>
            <a:ext cx="4269934" cy="3139321"/>
          </a:xfrm>
          <a:prstGeom prst="rect">
            <a:avLst/>
          </a:prstGeom>
          <a:noFill/>
        </p:spPr>
        <p:txBody>
          <a:bodyPr wrap="square" rtlCol="0">
            <a:spAutoFit/>
          </a:bodyPr>
          <a:lstStyle/>
          <a:p>
            <a:r>
              <a:rPr lang="en-GB" sz="1700"/>
              <a:t>Paper 1</a:t>
            </a:r>
          </a:p>
          <a:p>
            <a:endParaRPr lang="en-GB" sz="1700"/>
          </a:p>
          <a:p>
            <a:endParaRPr lang="en-GB" sz="1700"/>
          </a:p>
          <a:p>
            <a:endParaRPr lang="en-GB" sz="1700"/>
          </a:p>
          <a:p>
            <a:r>
              <a:rPr lang="en-GB" sz="1700"/>
              <a:t>Paper 2</a:t>
            </a:r>
          </a:p>
          <a:p>
            <a:endParaRPr lang="en-GB" sz="1700"/>
          </a:p>
          <a:p>
            <a:endParaRPr lang="en-GB" sz="1700"/>
          </a:p>
          <a:p>
            <a:br>
              <a:rPr lang="en-GB" sz="1700"/>
            </a:br>
            <a:r>
              <a:rPr lang="en-GB" sz="1700"/>
              <a:t>Paper 3: Case study paper</a:t>
            </a:r>
          </a:p>
          <a:p>
            <a:r>
              <a:rPr lang="en-GB" sz="1400"/>
              <a:t>Previous papers on travel, chocolate, trainers and </a:t>
            </a:r>
            <a:br>
              <a:rPr lang="en-GB" sz="1400"/>
            </a:br>
            <a:r>
              <a:rPr lang="en-GB" sz="1400"/>
              <a:t>entertainment markets.  </a:t>
            </a:r>
          </a:p>
          <a:p>
            <a:endParaRPr lang="en-GB" sz="1700" dirty="0"/>
          </a:p>
        </p:txBody>
      </p:sp>
      <p:sp>
        <p:nvSpPr>
          <p:cNvPr id="2" name="Rectangle 1">
            <a:extLst>
              <a:ext uri="{FF2B5EF4-FFF2-40B4-BE49-F238E27FC236}">
                <a16:creationId xmlns:a16="http://schemas.microsoft.com/office/drawing/2014/main" id="{6B7E3CF5-2BB7-414D-B529-FF799EB443AA}"/>
              </a:ext>
            </a:extLst>
          </p:cNvPr>
          <p:cNvSpPr/>
          <p:nvPr/>
        </p:nvSpPr>
        <p:spPr>
          <a:xfrm>
            <a:off x="7082773" y="1690688"/>
            <a:ext cx="4271027" cy="42870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a:t>Three exams at the end of the course:</a:t>
            </a:r>
            <a:endParaRPr lang="en-GB" sz="1800" b="1" dirty="0"/>
          </a:p>
        </p:txBody>
      </p:sp>
    </p:spTree>
    <p:extLst>
      <p:ext uri="{BB962C8B-B14F-4D97-AF65-F5344CB8AC3E}">
        <p14:creationId xmlns:p14="http://schemas.microsoft.com/office/powerpoint/2010/main" val="1289722419"/>
      </p:ext>
    </p:extLst>
  </p:cSld>
  <p:clrMapOvr>
    <a:masterClrMapping/>
  </p:clrMapOvr>
  <mc:AlternateContent xmlns:mc="http://schemas.openxmlformats.org/markup-compatibility/2006" xmlns:p14="http://schemas.microsoft.com/office/powerpoint/2010/main">
    <mc:Choice Requires="p14">
      <p:transition spd="slow" p14:dur="2000" advTm="54460"/>
    </mc:Choice>
    <mc:Fallback xmlns="">
      <p:transition spd="slow" advTm="5446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B8B610C-7007-4789-84C9-8B05E045DD57}"/>
              </a:ext>
            </a:extLst>
          </p:cNvPr>
          <p:cNvSpPr>
            <a:spLocks noGrp="1"/>
          </p:cNvSpPr>
          <p:nvPr>
            <p:ph type="title"/>
          </p:nvPr>
        </p:nvSpPr>
        <p:spPr>
          <a:xfrm>
            <a:off x="9010835" y="484633"/>
            <a:ext cx="2991775" cy="5724144"/>
          </a:xfrm>
        </p:spPr>
        <p:txBody>
          <a:bodyPr vert="horz" lIns="91440" tIns="45720" rIns="91440" bIns="45720" rtlCol="0" anchor="ctr">
            <a:noAutofit/>
          </a:bodyPr>
          <a:lstStyle/>
          <a:p>
            <a:r>
              <a:rPr lang="en-US" sz="2800" dirty="0">
                <a:solidFill>
                  <a:srgbClr val="FFFFFF"/>
                </a:solidFill>
              </a:rPr>
              <a:t>Mini are launching a new electric car.</a:t>
            </a:r>
            <a:br>
              <a:rPr lang="en-US" sz="2800" dirty="0">
                <a:solidFill>
                  <a:srgbClr val="FFFFFF"/>
                </a:solidFill>
              </a:rPr>
            </a:br>
            <a:br>
              <a:rPr lang="en-US" sz="2800" dirty="0">
                <a:solidFill>
                  <a:srgbClr val="FFFFFF"/>
                </a:solidFill>
              </a:rPr>
            </a:br>
            <a:r>
              <a:rPr lang="en-US" sz="2800" dirty="0">
                <a:solidFill>
                  <a:srgbClr val="FFFFFF"/>
                </a:solidFill>
              </a:rPr>
              <a:t>You have £1 million to promote it in the UK.</a:t>
            </a:r>
            <a:br>
              <a:rPr lang="en-US" sz="2800" dirty="0">
                <a:solidFill>
                  <a:srgbClr val="FFFFFF"/>
                </a:solidFill>
              </a:rPr>
            </a:br>
            <a:br>
              <a:rPr lang="en-US" sz="2800" dirty="0">
                <a:solidFill>
                  <a:srgbClr val="FFFFFF"/>
                </a:solidFill>
              </a:rPr>
            </a:br>
            <a:r>
              <a:rPr lang="en-US" sz="2800" dirty="0">
                <a:solidFill>
                  <a:srgbClr val="FFFFFF"/>
                </a:solidFill>
              </a:rPr>
              <a:t>Who would you target your promotion to? </a:t>
            </a:r>
            <a:br>
              <a:rPr lang="en-US" sz="2800" dirty="0">
                <a:solidFill>
                  <a:srgbClr val="FFFFFF"/>
                </a:solidFill>
              </a:rPr>
            </a:br>
            <a:br>
              <a:rPr lang="en-US" sz="2800" dirty="0">
                <a:solidFill>
                  <a:srgbClr val="FFFFFF"/>
                </a:solidFill>
              </a:rPr>
            </a:br>
            <a:r>
              <a:rPr lang="en-US" sz="2800" dirty="0">
                <a:solidFill>
                  <a:srgbClr val="FFFFFF"/>
                </a:solidFill>
              </a:rPr>
              <a:t>What type of promotions would you do?</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23401BE-F5BA-4FAE-899F-CDE7F07AA836}"/>
              </a:ext>
            </a:extLst>
          </p:cNvPr>
          <p:cNvPicPr>
            <a:picLocks noGrp="1" noChangeAspect="1"/>
          </p:cNvPicPr>
          <p:nvPr>
            <p:ph idx="1"/>
          </p:nvPr>
        </p:nvPicPr>
        <p:blipFill rotWithShape="1">
          <a:blip r:embed="rId2"/>
          <a:srcRect l="7799" t="8617" r="2752" b="21448"/>
          <a:stretch/>
        </p:blipFill>
        <p:spPr>
          <a:xfrm>
            <a:off x="734802" y="1366684"/>
            <a:ext cx="7646119" cy="3362632"/>
          </a:xfrm>
          <a:prstGeom prst="rect">
            <a:avLst/>
          </a:prstGeom>
          <a:effectLst/>
        </p:spPr>
      </p:pic>
      <p:sp>
        <p:nvSpPr>
          <p:cNvPr id="5" name="TextBox 4">
            <a:extLst>
              <a:ext uri="{FF2B5EF4-FFF2-40B4-BE49-F238E27FC236}">
                <a16:creationId xmlns:a16="http://schemas.microsoft.com/office/drawing/2014/main" id="{3213D770-CA91-43A6-9970-576621C51712}"/>
              </a:ext>
            </a:extLst>
          </p:cNvPr>
          <p:cNvSpPr txBox="1"/>
          <p:nvPr/>
        </p:nvSpPr>
        <p:spPr>
          <a:xfrm>
            <a:off x="493354" y="84522"/>
            <a:ext cx="3132076" cy="400110"/>
          </a:xfrm>
          <a:prstGeom prst="rect">
            <a:avLst/>
          </a:prstGeom>
          <a:noFill/>
        </p:spPr>
        <p:txBody>
          <a:bodyPr wrap="none" rtlCol="0">
            <a:spAutoFit/>
          </a:bodyPr>
          <a:lstStyle/>
          <a:p>
            <a:r>
              <a:rPr lang="en-GB" sz="2000" dirty="0">
                <a:solidFill>
                  <a:schemeClr val="bg1"/>
                </a:solidFill>
              </a:rPr>
              <a:t>Example of a research task…</a:t>
            </a:r>
          </a:p>
        </p:txBody>
      </p:sp>
    </p:spTree>
    <p:extLst>
      <p:ext uri="{BB962C8B-B14F-4D97-AF65-F5344CB8AC3E}">
        <p14:creationId xmlns:p14="http://schemas.microsoft.com/office/powerpoint/2010/main" val="352357726"/>
      </p:ext>
    </p:extLst>
  </p:cSld>
  <p:clrMapOvr>
    <a:masterClrMapping/>
  </p:clrMapOvr>
  <mc:AlternateContent xmlns:mc="http://schemas.openxmlformats.org/markup-compatibility/2006" xmlns:p14="http://schemas.microsoft.com/office/powerpoint/2010/main">
    <mc:Choice Requires="p14">
      <p:transition spd="slow" p14:dur="2000" advTm="17315"/>
    </mc:Choice>
    <mc:Fallback xmlns="">
      <p:transition spd="slow" advTm="1731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4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B8B610C-7007-4789-84C9-8B05E045DD57}"/>
              </a:ext>
            </a:extLst>
          </p:cNvPr>
          <p:cNvSpPr>
            <a:spLocks noGrp="1"/>
          </p:cNvSpPr>
          <p:nvPr>
            <p:ph type="title"/>
          </p:nvPr>
        </p:nvSpPr>
        <p:spPr>
          <a:xfrm>
            <a:off x="8803613" y="614673"/>
            <a:ext cx="3088198" cy="5724144"/>
          </a:xfrm>
        </p:spPr>
        <p:txBody>
          <a:bodyPr vert="horz" lIns="91440" tIns="45720" rIns="91440" bIns="45720" rtlCol="0" anchor="ctr">
            <a:noAutofit/>
          </a:bodyPr>
          <a:lstStyle/>
          <a:p>
            <a:r>
              <a:rPr lang="en-US" sz="2400" dirty="0">
                <a:solidFill>
                  <a:srgbClr val="FFFFFF"/>
                </a:solidFill>
              </a:rPr>
              <a:t>Lucozade was originally positioned as an aid to recovery from illness</a:t>
            </a:r>
            <a:br>
              <a:rPr lang="en-US" sz="2400" dirty="0">
                <a:solidFill>
                  <a:srgbClr val="FFFFFF"/>
                </a:solidFill>
              </a:rPr>
            </a:br>
            <a:br>
              <a:rPr lang="en-US" sz="2400" dirty="0">
                <a:solidFill>
                  <a:srgbClr val="FFFFFF"/>
                </a:solidFill>
              </a:rPr>
            </a:br>
            <a:r>
              <a:rPr lang="en-US" sz="2400" dirty="0">
                <a:solidFill>
                  <a:srgbClr val="FFFFFF"/>
                </a:solidFill>
              </a:rPr>
              <a:t>Now it is an energy drink in several </a:t>
            </a:r>
            <a:r>
              <a:rPr lang="en-US" sz="2400" dirty="0" err="1">
                <a:solidFill>
                  <a:srgbClr val="FFFFFF"/>
                </a:solidFill>
              </a:rPr>
              <a:t>flavours</a:t>
            </a:r>
            <a:r>
              <a:rPr lang="en-US" sz="2400" dirty="0">
                <a:solidFill>
                  <a:srgbClr val="FFFFFF"/>
                </a:solidFill>
              </a:rPr>
              <a:t>. </a:t>
            </a:r>
            <a:br>
              <a:rPr lang="en-US" sz="2400" dirty="0">
                <a:solidFill>
                  <a:srgbClr val="FFFFFF"/>
                </a:solidFill>
              </a:rPr>
            </a:br>
            <a:br>
              <a:rPr lang="en-US" sz="2400" dirty="0">
                <a:solidFill>
                  <a:srgbClr val="FFFFFF"/>
                </a:solidFill>
              </a:rPr>
            </a:br>
            <a:r>
              <a:rPr lang="en-US" sz="2400" dirty="0">
                <a:solidFill>
                  <a:srgbClr val="FFFFFF"/>
                </a:solidFill>
              </a:rPr>
              <a:t>Using market research </a:t>
            </a:r>
            <a:r>
              <a:rPr lang="en-US" sz="2400" dirty="0" err="1">
                <a:solidFill>
                  <a:srgbClr val="FFFFFF"/>
                </a:solidFill>
              </a:rPr>
              <a:t>analyse</a:t>
            </a:r>
            <a:r>
              <a:rPr lang="en-US" sz="2400" dirty="0">
                <a:solidFill>
                  <a:srgbClr val="FFFFFF"/>
                </a:solidFill>
              </a:rPr>
              <a:t> how successful the repositioning strategy is amongst those under 25 years old and those over 25 years old. </a:t>
            </a:r>
            <a:br>
              <a:rPr lang="en-US" sz="2400" dirty="0">
                <a:solidFill>
                  <a:srgbClr val="FFFFFF"/>
                </a:solidFill>
              </a:rPr>
            </a:br>
            <a:br>
              <a:rPr lang="en-US" sz="2400" dirty="0">
                <a:solidFill>
                  <a:srgbClr val="FFFFFF"/>
                </a:solidFill>
              </a:rPr>
            </a:br>
            <a:endParaRPr lang="en-US" sz="2400" dirty="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213D770-CA91-43A6-9970-576621C51712}"/>
              </a:ext>
            </a:extLst>
          </p:cNvPr>
          <p:cNvSpPr txBox="1"/>
          <p:nvPr/>
        </p:nvSpPr>
        <p:spPr>
          <a:xfrm>
            <a:off x="493354" y="84522"/>
            <a:ext cx="3840603" cy="400110"/>
          </a:xfrm>
          <a:prstGeom prst="rect">
            <a:avLst/>
          </a:prstGeom>
          <a:noFill/>
        </p:spPr>
        <p:txBody>
          <a:bodyPr wrap="none" rtlCol="0">
            <a:spAutoFit/>
          </a:bodyPr>
          <a:lstStyle/>
          <a:p>
            <a:r>
              <a:rPr lang="en-GB" sz="2000" dirty="0">
                <a:solidFill>
                  <a:schemeClr val="bg1"/>
                </a:solidFill>
              </a:rPr>
              <a:t>Example of another research task…</a:t>
            </a:r>
          </a:p>
        </p:txBody>
      </p:sp>
      <p:pic>
        <p:nvPicPr>
          <p:cNvPr id="1026" name="Picture 2">
            <a:extLst>
              <a:ext uri="{FF2B5EF4-FFF2-40B4-BE49-F238E27FC236}">
                <a16:creationId xmlns:a16="http://schemas.microsoft.com/office/drawing/2014/main" id="{D971EF60-0FAD-4AD5-A213-AA1FA25FEB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52" y="2032382"/>
            <a:ext cx="12382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uczd">
            <a:extLst>
              <a:ext uri="{FF2B5EF4-FFF2-40B4-BE49-F238E27FC236}">
                <a16:creationId xmlns:a16="http://schemas.microsoft.com/office/drawing/2014/main" id="{7B0F559B-3110-49EF-9BD6-DD4928A40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66" y="3013487"/>
            <a:ext cx="184785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5409038D-98AE-4687-AADF-4473FEC350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1028" y="3187425"/>
            <a:ext cx="3601333" cy="189259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AA62E37C-878B-4676-BC81-56111C5C4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978" y="2129709"/>
            <a:ext cx="1185863" cy="8377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E0006D-BA6B-4DBB-8496-53069999E73B}"/>
              </a:ext>
            </a:extLst>
          </p:cNvPr>
          <p:cNvSpPr txBox="1"/>
          <p:nvPr/>
        </p:nvSpPr>
        <p:spPr>
          <a:xfrm>
            <a:off x="678866" y="614673"/>
            <a:ext cx="7653495" cy="1384995"/>
          </a:xfrm>
          <a:prstGeom prst="rect">
            <a:avLst/>
          </a:prstGeom>
          <a:noFill/>
        </p:spPr>
        <p:txBody>
          <a:bodyPr wrap="square" rtlCol="0">
            <a:spAutoFit/>
          </a:bodyPr>
          <a:lstStyle/>
          <a:p>
            <a:r>
              <a:rPr lang="en-GB" b="1" u="sng" dirty="0"/>
              <a:t>From sickness to fitness….</a:t>
            </a:r>
          </a:p>
          <a:p>
            <a:r>
              <a:rPr lang="en-GB" sz="1600" b="0" i="0" dirty="0">
                <a:solidFill>
                  <a:srgbClr val="000000"/>
                </a:solidFill>
                <a:effectLst/>
                <a:latin typeface="Verdana" panose="020B0604030504040204" pitchFamily="34" charset="0"/>
              </a:rPr>
              <a:t>Brand repositioning occurs when a brand tries to change its market position to reflect a change in consumer tastes. The Lucozade brand is one of the most successful sports and energy drinks in the world. The brand was originally positioned as an aid to recovery from illness. </a:t>
            </a:r>
            <a:r>
              <a:rPr lang="en-GB" sz="1600" dirty="0"/>
              <a:t> </a:t>
            </a:r>
          </a:p>
        </p:txBody>
      </p:sp>
      <p:sp>
        <p:nvSpPr>
          <p:cNvPr id="6" name="Arrow: Right 5">
            <a:extLst>
              <a:ext uri="{FF2B5EF4-FFF2-40B4-BE49-F238E27FC236}">
                <a16:creationId xmlns:a16="http://schemas.microsoft.com/office/drawing/2014/main" id="{60A3718D-5EDF-48F2-95EC-170FD33C62B7}"/>
              </a:ext>
            </a:extLst>
          </p:cNvPr>
          <p:cNvSpPr/>
          <p:nvPr/>
        </p:nvSpPr>
        <p:spPr>
          <a:xfrm>
            <a:off x="3191501" y="3568232"/>
            <a:ext cx="1358284" cy="1071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6165234"/>
      </p:ext>
    </p:extLst>
  </p:cSld>
  <p:clrMapOvr>
    <a:masterClrMapping/>
  </p:clrMapOvr>
  <mc:AlternateContent xmlns:mc="http://schemas.openxmlformats.org/markup-compatibility/2006" xmlns:p14="http://schemas.microsoft.com/office/powerpoint/2010/main">
    <mc:Choice Requires="p14">
      <p:transition spd="slow" p14:dur="2000" advTm="17955"/>
    </mc:Choice>
    <mc:Fallback xmlns="">
      <p:transition spd="slow" advTm="1795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24654A-27F7-484F-965C-1207AF38B46D}"/>
              </a:ext>
            </a:extLst>
          </p:cNvPr>
          <p:cNvSpPr>
            <a:spLocks noGrp="1"/>
          </p:cNvSpPr>
          <p:nvPr>
            <p:ph type="title"/>
          </p:nvPr>
        </p:nvSpPr>
        <p:spPr/>
        <p:txBody>
          <a:bodyPr vert="horz" lIns="91440" tIns="45720" rIns="91440" bIns="45720" rtlCol="0" anchor="ctr">
            <a:normAutofit/>
          </a:bodyPr>
          <a:lstStyle/>
          <a:p>
            <a:r>
              <a:rPr lang="en-GB" b="1" dirty="0">
                <a:solidFill>
                  <a:srgbClr val="7030A0"/>
                </a:solidFill>
                <a:latin typeface="Verdana" panose="020B0604030504040204" pitchFamily="34" charset="0"/>
                <a:ea typeface="MS PGothic" panose="020B0600070205080204" pitchFamily="34" charset="-128"/>
              </a:rPr>
              <a:t>Is Business Studies for me?</a:t>
            </a:r>
          </a:p>
        </p:txBody>
      </p:sp>
      <p:sp>
        <p:nvSpPr>
          <p:cNvPr id="4" name="Content Placeholder 4">
            <a:extLst>
              <a:ext uri="{FF2B5EF4-FFF2-40B4-BE49-F238E27FC236}">
                <a16:creationId xmlns:a16="http://schemas.microsoft.com/office/drawing/2014/main" id="{0AD937A9-8D9A-4484-8484-0CE746826319}"/>
              </a:ext>
            </a:extLst>
          </p:cNvPr>
          <p:cNvSpPr>
            <a:spLocks noGrp="1"/>
          </p:cNvSpPr>
          <p:nvPr>
            <p:ph idx="1"/>
          </p:nvPr>
        </p:nvSpPr>
        <p:spPr>
          <a:xfrm>
            <a:off x="838199" y="1825625"/>
            <a:ext cx="10809303" cy="4351338"/>
          </a:xfrm>
        </p:spPr>
        <p:txBody>
          <a:bodyPr vert="horz" wrap="square" lIns="91440" tIns="45720" rIns="91440" bIns="45720" numCol="1" anchor="t" anchorCtr="0" compatLnSpc="1">
            <a:prstTxWarp prst="textNoShape">
              <a:avLst/>
            </a:prstTxWarp>
            <a:normAutofit/>
          </a:bodyPr>
          <a:lstStyle/>
          <a:p>
            <a:pPr marL="0" indent="0">
              <a:buFontTx/>
              <a:buNone/>
              <a:defRPr/>
            </a:pPr>
            <a:r>
              <a:rPr lang="en-US" dirty="0">
                <a:latin typeface="Verdana" pitchFamily="34" charset="0"/>
                <a:ea typeface="MS PGothic" pitchFamily="34" charset="-128"/>
                <a:cs typeface="Myriad Pro" charset="0"/>
              </a:rPr>
              <a:t>Yes, if you enjoy:</a:t>
            </a:r>
          </a:p>
          <a:p>
            <a:pPr marL="0" indent="0">
              <a:buFontTx/>
              <a:buNone/>
              <a:defRPr/>
            </a:pPr>
            <a:endParaRPr lang="en-US" dirty="0">
              <a:latin typeface="Verdana" pitchFamily="34" charset="0"/>
              <a:ea typeface="MS PGothic" pitchFamily="34" charset="-128"/>
              <a:cs typeface="Myriad Pro" charset="0"/>
            </a:endParaRPr>
          </a:p>
        </p:txBody>
      </p:sp>
      <p:pic>
        <p:nvPicPr>
          <p:cNvPr id="2" name="Picture 1">
            <a:extLst>
              <a:ext uri="{FF2B5EF4-FFF2-40B4-BE49-F238E27FC236}">
                <a16:creationId xmlns:a16="http://schemas.microsoft.com/office/drawing/2014/main" id="{2586E31D-1A0E-4A64-A433-543AE545BF1E}"/>
              </a:ext>
            </a:extLst>
          </p:cNvPr>
          <p:cNvPicPr>
            <a:picLocks noChangeAspect="1"/>
          </p:cNvPicPr>
          <p:nvPr/>
        </p:nvPicPr>
        <p:blipFill>
          <a:blip r:embed="rId2"/>
          <a:stretch>
            <a:fillRect/>
          </a:stretch>
        </p:blipFill>
        <p:spPr>
          <a:xfrm>
            <a:off x="674704" y="2575297"/>
            <a:ext cx="3651912" cy="192706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Box 4">
            <a:extLst>
              <a:ext uri="{FF2B5EF4-FFF2-40B4-BE49-F238E27FC236}">
                <a16:creationId xmlns:a16="http://schemas.microsoft.com/office/drawing/2014/main" id="{98A2F572-7299-4666-9995-8F5786938999}"/>
              </a:ext>
            </a:extLst>
          </p:cNvPr>
          <p:cNvSpPr txBox="1"/>
          <p:nvPr/>
        </p:nvSpPr>
        <p:spPr>
          <a:xfrm>
            <a:off x="4918230" y="2575297"/>
            <a:ext cx="6435569" cy="4093428"/>
          </a:xfrm>
          <a:prstGeom prst="rect">
            <a:avLst/>
          </a:prstGeom>
          <a:noFill/>
        </p:spPr>
        <p:txBody>
          <a:bodyPr wrap="square" rtlCol="0">
            <a:spAutoFit/>
          </a:bodyPr>
          <a:lstStyle/>
          <a:p>
            <a:pPr marL="285750" indent="-285750">
              <a:buFont typeface="Arial" panose="020B0604020202020204" pitchFamily="34" charset="0"/>
              <a:buChar char="•"/>
              <a:defRPr/>
            </a:pPr>
            <a:r>
              <a:rPr lang="en-US" sz="2000" dirty="0">
                <a:latin typeface="Verdana" pitchFamily="34" charset="0"/>
                <a:ea typeface="MS PGothic" pitchFamily="34" charset="-128"/>
                <a:cs typeface="Myriad Pro" charset="0"/>
              </a:rPr>
              <a:t>Communicating and explaining ideas</a:t>
            </a:r>
          </a:p>
          <a:p>
            <a:pPr marL="285750" indent="-285750">
              <a:buFont typeface="Arial" panose="020B0604020202020204" pitchFamily="34" charset="0"/>
              <a:buChar char="•"/>
              <a:defRPr/>
            </a:pPr>
            <a:endParaRPr lang="en-US" sz="2000" dirty="0">
              <a:latin typeface="Verdana" pitchFamily="34" charset="0"/>
              <a:ea typeface="MS PGothic" pitchFamily="34" charset="-128"/>
              <a:cs typeface="Myriad Pro" charset="0"/>
            </a:endParaRPr>
          </a:p>
          <a:p>
            <a:pPr marL="285750" indent="-285750">
              <a:buFont typeface="Arial" panose="020B0604020202020204" pitchFamily="34" charset="0"/>
              <a:buChar char="•"/>
              <a:defRPr/>
            </a:pPr>
            <a:r>
              <a:rPr lang="en-US" sz="2000" dirty="0">
                <a:latin typeface="Verdana" pitchFamily="34" charset="0"/>
                <a:ea typeface="MS PGothic" pitchFamily="34" charset="-128"/>
                <a:cs typeface="Myriad Pro" charset="0"/>
              </a:rPr>
              <a:t>Exploring and presenting alternative courses of action</a:t>
            </a:r>
          </a:p>
          <a:p>
            <a:pPr marL="285750" indent="-285750">
              <a:buFont typeface="Arial" panose="020B0604020202020204" pitchFamily="34" charset="0"/>
              <a:buChar char="•"/>
              <a:defRPr/>
            </a:pPr>
            <a:endParaRPr lang="en-US" sz="2000" dirty="0">
              <a:latin typeface="Verdana" pitchFamily="34" charset="0"/>
              <a:ea typeface="MS PGothic" pitchFamily="34" charset="-128"/>
              <a:cs typeface="Myriad Pro" charset="0"/>
            </a:endParaRPr>
          </a:p>
          <a:p>
            <a:pPr marL="285750" indent="-285750">
              <a:buFont typeface="Arial" panose="020B0604020202020204" pitchFamily="34" charset="0"/>
              <a:buChar char="•"/>
              <a:defRPr/>
            </a:pPr>
            <a:r>
              <a:rPr lang="en-US" sz="2000" dirty="0">
                <a:latin typeface="Verdana" pitchFamily="34" charset="0"/>
                <a:ea typeface="MS PGothic" pitchFamily="34" charset="-128"/>
                <a:cs typeface="Myriad Pro" charset="0"/>
              </a:rPr>
              <a:t>Thinking strategically and making decisions</a:t>
            </a:r>
          </a:p>
          <a:p>
            <a:pPr marL="285750" indent="-285750">
              <a:buFont typeface="Arial" panose="020B0604020202020204" pitchFamily="34" charset="0"/>
              <a:buChar char="•"/>
              <a:defRPr/>
            </a:pPr>
            <a:endParaRPr lang="en-US" sz="2000" dirty="0">
              <a:latin typeface="Verdana" pitchFamily="34" charset="0"/>
              <a:ea typeface="MS PGothic" pitchFamily="34" charset="-128"/>
              <a:cs typeface="Myriad Pro" charset="0"/>
            </a:endParaRPr>
          </a:p>
          <a:p>
            <a:pPr marL="285750" indent="-285750">
              <a:buFont typeface="Arial" panose="020B0604020202020204" pitchFamily="34" charset="0"/>
              <a:buChar char="•"/>
              <a:defRPr/>
            </a:pPr>
            <a:r>
              <a:rPr lang="en-US" sz="2000" dirty="0">
                <a:latin typeface="Verdana" pitchFamily="34" charset="0"/>
                <a:ea typeface="MS PGothic" pitchFamily="34" charset="-128"/>
                <a:cs typeface="Myriad Pro" charset="0"/>
              </a:rPr>
              <a:t>Keeping up to date with national and international business news</a:t>
            </a:r>
          </a:p>
          <a:p>
            <a:pPr marL="285750" indent="-285750">
              <a:buFont typeface="Arial" panose="020B0604020202020204" pitchFamily="34" charset="0"/>
              <a:buChar char="•"/>
              <a:defRPr/>
            </a:pPr>
            <a:endParaRPr lang="en-US" sz="2000" dirty="0">
              <a:latin typeface="Verdana" pitchFamily="34" charset="0"/>
              <a:ea typeface="MS PGothic" pitchFamily="34" charset="-128"/>
              <a:cs typeface="Myriad Pro" charset="0"/>
            </a:endParaRPr>
          </a:p>
          <a:p>
            <a:pPr marL="285750" indent="-285750">
              <a:buFont typeface="Arial" panose="020B0604020202020204" pitchFamily="34" charset="0"/>
              <a:buChar char="•"/>
              <a:defRPr/>
            </a:pPr>
            <a:r>
              <a:rPr lang="en-US" sz="2000" dirty="0">
                <a:latin typeface="Verdana" pitchFamily="34" charset="0"/>
                <a:ea typeface="MS PGothic" pitchFamily="34" charset="-128"/>
                <a:cs typeface="Myriad Pro" charset="0"/>
              </a:rPr>
              <a:t>Learning about the world of business through research and investigation</a:t>
            </a:r>
          </a:p>
          <a:p>
            <a:pPr marL="285750" indent="-285750">
              <a:buFont typeface="Arial" panose="020B0604020202020204" pitchFamily="34" charset="0"/>
              <a:buChar char="•"/>
            </a:pPr>
            <a:endParaRPr lang="en-GB" sz="2000" dirty="0"/>
          </a:p>
        </p:txBody>
      </p:sp>
      <p:pic>
        <p:nvPicPr>
          <p:cNvPr id="6" name="Picture 5">
            <a:extLst>
              <a:ext uri="{FF2B5EF4-FFF2-40B4-BE49-F238E27FC236}">
                <a16:creationId xmlns:a16="http://schemas.microsoft.com/office/drawing/2014/main" id="{5C8D2B29-7C61-4185-9905-2C02F5FAE9DB}"/>
              </a:ext>
            </a:extLst>
          </p:cNvPr>
          <p:cNvPicPr>
            <a:picLocks noChangeAspect="1"/>
          </p:cNvPicPr>
          <p:nvPr/>
        </p:nvPicPr>
        <p:blipFill>
          <a:blip r:embed="rId3"/>
          <a:stretch>
            <a:fillRect/>
          </a:stretch>
        </p:blipFill>
        <p:spPr>
          <a:xfrm>
            <a:off x="674704" y="4654109"/>
            <a:ext cx="3626223" cy="20548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004485820"/>
      </p:ext>
    </p:extLst>
  </p:cSld>
  <p:clrMapOvr>
    <a:masterClrMapping/>
  </p:clrMapOvr>
  <mc:AlternateContent xmlns:mc="http://schemas.openxmlformats.org/markup-compatibility/2006" xmlns:p14="http://schemas.microsoft.com/office/powerpoint/2010/main">
    <mc:Choice Requires="p14">
      <p:transition spd="slow" p14:dur="2000" advTm="31048"/>
    </mc:Choice>
    <mc:Fallback xmlns="">
      <p:transition spd="slow" advTm="3104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4">
            <a:extLst>
              <a:ext uri="{FF2B5EF4-FFF2-40B4-BE49-F238E27FC236}">
                <a16:creationId xmlns:a16="http://schemas.microsoft.com/office/drawing/2014/main" id="{92226C49-E3AF-4B5B-8002-53EFC0D529EB}"/>
              </a:ext>
            </a:extLst>
          </p:cNvPr>
          <p:cNvSpPr>
            <a:spLocks noGrp="1"/>
          </p:cNvSpPr>
          <p:nvPr>
            <p:ph idx="1"/>
          </p:nvPr>
        </p:nvSpPr>
        <p:spPr>
          <a:xfrm>
            <a:off x="336883" y="1483061"/>
            <a:ext cx="11518233" cy="4322763"/>
          </a:xfrm>
        </p:spPr>
        <p:txBody>
          <a:bodyPr vert="horz" wrap="square" lIns="91440" tIns="45720" rIns="91440" bIns="45720" numCol="1" rtlCol="0" anchor="t" anchorCtr="0" compatLnSpc="1">
            <a:prstTxWarp prst="textNoShape">
              <a:avLst/>
            </a:prstTxWarp>
            <a:noAutofit/>
          </a:bodyPr>
          <a:lstStyle/>
          <a:p>
            <a:pPr marL="0" indent="0">
              <a:buNone/>
              <a:defRPr/>
            </a:pPr>
            <a:r>
              <a:rPr lang="en-US" dirty="0">
                <a:latin typeface="Verdana" pitchFamily="34" charset="0"/>
                <a:ea typeface="MS PGothic" pitchFamily="34" charset="-128"/>
                <a:cs typeface="Myriad Pro" charset="0"/>
              </a:rPr>
              <a:t>Business prepares you for progression to further study or the world of work:</a:t>
            </a:r>
          </a:p>
          <a:p>
            <a:pPr>
              <a:defRPr/>
            </a:pPr>
            <a:r>
              <a:rPr lang="en-US" dirty="0">
                <a:latin typeface="Verdana" pitchFamily="34" charset="0"/>
                <a:ea typeface="MS PGothic" pitchFamily="34" charset="-128"/>
                <a:cs typeface="Myriad Pro" charset="0"/>
              </a:rPr>
              <a:t>You might want to study a degree in</a:t>
            </a:r>
          </a:p>
          <a:p>
            <a:pPr lvl="1">
              <a:defRPr/>
            </a:pPr>
            <a:r>
              <a:rPr lang="en-US" dirty="0">
                <a:latin typeface="Verdana" pitchFamily="34" charset="0"/>
                <a:ea typeface="MS PGothic" pitchFamily="34" charset="-128"/>
                <a:cs typeface="Myriad Pro" charset="0"/>
              </a:rPr>
              <a:t>business management, </a:t>
            </a:r>
          </a:p>
          <a:p>
            <a:pPr lvl="1">
              <a:defRPr/>
            </a:pPr>
            <a:r>
              <a:rPr lang="en-US" dirty="0">
                <a:latin typeface="Verdana" pitchFamily="34" charset="0"/>
                <a:ea typeface="MS PGothic" pitchFamily="34" charset="-128"/>
                <a:cs typeface="Myriad Pro" charset="0"/>
              </a:rPr>
              <a:t>accountancy, </a:t>
            </a:r>
          </a:p>
          <a:p>
            <a:pPr lvl="1">
              <a:defRPr/>
            </a:pPr>
            <a:r>
              <a:rPr lang="en-US" dirty="0">
                <a:latin typeface="Verdana" pitchFamily="34" charset="0"/>
                <a:ea typeface="MS PGothic" pitchFamily="34" charset="-128"/>
                <a:cs typeface="Myriad Pro" charset="0"/>
              </a:rPr>
              <a:t>marketing, </a:t>
            </a:r>
          </a:p>
          <a:p>
            <a:pPr lvl="1">
              <a:defRPr/>
            </a:pPr>
            <a:r>
              <a:rPr lang="en-US" dirty="0">
                <a:latin typeface="Verdana" pitchFamily="34" charset="0"/>
                <a:ea typeface="MS PGothic" pitchFamily="34" charset="-128"/>
                <a:cs typeface="Myriad Pro" charset="0"/>
              </a:rPr>
              <a:t>tourism </a:t>
            </a:r>
          </a:p>
          <a:p>
            <a:pPr lvl="1">
              <a:defRPr/>
            </a:pPr>
            <a:r>
              <a:rPr lang="en-US" dirty="0">
                <a:latin typeface="Verdana" pitchFamily="34" charset="0"/>
                <a:ea typeface="MS PGothic" pitchFamily="34" charset="-128"/>
                <a:cs typeface="Myriad Pro" charset="0"/>
              </a:rPr>
              <a:t>international business</a:t>
            </a:r>
          </a:p>
          <a:p>
            <a:pPr>
              <a:defRPr/>
            </a:pPr>
            <a:r>
              <a:rPr lang="en-US" dirty="0">
                <a:latin typeface="Verdana" pitchFamily="34" charset="0"/>
                <a:ea typeface="MS PGothic" pitchFamily="34" charset="-128"/>
                <a:cs typeface="Myriad Pro" charset="0"/>
              </a:rPr>
              <a:t>You might progress to a career in banking, sales, marketing or for charity. Many students get apprenticeships. </a:t>
            </a:r>
          </a:p>
          <a:p>
            <a:pPr>
              <a:defRPr/>
            </a:pPr>
            <a:r>
              <a:rPr lang="en-US" dirty="0">
                <a:latin typeface="Verdana" pitchFamily="34" charset="0"/>
                <a:ea typeface="MS PGothic" pitchFamily="34" charset="-128"/>
                <a:cs typeface="Myriad Pro" charset="0"/>
              </a:rPr>
              <a:t>There are many possibilities!</a:t>
            </a:r>
          </a:p>
        </p:txBody>
      </p:sp>
      <p:sp>
        <p:nvSpPr>
          <p:cNvPr id="13315" name="Title 1">
            <a:extLst>
              <a:ext uri="{FF2B5EF4-FFF2-40B4-BE49-F238E27FC236}">
                <a16:creationId xmlns:a16="http://schemas.microsoft.com/office/drawing/2014/main" id="{273CBCBF-FA5B-4769-A5B6-B7F82327C0F2}"/>
              </a:ext>
            </a:extLst>
          </p:cNvPr>
          <p:cNvSpPr>
            <a:spLocks noGrp="1"/>
          </p:cNvSpPr>
          <p:nvPr>
            <p:ph type="title"/>
          </p:nvPr>
        </p:nvSpPr>
        <p:spPr>
          <a:xfrm>
            <a:off x="1074822" y="715629"/>
            <a:ext cx="10780294" cy="647700"/>
          </a:xfrm>
          <a:noFill/>
        </p:spPr>
        <p:txBody>
          <a:bodyPr vert="horz" wrap="square" numCol="1" anchorCtr="0" compatLnSpc="1">
            <a:prstTxWarp prst="textNoShape">
              <a:avLst/>
            </a:prstTxWarp>
            <a:noAutofit/>
          </a:bodyPr>
          <a:lstStyle/>
          <a:p>
            <a:r>
              <a:rPr lang="en-US" altLang="en-US" b="1" dirty="0">
                <a:solidFill>
                  <a:srgbClr val="7030A0"/>
                </a:solidFill>
                <a:latin typeface="Verdana" panose="020B0604030504040204" pitchFamily="34" charset="0"/>
                <a:ea typeface="MS PGothic" panose="020B0600070205080204" pitchFamily="34" charset="-128"/>
              </a:rPr>
              <a:t>Career or university options?</a:t>
            </a:r>
          </a:p>
        </p:txBody>
      </p:sp>
    </p:spTree>
  </p:cSld>
  <p:clrMapOvr>
    <a:masterClrMapping/>
  </p:clrMapOvr>
  <mc:AlternateContent xmlns:mc="http://schemas.openxmlformats.org/markup-compatibility/2006" xmlns:p14="http://schemas.microsoft.com/office/powerpoint/2010/main">
    <mc:Choice Requires="p14">
      <p:transition spd="slow" p14:dur="2000" advTm="36999"/>
    </mc:Choice>
    <mc:Fallback xmlns="">
      <p:transition spd="slow" advTm="3699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810F39-6B31-47E4-9EC9-39EED312F906}"/>
              </a:ext>
            </a:extLst>
          </p:cNvPr>
          <p:cNvSpPr>
            <a:spLocks noGrp="1"/>
          </p:cNvSpPr>
          <p:nvPr>
            <p:ph type="title"/>
          </p:nvPr>
        </p:nvSpPr>
        <p:spPr>
          <a:xfrm>
            <a:off x="838200" y="365125"/>
            <a:ext cx="11000014" cy="1460500"/>
          </a:xfrm>
        </p:spPr>
        <p:txBody>
          <a:bodyPr>
            <a:normAutofit/>
          </a:bodyPr>
          <a:lstStyle/>
          <a:p>
            <a:r>
              <a:rPr lang="en-US" altLang="en-US" sz="4000" b="1" dirty="0">
                <a:solidFill>
                  <a:srgbClr val="7030A0"/>
                </a:solidFill>
                <a:latin typeface="Verdana" panose="020B0604030504040204" pitchFamily="34" charset="0"/>
                <a:ea typeface="MS PGothic" panose="020B0600070205080204" pitchFamily="34" charset="-128"/>
                <a:cs typeface="Myriad Pro" charset="0"/>
              </a:rPr>
              <a:t>What if I didn’t do GCSE Business?</a:t>
            </a:r>
            <a:endParaRPr lang="en-GB" sz="4000" b="1" dirty="0">
              <a:solidFill>
                <a:srgbClr val="7030A0"/>
              </a:solidFill>
            </a:endParaRPr>
          </a:p>
        </p:txBody>
      </p:sp>
      <p:sp>
        <p:nvSpPr>
          <p:cNvPr id="4" name="Content Placeholder 4">
            <a:extLst>
              <a:ext uri="{FF2B5EF4-FFF2-40B4-BE49-F238E27FC236}">
                <a16:creationId xmlns:a16="http://schemas.microsoft.com/office/drawing/2014/main" id="{752CC82B-77F8-402F-8403-672B9868E449}"/>
              </a:ext>
            </a:extLst>
          </p:cNvPr>
          <p:cNvSpPr>
            <a:spLocks noGrp="1"/>
          </p:cNvSpPr>
          <p:nvPr>
            <p:ph idx="1"/>
          </p:nvPr>
        </p:nvSpPr>
        <p:spPr>
          <a:xfrm>
            <a:off x="838200" y="1825625"/>
            <a:ext cx="10515600" cy="4351338"/>
          </a:xfrm>
          <a:noFill/>
        </p:spPr>
        <p:txBody>
          <a:bodyPr vert="horz" wrap="square" lIns="91440" tIns="45720" rIns="91440" bIns="45720" numCol="1" anchor="t" anchorCtr="0" compatLnSpc="1">
            <a:prstTxWarp prst="textNoShape">
              <a:avLst/>
            </a:prstTxWarp>
            <a:normAutofit/>
          </a:bodyPr>
          <a:lstStyle/>
          <a:p>
            <a:r>
              <a:rPr lang="en-US" altLang="en-US" sz="2400" dirty="0">
                <a:latin typeface="Verdana" panose="020B0604030504040204" pitchFamily="34" charset="0"/>
                <a:ea typeface="MS PGothic" panose="020B0600070205080204" pitchFamily="34" charset="-128"/>
                <a:cs typeface="Myriad Pro" charset="0"/>
              </a:rPr>
              <a:t>You don’t need to have studied Business at GCSE to do the A level – you will be introduced to all the core content</a:t>
            </a:r>
          </a:p>
          <a:p>
            <a:endParaRPr lang="en-US" altLang="en-US" sz="2400" dirty="0">
              <a:latin typeface="Verdana" panose="020B0604030504040204" pitchFamily="34" charset="0"/>
              <a:ea typeface="MS PGothic" panose="020B0600070205080204" pitchFamily="34" charset="-128"/>
              <a:cs typeface="Myriad Pro" charset="0"/>
            </a:endParaRPr>
          </a:p>
          <a:p>
            <a:r>
              <a:rPr lang="en-US" altLang="en-US" sz="2400" dirty="0">
                <a:latin typeface="Verdana" panose="020B0604030504040204" pitchFamily="34" charset="0"/>
                <a:ea typeface="MS PGothic" panose="020B0600070205080204" pitchFamily="34" charset="-128"/>
                <a:cs typeface="Myriad Pro" charset="0"/>
              </a:rPr>
              <a:t>It is more important that you are interested in business... </a:t>
            </a:r>
          </a:p>
          <a:p>
            <a:pPr lvl="1"/>
            <a:r>
              <a:rPr lang="en-US" altLang="en-US" sz="2000" dirty="0">
                <a:latin typeface="Verdana" panose="020B0604030504040204" pitchFamily="34" charset="0"/>
                <a:ea typeface="MS PGothic" panose="020B0600070205080204" pitchFamily="34" charset="-128"/>
              </a:rPr>
              <a:t>You might want to start your own business one day, be interested in the world around you, explore how businesses work and consider the challenges businesses face</a:t>
            </a:r>
          </a:p>
          <a:p>
            <a:endParaRPr lang="en-US" altLang="en-US" sz="2400" dirty="0">
              <a:latin typeface="Verdana" panose="020B0604030504040204" pitchFamily="34" charset="0"/>
              <a:ea typeface="MS PGothic" panose="020B0600070205080204" pitchFamily="34" charset="-128"/>
              <a:cs typeface="Myriad Pro" charset="0"/>
            </a:endParaRPr>
          </a:p>
          <a:p>
            <a:r>
              <a:rPr lang="en-US" altLang="en-US" sz="2400" dirty="0">
                <a:latin typeface="Verdana" panose="020B0604030504040204" pitchFamily="34" charset="0"/>
                <a:ea typeface="MS PGothic" panose="020B0600070205080204" pitchFamily="34" charset="-128"/>
                <a:cs typeface="Myriad Pro" charset="0"/>
              </a:rPr>
              <a:t>A level Business helps you to understand all of this and more!</a:t>
            </a:r>
          </a:p>
        </p:txBody>
      </p:sp>
      <p:pic>
        <p:nvPicPr>
          <p:cNvPr id="2" name="Picture 1">
            <a:extLst>
              <a:ext uri="{FF2B5EF4-FFF2-40B4-BE49-F238E27FC236}">
                <a16:creationId xmlns:a16="http://schemas.microsoft.com/office/drawing/2014/main" id="{2399B3C0-B523-4762-9CE7-B5830218A3A2}"/>
              </a:ext>
            </a:extLst>
          </p:cNvPr>
          <p:cNvPicPr>
            <a:picLocks noChangeAspect="1"/>
          </p:cNvPicPr>
          <p:nvPr/>
        </p:nvPicPr>
        <p:blipFill rotWithShape="1">
          <a:blip r:embed="rId2"/>
          <a:srcRect l="29194" t="45734" r="28952" b="37062"/>
          <a:stretch/>
        </p:blipFill>
        <p:spPr>
          <a:xfrm>
            <a:off x="481780" y="5506065"/>
            <a:ext cx="5102942" cy="1179871"/>
          </a:xfrm>
          <a:prstGeom prst="rect">
            <a:avLst/>
          </a:prstGeom>
        </p:spPr>
      </p:pic>
      <p:pic>
        <p:nvPicPr>
          <p:cNvPr id="5" name="Picture 4">
            <a:extLst>
              <a:ext uri="{FF2B5EF4-FFF2-40B4-BE49-F238E27FC236}">
                <a16:creationId xmlns:a16="http://schemas.microsoft.com/office/drawing/2014/main" id="{67A0B1F2-296E-4020-B486-FB3B7EA69E78}"/>
              </a:ext>
            </a:extLst>
          </p:cNvPr>
          <p:cNvPicPr>
            <a:picLocks noChangeAspect="1"/>
          </p:cNvPicPr>
          <p:nvPr/>
        </p:nvPicPr>
        <p:blipFill rotWithShape="1">
          <a:blip r:embed="rId3"/>
          <a:srcRect r="41544"/>
          <a:stretch/>
        </p:blipFill>
        <p:spPr>
          <a:xfrm>
            <a:off x="4250003" y="5840363"/>
            <a:ext cx="857893" cy="796413"/>
          </a:xfrm>
          <a:prstGeom prst="rect">
            <a:avLst/>
          </a:prstGeom>
        </p:spPr>
      </p:pic>
    </p:spTree>
    <p:extLst>
      <p:ext uri="{BB962C8B-B14F-4D97-AF65-F5344CB8AC3E}">
        <p14:creationId xmlns:p14="http://schemas.microsoft.com/office/powerpoint/2010/main" val="1460275148"/>
      </p:ext>
    </p:extLst>
  </p:cSld>
  <p:clrMapOvr>
    <a:masterClrMapping/>
  </p:clrMapOvr>
  <mc:AlternateContent xmlns:mc="http://schemas.openxmlformats.org/markup-compatibility/2006" xmlns:p14="http://schemas.microsoft.com/office/powerpoint/2010/main">
    <mc:Choice Requires="p14">
      <p:transition spd="slow" p14:dur="2000" advTm="42326"/>
    </mc:Choice>
    <mc:Fallback xmlns="">
      <p:transition spd="slow" advTm="4232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E19EF-F419-42F0-BFFB-F6309A1C8DE2}"/>
              </a:ext>
            </a:extLst>
          </p:cNvPr>
          <p:cNvSpPr>
            <a:spLocks noGrp="1"/>
          </p:cNvSpPr>
          <p:nvPr>
            <p:ph idx="1"/>
          </p:nvPr>
        </p:nvSpPr>
        <p:spPr/>
        <p:txBody>
          <a:bodyPr/>
          <a:lstStyle/>
          <a:p>
            <a:r>
              <a:rPr lang="en-GB" dirty="0"/>
              <a:t>Speak to Head of Business Studies A Level at Sheldon; </a:t>
            </a:r>
          </a:p>
          <a:p>
            <a:r>
              <a:rPr lang="en-GB" dirty="0"/>
              <a:t>Mrs Kemp Dao</a:t>
            </a:r>
          </a:p>
          <a:p>
            <a:r>
              <a:rPr lang="en-GB" dirty="0">
                <a:hlinkClick r:id="rId2"/>
              </a:rPr>
              <a:t>Skempdao@sheldonschool.co.uk</a:t>
            </a:r>
            <a:r>
              <a:rPr lang="en-GB" dirty="0"/>
              <a:t> </a:t>
            </a:r>
          </a:p>
          <a:p>
            <a:endParaRPr lang="en-GB" dirty="0"/>
          </a:p>
          <a:p>
            <a:r>
              <a:rPr lang="en-GB" dirty="0"/>
              <a:t>Or Head of Faculty for Business, Economics and Computing (BEC);</a:t>
            </a:r>
          </a:p>
          <a:p>
            <a:r>
              <a:rPr lang="en-GB" dirty="0"/>
              <a:t> Mr Scourfield</a:t>
            </a:r>
          </a:p>
          <a:p>
            <a:r>
              <a:rPr lang="en-GB" dirty="0">
                <a:hlinkClick r:id="rId3"/>
              </a:rPr>
              <a:t>Jscourfield@sheldonschool.co.uk</a:t>
            </a:r>
            <a:endParaRPr lang="en-GB" dirty="0"/>
          </a:p>
          <a:p>
            <a:endParaRPr lang="en-GB" dirty="0"/>
          </a:p>
        </p:txBody>
      </p:sp>
      <p:sp>
        <p:nvSpPr>
          <p:cNvPr id="3" name="Title 2">
            <a:extLst>
              <a:ext uri="{FF2B5EF4-FFF2-40B4-BE49-F238E27FC236}">
                <a16:creationId xmlns:a16="http://schemas.microsoft.com/office/drawing/2014/main" id="{7A810F39-6B31-47E4-9EC9-39EED312F906}"/>
              </a:ext>
            </a:extLst>
          </p:cNvPr>
          <p:cNvSpPr>
            <a:spLocks noGrp="1"/>
          </p:cNvSpPr>
          <p:nvPr>
            <p:ph type="title"/>
          </p:nvPr>
        </p:nvSpPr>
        <p:spPr/>
        <p:txBody>
          <a:bodyPr vert="horz" lIns="91440" tIns="45720" rIns="91440" bIns="45720" rtlCol="0" anchor="ctr">
            <a:normAutofit/>
          </a:bodyPr>
          <a:lstStyle/>
          <a:p>
            <a:r>
              <a:rPr lang="en-GB" b="1" dirty="0">
                <a:solidFill>
                  <a:srgbClr val="7030A0"/>
                </a:solidFill>
                <a:latin typeface="Verdana" panose="020B0604030504040204" pitchFamily="34" charset="0"/>
                <a:ea typeface="MS PGothic" panose="020B0600070205080204" pitchFamily="34" charset="-128"/>
              </a:rPr>
              <a:t>For more details….</a:t>
            </a:r>
          </a:p>
        </p:txBody>
      </p:sp>
    </p:spTree>
    <p:extLst>
      <p:ext uri="{BB962C8B-B14F-4D97-AF65-F5344CB8AC3E}">
        <p14:creationId xmlns:p14="http://schemas.microsoft.com/office/powerpoint/2010/main" val="998463796"/>
      </p:ext>
    </p:extLst>
  </p:cSld>
  <p:clrMapOvr>
    <a:masterClrMapping/>
  </p:clrMapOvr>
  <mc:AlternateContent xmlns:mc="http://schemas.openxmlformats.org/markup-compatibility/2006" xmlns:p14="http://schemas.microsoft.com/office/powerpoint/2010/main">
    <mc:Choice Requires="p14">
      <p:transition spd="slow" p14:dur="2000" advTm="34007"/>
    </mc:Choice>
    <mc:Fallback xmlns="">
      <p:transition spd="slow" advTm="34007"/>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8556B189CCFB40B22A89770E3A7251" ma:contentTypeVersion="3" ma:contentTypeDescription="Create a new document." ma:contentTypeScope="" ma:versionID="ed50dfd29f8aeafdeddd16f4ac7d0c0b">
  <xsd:schema xmlns:xsd="http://www.w3.org/2001/XMLSchema" xmlns:xs="http://www.w3.org/2001/XMLSchema" xmlns:p="http://schemas.microsoft.com/office/2006/metadata/properties" xmlns:ns2="0bbbc2f8-d722-45e0-b93e-34ff8134c46f" targetNamespace="http://schemas.microsoft.com/office/2006/metadata/properties" ma:root="true" ma:fieldsID="5cadffd87d11795279a71cd1ac5208e5" ns2:_="">
    <xsd:import namespace="0bbbc2f8-d722-45e0-b93e-34ff8134c46f"/>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bc2f8-d722-45e0-b93e-34ff8134c4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56CCCB-C5C9-4C35-BFEA-EEEFF186D5FF}">
  <ds:schemaRefs>
    <ds:schemaRef ds:uri="http://schemas.microsoft.com/sharepoint/v3/contenttype/forms"/>
  </ds:schemaRefs>
</ds:datastoreItem>
</file>

<file path=customXml/itemProps2.xml><?xml version="1.0" encoding="utf-8"?>
<ds:datastoreItem xmlns:ds="http://schemas.openxmlformats.org/officeDocument/2006/customXml" ds:itemID="{C4555323-8FD4-435D-9E72-BDF97ADE5D90}">
  <ds:schemaRefs>
    <ds:schemaRef ds:uri="http://schemas.microsoft.com/office/infopath/2007/PartnerControls"/>
    <ds:schemaRef ds:uri="http://www.w3.org/XML/1998/namespace"/>
    <ds:schemaRef ds:uri="http://purl.org/dc/elements/1.1/"/>
    <ds:schemaRef ds:uri="http://purl.org/dc/terms/"/>
    <ds:schemaRef ds:uri="http://purl.org/dc/dcmitype/"/>
    <ds:schemaRef ds:uri="3f1e3307-a3a0-40f9-851c-3ca8d288da81"/>
    <ds:schemaRef ds:uri="http://schemas.microsoft.com/office/2006/documentManagement/types"/>
    <ds:schemaRef ds:uri="http://schemas.openxmlformats.org/package/2006/metadata/core-properties"/>
    <ds:schemaRef ds:uri="64c210e8-46d4-47c3-907b-fa7a37ac2a29"/>
    <ds:schemaRef ds:uri="http://schemas.microsoft.com/office/2006/metadata/properties"/>
  </ds:schemaRefs>
</ds:datastoreItem>
</file>

<file path=customXml/itemProps3.xml><?xml version="1.0" encoding="utf-8"?>
<ds:datastoreItem xmlns:ds="http://schemas.openxmlformats.org/officeDocument/2006/customXml" ds:itemID="{33B581D6-7719-4885-B89D-2EAB53DAC9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bc2f8-d722-45e0-b93e-34ff8134c4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4587</TotalTime>
  <Words>529</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Open Sans</vt:lpstr>
      <vt:lpstr>Verdana</vt:lpstr>
      <vt:lpstr>Office Theme</vt:lpstr>
      <vt:lpstr>PowerPoint Presentation</vt:lpstr>
      <vt:lpstr>What will I learn?</vt:lpstr>
      <vt:lpstr>The course…        The assessment…</vt:lpstr>
      <vt:lpstr>Mini are launching a new electric car.  You have £1 million to promote it in the UK.  Who would you target your promotion to?   What type of promotions would you do?</vt:lpstr>
      <vt:lpstr>Lucozade was originally positioned as an aid to recovery from illness  Now it is an energy drink in several flavours.   Using market research analyse how successful the repositioning strategy is amongst those under 25 years old and those over 25 years old.   </vt:lpstr>
      <vt:lpstr>Is Business Studies for me?</vt:lpstr>
      <vt:lpstr>Career or university options?</vt:lpstr>
      <vt:lpstr>What if I didn’t do GCSE Business?</vt:lpstr>
      <vt:lpstr>For more details….</vt:lpstr>
      <vt:lpstr>Final thought…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business studies </dc:title>
  <dc:creator>Mrs S Kempdao</dc:creator>
  <cp:lastModifiedBy>Mr R Markey</cp:lastModifiedBy>
  <cp:revision>25</cp:revision>
  <dcterms:created xsi:type="dcterms:W3CDTF">2020-11-24T22:56:32Z</dcterms:created>
  <dcterms:modified xsi:type="dcterms:W3CDTF">2022-01-11T12:57:40Z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0x010100488556B189CCFB40B22A89770E3A7251</vt:lpwstr>
  </property>
</Properties>
</file>