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309" r:id="rId7"/>
    <p:sldId id="305" r:id="rId8"/>
    <p:sldId id="303" r:id="rId9"/>
    <p:sldId id="304" r:id="rId10"/>
    <p:sldId id="288" r:id="rId11"/>
    <p:sldId id="299" r:id="rId12"/>
    <p:sldId id="296" r:id="rId13"/>
    <p:sldId id="297" r:id="rId14"/>
    <p:sldId id="298" r:id="rId15"/>
    <p:sldId id="306" r:id="rId16"/>
    <p:sldId id="308" r:id="rId17"/>
    <p:sldId id="310" r:id="rId18"/>
    <p:sldId id="269" r:id="rId19"/>
    <p:sldId id="270" r:id="rId20"/>
    <p:sldId id="27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2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03D057-DFCC-41EE-AE02-41D056F573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A7E5D-BC8D-41C7-BBA2-CEE71F728F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FBAAC-5273-4BD1-A45E-28AB79EF3F54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961C1-149F-40B7-A8FC-E92500CDC1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6F3C1-7EB8-49B3-96B8-6A2A222915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1ADE-B32C-4F52-9907-FCE63BA9B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8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ADEA-2BE5-4E7A-AC0E-594E61B74E40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B82E-7BC7-4236-8CCC-FB43A59A7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6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  <a:p>
            <a:endParaRPr lang="en-GB" dirty="0"/>
          </a:p>
          <a:p>
            <a:r>
              <a:rPr lang="en-GB" dirty="0"/>
              <a:t>This short presentation will go over the subject as a whole at A Level – look at the content of lessons, the units we cover, the practical project and have a look at a few exam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3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Computer Science is a diverse subject.</a:t>
            </a:r>
          </a:p>
          <a:p>
            <a:endParaRPr lang="en-GB" dirty="0"/>
          </a:p>
          <a:p>
            <a:r>
              <a:rPr lang="en-GB" dirty="0"/>
              <a:t>As well as teaching and practising key practical skills, it also changes the way we think about problems, how we solve problems and how we work with one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7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key reasons I like teaching computer science is that the subject and the course have a tangible link to the working world.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1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studying a level computer science have pursued a wide range of opportunities after Sheldon</a:t>
            </a:r>
          </a:p>
          <a:p>
            <a:endParaRPr lang="en-GB" dirty="0"/>
          </a:p>
          <a:p>
            <a:r>
              <a:rPr lang="en-GB" dirty="0"/>
              <a:t>Traditional computer science course are a very popular choice.</a:t>
            </a:r>
          </a:p>
          <a:p>
            <a:endParaRPr lang="en-GB" dirty="0"/>
          </a:p>
          <a:p>
            <a:r>
              <a:rPr lang="en-GB" dirty="0"/>
              <a:t>We also see students choosing apprenticeships in the IT world, </a:t>
            </a:r>
          </a:p>
          <a:p>
            <a:r>
              <a:rPr lang="en-GB" dirty="0"/>
              <a:t>as well as IT and Computing courses relating to cybersecurity and the business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course has strong links with the GCSE course – if you are a current year 11 student you will recognise many of the unit titles seen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7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Higher end questions may focus on solutions regarding object oriented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9A9E-8313-40ED-A22C-A8E4B18C369F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 descr="C:\Users\mlewis\AppData\Local\Temp\197170\bottom right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757622"/>
            <a:ext cx="1907704" cy="11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2785"/>
            <a:ext cx="1241318" cy="7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8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0856" y="614695"/>
            <a:ext cx="7772400" cy="935832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A-Level Computer Science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46744"/>
            <a:ext cx="7484368" cy="3363407"/>
          </a:xfrm>
          <a:prstGeom prst="rect">
            <a:avLst/>
          </a:prstGeom>
        </p:spPr>
      </p:pic>
      <p:pic>
        <p:nvPicPr>
          <p:cNvPr id="1028" name="Picture 4" descr="Computing Science ranked among the best - Press Office - Newcastle  University">
            <a:extLst>
              <a:ext uri="{FF2B5EF4-FFF2-40B4-BE49-F238E27FC236}">
                <a16:creationId xmlns:a16="http://schemas.microsoft.com/office/drawing/2014/main" id="{D4D6E2C2-DF9E-4EB0-BB51-D9BD5A14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27991"/>
            <a:ext cx="6477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6"/>
    </mc:Choice>
    <mc:Fallback xmlns="">
      <p:transition spd="slow" advTm="230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60648"/>
            <a:ext cx="4791932" cy="62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4"/>
    </mc:Choice>
    <mc:Fallback xmlns="">
      <p:transition spd="slow" advTm="84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5159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Paper 2 – Algorithms and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C06FD-2FB1-4CB8-85C3-099012008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72816"/>
            <a:ext cx="3741634" cy="400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89B54-F920-4F20-BCD2-AF5511353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278" y="-10607"/>
            <a:ext cx="292340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9"/>
    </mc:Choice>
    <mc:Fallback xmlns="">
      <p:transition spd="slow" advTm="220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1" y="683205"/>
            <a:ext cx="8935538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3411860"/>
            <a:ext cx="61206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0"/>
    </mc:Choice>
    <mc:Fallback xmlns="">
      <p:transition spd="slow" advTm="291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Solving a ‘real world’ problem</a:t>
            </a:r>
          </a:p>
          <a:p>
            <a:pPr marL="0" indent="0">
              <a:buNone/>
            </a:pPr>
            <a:r>
              <a:rPr lang="en-GB" dirty="0"/>
              <a:t>Sufficiently complex to meet marking criteria…</a:t>
            </a:r>
          </a:p>
          <a:p>
            <a:pPr marL="0" indent="0">
              <a:buNone/>
            </a:pPr>
            <a:r>
              <a:rPr lang="en-GB" dirty="0"/>
              <a:t>…but not so complicated/extensive in scope that they are never finished.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Arcade games (2d) with a purpose (i.e. a revision or maths game)</a:t>
            </a:r>
          </a:p>
          <a:p>
            <a:pPr marL="0" indent="0">
              <a:buNone/>
            </a:pPr>
            <a:r>
              <a:rPr lang="en-GB" dirty="0"/>
              <a:t> - Database driven websites</a:t>
            </a:r>
          </a:p>
          <a:p>
            <a:pPr marL="0" indent="0">
              <a:buNone/>
            </a:pPr>
            <a:r>
              <a:rPr lang="en-GB" dirty="0"/>
              <a:t> - data management/database projects</a:t>
            </a:r>
          </a:p>
          <a:p>
            <a:pPr marL="0" indent="0">
              <a:buNone/>
            </a:pPr>
            <a:r>
              <a:rPr lang="en-GB" dirty="0"/>
              <a:t> - mobile app</a:t>
            </a:r>
          </a:p>
          <a:p>
            <a:pPr marL="0" indent="0">
              <a:buNone/>
            </a:pPr>
            <a:r>
              <a:rPr lang="en-GB" dirty="0"/>
              <a:t> - VR development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20% of final mark, so there needs to be a balance between taught concepts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065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3"/>
    </mc:Choice>
    <mc:Fallback xmlns="">
      <p:transition spd="slow" advTm="530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4AF24-4FA2-47E2-8C4F-CEB6381E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03107">
            <a:off x="2600403" y="1119436"/>
            <a:ext cx="3082380" cy="3811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2750E-DADA-465B-B9C9-E131E602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92948-AC64-42B8-A100-65880BD3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0374">
            <a:off x="179512" y="1402204"/>
            <a:ext cx="2880320" cy="237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3D770-6BAD-4866-B0A7-5AB4A0FF0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643" y="1082204"/>
            <a:ext cx="2326343" cy="2820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E3A57-EE4E-4504-B07F-054E85637F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3605">
            <a:off x="5926279" y="3579270"/>
            <a:ext cx="2113802" cy="2744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33F8-83D1-4D08-86FF-D9580DB1D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4547">
            <a:off x="583088" y="3371236"/>
            <a:ext cx="2073167" cy="3069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A1B58-CF64-40E3-AAB8-673EC16803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1951">
            <a:off x="3355666" y="3463398"/>
            <a:ext cx="2309846" cy="3109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4FA4E-A1E6-49AA-A002-B8FAEB743E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903" y="6135319"/>
            <a:ext cx="399878" cy="4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look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Independent learner – and a real interest in Computers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Ability to meet deadlines and exceed expectations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A student who enjoys the challenge of learning and applying advanced skills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The students that achieve the most and enjoy the course the most are those that come with a strong desire to work.</a:t>
            </a:r>
          </a:p>
          <a:p>
            <a:endParaRPr lang="en-GB" dirty="0"/>
          </a:p>
          <a:p>
            <a:r>
              <a:rPr lang="en-GB" dirty="0"/>
              <a:t>A strong pass at GCSE level is a good indicator of overall suitability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0"/>
    </mc:Choice>
    <mc:Fallback xmlns="">
      <p:transition spd="slow" advTm="691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1143000"/>
          </a:xfrm>
        </p:spPr>
        <p:txBody>
          <a:bodyPr/>
          <a:lstStyle/>
          <a:p>
            <a:r>
              <a:rPr lang="en-GB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9838"/>
            <a:ext cx="8820472" cy="5538890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i="1" dirty="0">
                <a:solidFill>
                  <a:srgbClr val="0070C0"/>
                </a:solidFill>
              </a:rPr>
              <a:t>Do I have to have a GCSE in Computing to study Computing at AS and A2 level?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No, it isn’t essential but it definitely desirable.  If you have a strong interest in computers/computing (not just playing games), then there will be elements that you will be familiar with, but the transition from KS4 to KS5 ICT should not be underestimated.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sz="4400" b="1" i="1" dirty="0">
                <a:solidFill>
                  <a:srgbClr val="0070C0"/>
                </a:solidFill>
              </a:rPr>
              <a:t>What if I don’t get the GCSE grade I need for Computing?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We look at all cases on an individual basis and make a decision based on </a:t>
            </a:r>
            <a:r>
              <a:rPr lang="en-GB" b="1" i="1" dirty="0"/>
              <a:t>your individual </a:t>
            </a:r>
            <a:r>
              <a:rPr lang="en-GB" dirty="0"/>
              <a:t>situation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sz="4400" b="1" i="1" dirty="0">
                <a:solidFill>
                  <a:srgbClr val="0070C0"/>
                </a:solidFill>
              </a:rPr>
              <a:t>Do I need to buy any specialist software or other equipment?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Although not strictly essential, a laptop or PC at home (with broadband internet) </a:t>
            </a:r>
          </a:p>
          <a:p>
            <a:pPr marL="0" indent="0">
              <a:buNone/>
            </a:pPr>
            <a:r>
              <a:rPr lang="en-GB" dirty="0"/>
              <a:t>would be very useful. This is especially useful when it comes to the project as you will be expected to be doing a lot of work yourself</a:t>
            </a:r>
          </a:p>
          <a:p>
            <a:pPr marL="0" indent="0">
              <a:buNone/>
            </a:pPr>
            <a:r>
              <a:rPr lang="en-GB" sz="4400" b="1" i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4400" b="1" i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"/>
    </mc:Choice>
    <mc:Fallback xmlns="">
      <p:transition spd="slow" advTm="661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mminghella@sheldonschool.co.uk</a:t>
            </a:r>
          </a:p>
        </p:txBody>
      </p:sp>
    </p:spTree>
    <p:extLst>
      <p:ext uri="{BB962C8B-B14F-4D97-AF65-F5344CB8AC3E}">
        <p14:creationId xmlns:p14="http://schemas.microsoft.com/office/powerpoint/2010/main" val="14707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2"/>
    </mc:Choice>
    <mc:Fallback xmlns="">
      <p:transition spd="slow" advTm="151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897" y="4017536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28" y="260648"/>
            <a:ext cx="7170272" cy="1156990"/>
          </a:xfrm>
        </p:spPr>
        <p:txBody>
          <a:bodyPr>
            <a:noAutofit/>
          </a:bodyPr>
          <a:lstStyle/>
          <a:p>
            <a:r>
              <a:rPr lang="en-GB" b="1" dirty="0"/>
              <a:t>What is Computer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57" y="1653744"/>
            <a:ext cx="7571184" cy="4727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Computer Science is not just about computers, or just about programming.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includes theoretical ideas about how information is stored and processed.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is also about practical techniques for the creation of new computer software and hardware.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teaches us how to think </a:t>
            </a:r>
          </a:p>
          <a:p>
            <a:pPr marL="0" indent="0">
              <a:buNone/>
            </a:pPr>
            <a:r>
              <a:rPr lang="en-GB" dirty="0"/>
              <a:t>computationally -   </a:t>
            </a:r>
          </a:p>
          <a:p>
            <a:pPr marL="0" indent="0">
              <a:buNone/>
            </a:pPr>
            <a:r>
              <a:rPr lang="en-GB" dirty="0"/>
              <a:t>to solve problems in a logical and </a:t>
            </a:r>
          </a:p>
          <a:p>
            <a:pPr marL="0" indent="0">
              <a:buNone/>
            </a:pPr>
            <a:r>
              <a:rPr lang="en-GB" dirty="0"/>
              <a:t>organised manner.</a:t>
            </a:r>
          </a:p>
        </p:txBody>
      </p:sp>
      <p:pic>
        <p:nvPicPr>
          <p:cNvPr id="4" name="Picture 2" descr="https://cspathshala.org/wp-content/uploads/2017/10/CT-300x285.png">
            <a:extLst>
              <a:ext uri="{FF2B5EF4-FFF2-40B4-BE49-F238E27FC236}">
                <a16:creationId xmlns:a16="http://schemas.microsoft.com/office/drawing/2014/main" id="{F5FD58C7-A10C-420C-BF1B-7E3FB850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483226" cy="23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8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4"/>
    </mc:Choice>
    <mc:Fallback xmlns="">
      <p:transition spd="slow" advTm="235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AA5A-8E7A-431B-AA8A-3F11459A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Why do we need Computers and Computer Scientists?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CF69-34FA-41FE-B163-595D0BB61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Computers are essential to our lives. We use them at work, to organise our social lives and to play games.</a:t>
            </a:r>
          </a:p>
          <a:p>
            <a:r>
              <a:rPr lang="en-GB" dirty="0"/>
              <a:t>They're also fundamental to services that keep society running smoothly such as hospitals, banks, governments and public transport.</a:t>
            </a:r>
          </a:p>
          <a:p>
            <a:r>
              <a:rPr lang="en-GB" dirty="0"/>
              <a:t>Lots of jobs available but also lots of competition for the “</a:t>
            </a:r>
            <a:r>
              <a:rPr lang="en-GB" dirty="0" err="1"/>
              <a:t>best”jobs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9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4"/>
    </mc:Choice>
    <mc:Fallback xmlns="">
      <p:transition spd="slow" advTm="204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Applications developer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CAD technician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Cyber security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Data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Database administrator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Forensic computer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Game designer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Games developer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systems manager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IT consultant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learning engineer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Multimedia programmer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Penetration tester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SEO specialist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Software engineer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Systems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UX designer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VFX artist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Web designer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Web developer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5"/>
    </mc:Choice>
    <mc:Fallback xmlns="">
      <p:transition spd="slow" advTm="223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Destinations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Apprenticeships – software, electrical engineering, IT systems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Degree Apprenticeships – digital solutions (lots of different employers in different sectors e.g. cyber, automotive, food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undergraduate courses</a:t>
            </a:r>
          </a:p>
          <a:p>
            <a:pPr lvl="1"/>
            <a:r>
              <a:rPr lang="en-GB" dirty="0"/>
              <a:t>Warwick</a:t>
            </a:r>
          </a:p>
          <a:p>
            <a:pPr lvl="1"/>
            <a:r>
              <a:rPr lang="en-GB" dirty="0"/>
              <a:t>Manchester</a:t>
            </a:r>
          </a:p>
          <a:p>
            <a:pPr lvl="1"/>
            <a:r>
              <a:rPr lang="en-GB" dirty="0"/>
              <a:t>Birmingham</a:t>
            </a:r>
          </a:p>
          <a:p>
            <a:pPr lvl="1"/>
            <a:r>
              <a:rPr lang="en-GB" dirty="0"/>
              <a:t>Bristol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related courses – Cyber Security, Computing and Mathematics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Business and IT related, ‘Business Information Systems’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555776" y="3573016"/>
            <a:ext cx="432048" cy="1219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58434" y="385640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Sheldon students recent locations</a:t>
            </a:r>
          </a:p>
        </p:txBody>
      </p:sp>
    </p:spTree>
    <p:extLst>
      <p:ext uri="{BB962C8B-B14F-4D97-AF65-F5344CB8AC3E}">
        <p14:creationId xmlns:p14="http://schemas.microsoft.com/office/powerpoint/2010/main" val="39278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91"/>
    </mc:Choice>
    <mc:Fallback xmlns="">
      <p:transition spd="slow" advTm="357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OCR </a:t>
            </a:r>
            <a:r>
              <a:rPr lang="en-GB" b="1" dirty="0"/>
              <a:t>A-Level</a:t>
            </a:r>
            <a:r>
              <a:rPr lang="en-GB" dirty="0"/>
              <a:t> Course Overview – Key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u="sng" dirty="0"/>
              <a:t>Unit 1 Computer systems: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600" dirty="0"/>
              <a:t>Unit 1.1: The characteristics of contemporary processors and storage devices</a:t>
            </a:r>
          </a:p>
          <a:p>
            <a:pPr marL="0" indent="0">
              <a:buNone/>
            </a:pPr>
            <a:r>
              <a:rPr lang="en-GB" sz="1600" dirty="0"/>
              <a:t>	Unit 1.2 Software and software development</a:t>
            </a:r>
          </a:p>
          <a:p>
            <a:pPr marL="0" indent="0">
              <a:buNone/>
            </a:pPr>
            <a:r>
              <a:rPr lang="en-GB" sz="1600" dirty="0"/>
              <a:t>	Unit 1.3 Exchanging data</a:t>
            </a:r>
          </a:p>
          <a:p>
            <a:pPr marL="0" indent="0">
              <a:buNone/>
            </a:pPr>
            <a:r>
              <a:rPr lang="en-GB" sz="1600" dirty="0"/>
              <a:t>	Unit 1.4 Data types, data structures and algorithms</a:t>
            </a:r>
          </a:p>
          <a:p>
            <a:pPr marL="0" indent="0">
              <a:buNone/>
            </a:pPr>
            <a:r>
              <a:rPr lang="en-GB" sz="1600" dirty="0"/>
              <a:t>	Unit 1.5 Legal, moral, cultural and ethical issues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i="1" u="sng" dirty="0"/>
              <a:t>Unit 2 Algorithms and programming 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1600" dirty="0"/>
              <a:t>Unit 2.1 Elements of Computational Thinking</a:t>
            </a:r>
          </a:p>
          <a:p>
            <a:pPr marL="0" indent="0">
              <a:buNone/>
            </a:pPr>
            <a:r>
              <a:rPr lang="en-GB" sz="1600" dirty="0"/>
              <a:t>	Unit 2.2 Problem Solving and Programming</a:t>
            </a:r>
          </a:p>
          <a:p>
            <a:pPr marL="0" indent="0">
              <a:buNone/>
            </a:pPr>
            <a:r>
              <a:rPr lang="en-GB" sz="1600" dirty="0"/>
              <a:t>	Unit 2.3 Algorithms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b="1" i="1" u="sng" dirty="0"/>
              <a:t>Unit 3 – Programming Project</a:t>
            </a:r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200" b="1" i="1" u="sng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538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4"/>
    </mc:Choice>
    <mc:Fallback xmlns="">
      <p:transition spd="slow" advTm="280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course offers a good balance of breadth and depth of theory, matched with practical skills and understanding.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use: Python, HTML, SQL</a:t>
            </a:r>
          </a:p>
          <a:p>
            <a:endParaRPr lang="en-GB" dirty="0"/>
          </a:p>
          <a:p>
            <a:r>
              <a:rPr lang="en-GB" dirty="0"/>
              <a:t>Lessons: delivered using OneNote as exercise/text books and other O365 apps</a:t>
            </a:r>
          </a:p>
        </p:txBody>
      </p:sp>
    </p:spTree>
    <p:extLst>
      <p:ext uri="{BB962C8B-B14F-4D97-AF65-F5344CB8AC3E}">
        <p14:creationId xmlns:p14="http://schemas.microsoft.com/office/powerpoint/2010/main" val="9182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1"/>
    </mc:Choice>
    <mc:Fallback xmlns="">
      <p:transition spd="slow" advTm="378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/>
          <a:lstStyle/>
          <a:p>
            <a:r>
              <a:rPr lang="en-GB" dirty="0"/>
              <a:t>Examinations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2736"/>
            <a:ext cx="4012814" cy="561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53691"/>
            <a:ext cx="4265982" cy="58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0"/>
    </mc:Choice>
    <mc:Fallback xmlns="">
      <p:transition spd="slow" advTm="191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19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Computer Systems exam – example 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70620"/>
            <a:ext cx="7272808" cy="588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"/>
    </mc:Choice>
    <mc:Fallback xmlns="">
      <p:transition spd="slow" advTm="123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259D786D3D14B8144A52BC9665871" ma:contentTypeVersion="11" ma:contentTypeDescription="Create a new document." ma:contentTypeScope="" ma:versionID="fbaefba1f11ddab4003387b86dd00ce0">
  <xsd:schema xmlns:xsd="http://www.w3.org/2001/XMLSchema" xmlns:xs="http://www.w3.org/2001/XMLSchema" xmlns:p="http://schemas.microsoft.com/office/2006/metadata/properties" xmlns:ns3="74a55628-8654-4028-a939-4599aebed72c" xmlns:ns4="148a44f7-8960-43a3-999d-a6a8fb14ba38" targetNamespace="http://schemas.microsoft.com/office/2006/metadata/properties" ma:root="true" ma:fieldsID="17e97c08e9bd6a229cb0be16b5ff1371" ns3:_="" ns4:_="">
    <xsd:import namespace="74a55628-8654-4028-a939-4599aebed72c"/>
    <xsd:import namespace="148a44f7-8960-43a3-999d-a6a8fb14ba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55628-8654-4028-a939-4599aebed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a44f7-8960-43a3-999d-a6a8fb14ba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DA0E7-B3C1-4B0E-A21A-28D83D9A1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7E0CC4-ED06-4B3C-AB92-74D680709664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74a55628-8654-4028-a939-4599aebed72c"/>
    <ds:schemaRef ds:uri="http://schemas.microsoft.com/office/2006/metadata/properties"/>
    <ds:schemaRef ds:uri="148a44f7-8960-43a3-999d-a6a8fb14ba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53D81B-D10B-4CC8-B523-227908B44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a55628-8654-4028-a939-4599aebed72c"/>
    <ds:schemaRef ds:uri="148a44f7-8960-43a3-999d-a6a8fb14b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932</Words>
  <Application>Microsoft Office PowerPoint</Application>
  <PresentationFormat>On-screen Show (4:3)</PresentationFormat>
  <Paragraphs>145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Office Theme</vt:lpstr>
      <vt:lpstr>A-Level Computer Science </vt:lpstr>
      <vt:lpstr>What is Computer Science?</vt:lpstr>
      <vt:lpstr>Why do we need Computers and Computer Scientists?</vt:lpstr>
      <vt:lpstr>Careers</vt:lpstr>
      <vt:lpstr>Destinations: </vt:lpstr>
      <vt:lpstr>OCR A-Level Course Overview – Key Units</vt:lpstr>
      <vt:lpstr>Course Delivery</vt:lpstr>
      <vt:lpstr>Examinations </vt:lpstr>
      <vt:lpstr>Computer Systems exam – example 1</vt:lpstr>
      <vt:lpstr>PowerPoint Presentation</vt:lpstr>
      <vt:lpstr>Paper 2 – Algorithms and Programming</vt:lpstr>
      <vt:lpstr>PowerPoint Presentation</vt:lpstr>
      <vt:lpstr>projects</vt:lpstr>
      <vt:lpstr>Project examples</vt:lpstr>
      <vt:lpstr>What we look for…</vt:lpstr>
      <vt:lpstr>FAQs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Lewis (Assistant Head)</dc:creator>
  <cp:lastModifiedBy>Mrs H Akinbobola</cp:lastModifiedBy>
  <cp:revision>117</cp:revision>
  <cp:lastPrinted>2017-11-30T17:41:54Z</cp:lastPrinted>
  <dcterms:created xsi:type="dcterms:W3CDTF">2014-09-23T13:42:08Z</dcterms:created>
  <dcterms:modified xsi:type="dcterms:W3CDTF">2022-10-21T09:28:47Z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0x01010083C259D786D3D14B8144A52BC9665871</vt:lpwstr>
  </property>
</Properties>
</file>