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7" r:id="rId6"/>
    <p:sldId id="309" r:id="rId7"/>
    <p:sldId id="305" r:id="rId8"/>
    <p:sldId id="303" r:id="rId9"/>
    <p:sldId id="304" r:id="rId10"/>
    <p:sldId id="288" r:id="rId11"/>
    <p:sldId id="292" r:id="rId12"/>
    <p:sldId id="293" r:id="rId13"/>
    <p:sldId id="294" r:id="rId14"/>
    <p:sldId id="299" r:id="rId15"/>
    <p:sldId id="296" r:id="rId16"/>
    <p:sldId id="295" r:id="rId17"/>
    <p:sldId id="297" r:id="rId18"/>
    <p:sldId id="298" r:id="rId19"/>
    <p:sldId id="300" r:id="rId20"/>
    <p:sldId id="306" r:id="rId21"/>
    <p:sldId id="308" r:id="rId22"/>
    <p:sldId id="310" r:id="rId23"/>
    <p:sldId id="269" r:id="rId24"/>
    <p:sldId id="270" r:id="rId25"/>
    <p:sldId id="275" r:id="rId2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053" autoAdjust="0"/>
  </p:normalViewPr>
  <p:slideViewPr>
    <p:cSldViewPr>
      <p:cViewPr varScale="1">
        <p:scale>
          <a:sx n="70" d="100"/>
          <a:sy n="70" d="100"/>
        </p:scale>
        <p:origin x="27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03D057-DFCC-41EE-AE02-41D056F573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A7E5D-BC8D-41C7-BBA2-CEE71F728F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FBAAC-5273-4BD1-A45E-28AB79EF3F54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961C1-149F-40B7-A8FC-E92500CDC1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56F3C1-7EB8-49B3-96B8-6A2A222915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81ADE-B32C-4F52-9907-FCE63BA9B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685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4ADEA-2BE5-4E7A-AC0E-594E61B74E40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7B82E-7BC7-4236-8CCC-FB43A59A7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065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 </a:t>
            </a:r>
          </a:p>
          <a:p>
            <a:endParaRPr lang="en-GB" dirty="0"/>
          </a:p>
          <a:p>
            <a:r>
              <a:rPr lang="en-GB" dirty="0"/>
              <a:t>This short presentation will go over the subject as a whole at A Level – look at the content of lessons, the units we cover, the practical project and have a look at a few exam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7B82E-7BC7-4236-8CCC-FB43A59A7AD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34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Computer Science is a diverse subject.</a:t>
            </a:r>
          </a:p>
          <a:p>
            <a:endParaRPr lang="en-GB" dirty="0"/>
          </a:p>
          <a:p>
            <a:r>
              <a:rPr lang="en-GB" dirty="0"/>
              <a:t>As well as teaching and practising key practical skills, it also changes the way we think about problems, how we solve problems and how we work with one another.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7B82E-7BC7-4236-8CCC-FB43A59A7AD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372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 of the key reasons I like teaching computer science is that the subject and the course have a tangible link to the working world.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7B82E-7BC7-4236-8CCC-FB43A59A7AD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613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Students studying a level computer science have pursued a wide range of opportunities after Sheldon</a:t>
            </a:r>
          </a:p>
          <a:p>
            <a:endParaRPr lang="en-GB" dirty="0"/>
          </a:p>
          <a:p>
            <a:r>
              <a:rPr lang="en-GB" dirty="0"/>
              <a:t>Traditional computer science course are a very popular choice.</a:t>
            </a:r>
          </a:p>
          <a:p>
            <a:endParaRPr lang="en-GB" dirty="0"/>
          </a:p>
          <a:p>
            <a:r>
              <a:rPr lang="en-GB" dirty="0"/>
              <a:t>We also see students choosing apprenticeships in the IT world, </a:t>
            </a:r>
          </a:p>
          <a:p>
            <a:r>
              <a:rPr lang="en-GB" dirty="0"/>
              <a:t>as well as IT and Computing courses relating to cybersecurity and the business world.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7B82E-7BC7-4236-8CCC-FB43A59A7AD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7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course has strong links with the GCSE course – if you are a current year 11 student you will recognise many of the unit titles seen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7B82E-7BC7-4236-8CCC-FB43A59A7AD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872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Higher end questions may focus on solutions regarding object oriented techniques.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7B82E-7BC7-4236-8CCC-FB43A59A7AD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646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75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097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93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52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6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964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66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8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7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028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11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79A9E-8313-40ED-A22C-A8E4B18C369F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3" descr="C:\Users\mlewis\AppData\Local\Temp\197170\bottom right.jpg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757622"/>
            <a:ext cx="1907704" cy="110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2785"/>
            <a:ext cx="1241318" cy="74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00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haroni" pitchFamily="2" charset="-79"/>
          <a:ea typeface="+mj-ea"/>
          <a:cs typeface="Aharoni" pitchFamily="2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haroni" pitchFamily="2" charset="-79"/>
          <a:ea typeface="+mn-ea"/>
          <a:cs typeface="Aharoni" pitchFamily="2" charset="-79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haroni" pitchFamily="2" charset="-79"/>
          <a:ea typeface="+mn-ea"/>
          <a:cs typeface="Aharoni" pitchFamily="2" charset="-79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haroni" pitchFamily="2" charset="-79"/>
          <a:ea typeface="+mn-ea"/>
          <a:cs typeface="Aharoni" pitchFamily="2" charset="-79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haroni" pitchFamily="2" charset="-79"/>
          <a:ea typeface="+mn-ea"/>
          <a:cs typeface="Aharoni" pitchFamily="2" charset="-79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haroni" pitchFamily="2" charset="-79"/>
          <a:ea typeface="+mn-ea"/>
          <a:cs typeface="Aharoni" pitchFamily="2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8" y="0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1175" y="4078287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00856" y="614695"/>
            <a:ext cx="7772400" cy="935832"/>
          </a:xfrm>
        </p:spPr>
        <p:txBody>
          <a:bodyPr>
            <a:normAutofit/>
          </a:bodyPr>
          <a:lstStyle/>
          <a:p>
            <a:r>
              <a:rPr lang="en-GB" sz="5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A-Level Computer Science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646744"/>
            <a:ext cx="7484368" cy="3363407"/>
          </a:xfrm>
          <a:prstGeom prst="rect">
            <a:avLst/>
          </a:prstGeom>
        </p:spPr>
      </p:pic>
      <p:pic>
        <p:nvPicPr>
          <p:cNvPr id="1028" name="Picture 4" descr="Computing Science ranked among the best - Press Office - Newcastle  University">
            <a:extLst>
              <a:ext uri="{FF2B5EF4-FFF2-40B4-BE49-F238E27FC236}">
                <a16:creationId xmlns:a16="http://schemas.microsoft.com/office/drawing/2014/main" id="{D4D6E2C2-DF9E-4EB0-BB51-D9BD5A14C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927991"/>
            <a:ext cx="64770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193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46"/>
    </mc:Choice>
    <mc:Fallback xmlns="">
      <p:transition spd="slow" advTm="2304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22" y="0"/>
            <a:ext cx="8229600" cy="1143000"/>
          </a:xfrm>
        </p:spPr>
        <p:txBody>
          <a:bodyPr/>
          <a:lstStyle/>
          <a:p>
            <a:r>
              <a:rPr lang="en-GB" dirty="0"/>
              <a:t>Practical Working of Theory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3481" y="3356992"/>
            <a:ext cx="4680519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925117"/>
            <a:ext cx="6120680" cy="267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5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83"/>
    </mc:Choice>
    <mc:Fallback xmlns="">
      <p:transition spd="slow" advTm="1868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90264"/>
            <a:ext cx="8229600" cy="1143000"/>
          </a:xfrm>
        </p:spPr>
        <p:txBody>
          <a:bodyPr/>
          <a:lstStyle/>
          <a:p>
            <a:r>
              <a:rPr lang="en-GB" dirty="0"/>
              <a:t>Examinations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52736"/>
            <a:ext cx="4012814" cy="561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953691"/>
            <a:ext cx="4265982" cy="58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12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50"/>
    </mc:Choice>
    <mc:Fallback xmlns="">
      <p:transition spd="slow" advTm="1915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9198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/>
              <a:t>Computer Systems exam – 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970620"/>
            <a:ext cx="7272808" cy="588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24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85"/>
    </mc:Choice>
    <mc:Fallback xmlns="">
      <p:transition spd="slow" advTm="1238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1874" y="3448"/>
            <a:ext cx="4871357" cy="635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20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15"/>
    </mc:Choice>
    <mc:Fallback xmlns="">
      <p:transition spd="slow" advTm="1091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760" y="260648"/>
            <a:ext cx="4791932" cy="622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44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4"/>
    </mc:Choice>
    <mc:Fallback xmlns="">
      <p:transition spd="slow" advTm="849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Paper 2 – Algorithms and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872308"/>
            <a:ext cx="817119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41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29"/>
    </mc:Choice>
    <mc:Fallback xmlns="">
      <p:transition spd="slow" advTm="2202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078"/>
            <a:ext cx="3741634" cy="40088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096" y="50324"/>
            <a:ext cx="2923402" cy="68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1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3"/>
    </mc:Choice>
    <mc:Fallback xmlns="">
      <p:transition spd="slow" advTm="517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1" y="1417638"/>
            <a:ext cx="8152397" cy="2299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564" y="3411860"/>
            <a:ext cx="612068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4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30"/>
    </mc:Choice>
    <mc:Fallback xmlns="">
      <p:transition spd="slow" advTm="2913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Solving a ‘real world’ problem</a:t>
            </a:r>
          </a:p>
          <a:p>
            <a:pPr marL="0" indent="0">
              <a:buNone/>
            </a:pPr>
            <a:r>
              <a:rPr lang="en-GB" dirty="0"/>
              <a:t>Sufficiently complex to meet marking criteria…</a:t>
            </a:r>
          </a:p>
          <a:p>
            <a:pPr marL="0" indent="0">
              <a:buNone/>
            </a:pPr>
            <a:r>
              <a:rPr lang="en-GB" dirty="0"/>
              <a:t>…but not so complicated/extensive in scope that they are never finished.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Arcade games (2d) with a purpose (i.e. a revision or maths game)</a:t>
            </a:r>
          </a:p>
          <a:p>
            <a:pPr marL="0" indent="0">
              <a:buNone/>
            </a:pPr>
            <a:r>
              <a:rPr lang="en-GB" dirty="0"/>
              <a:t> - Database driven websites</a:t>
            </a:r>
          </a:p>
          <a:p>
            <a:pPr marL="0" indent="0">
              <a:buNone/>
            </a:pPr>
            <a:r>
              <a:rPr lang="en-GB" dirty="0"/>
              <a:t> - data management/database projects</a:t>
            </a:r>
          </a:p>
          <a:p>
            <a:pPr marL="0" indent="0">
              <a:buNone/>
            </a:pPr>
            <a:r>
              <a:rPr lang="en-GB" dirty="0"/>
              <a:t> - mobile app</a:t>
            </a:r>
          </a:p>
          <a:p>
            <a:pPr marL="0" indent="0">
              <a:buNone/>
            </a:pPr>
            <a:r>
              <a:rPr lang="en-GB" dirty="0"/>
              <a:t> - VR development</a:t>
            </a:r>
          </a:p>
        </p:txBody>
      </p:sp>
    </p:spTree>
    <p:extLst>
      <p:ext uri="{BB962C8B-B14F-4D97-AF65-F5344CB8AC3E}">
        <p14:creationId xmlns:p14="http://schemas.microsoft.com/office/powerpoint/2010/main" val="110653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3"/>
    </mc:Choice>
    <mc:Fallback xmlns="">
      <p:transition spd="slow" advTm="53083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94AF24-4FA2-47E2-8C4F-CEB6381EFB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03107">
            <a:off x="2600403" y="1119436"/>
            <a:ext cx="3082380" cy="38115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82750E-DADA-465B-B9C9-E131E6024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examples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F92948-AC64-42B8-A100-65880BD3D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90374">
            <a:off x="179512" y="1402204"/>
            <a:ext cx="2880320" cy="23762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D3D770-6BAD-4866-B0A7-5AB4A0FF0D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9643" y="1082204"/>
            <a:ext cx="2326343" cy="28209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4E3A57-EE4E-4504-B07F-054E85637F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53605">
            <a:off x="5926279" y="3579270"/>
            <a:ext cx="2113802" cy="27448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8F33F8-83D1-4D08-86FF-D9580DB1D1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4547">
            <a:off x="583088" y="3371236"/>
            <a:ext cx="2073167" cy="30695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9A1B58-CF64-40E3-AAB8-673EC16803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21951">
            <a:off x="3355666" y="3463398"/>
            <a:ext cx="2309846" cy="31090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B4FA4E-A1E6-49AA-A002-B8FAEB743ED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4903" y="6135319"/>
            <a:ext cx="399878" cy="45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8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26"/>
    </mc:Choice>
    <mc:Fallback xmlns="">
      <p:transition spd="slow" advTm="3122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lewis\AppData\Local\Temp\197170\bottom righ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4897" y="4017536"/>
            <a:ext cx="4821243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775" y="0"/>
            <a:ext cx="3086607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528" y="260648"/>
            <a:ext cx="7170272" cy="1156990"/>
          </a:xfrm>
        </p:spPr>
        <p:txBody>
          <a:bodyPr>
            <a:noAutofit/>
          </a:bodyPr>
          <a:lstStyle/>
          <a:p>
            <a:r>
              <a:rPr lang="en-GB" b="1" dirty="0"/>
              <a:t>What is Computer Science?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57" y="1653744"/>
            <a:ext cx="7571184" cy="47275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Computer Science is not just about computers, or just about programming.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Computer Science includes theoretical ideas about how information is stored and processed.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Computer Science is also about practical techniques for the creation of new computer software and hardware.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Computer Science teaches us how to think </a:t>
            </a:r>
          </a:p>
          <a:p>
            <a:pPr marL="0" indent="0">
              <a:buNone/>
            </a:pPr>
            <a:r>
              <a:rPr lang="en-GB" dirty="0"/>
              <a:t>computationally -   </a:t>
            </a:r>
          </a:p>
          <a:p>
            <a:pPr marL="0" indent="0">
              <a:buNone/>
            </a:pPr>
            <a:r>
              <a:rPr lang="en-GB" dirty="0"/>
              <a:t>to solve problems in a logical and </a:t>
            </a:r>
          </a:p>
          <a:p>
            <a:pPr marL="0" indent="0">
              <a:buNone/>
            </a:pPr>
            <a:r>
              <a:rPr lang="en-GB" dirty="0"/>
              <a:t>organised manner.</a:t>
            </a:r>
          </a:p>
        </p:txBody>
      </p:sp>
      <p:pic>
        <p:nvPicPr>
          <p:cNvPr id="4" name="Picture 2" descr="https://cspathshala.org/wp-content/uploads/2017/10/CT-300x285.png">
            <a:extLst>
              <a:ext uri="{FF2B5EF4-FFF2-40B4-BE49-F238E27FC236}">
                <a16:creationId xmlns:a16="http://schemas.microsoft.com/office/drawing/2014/main" id="{F5FD58C7-A10C-420C-BF1B-7E3FB850A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077072"/>
            <a:ext cx="2483226" cy="235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588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34"/>
    </mc:Choice>
    <mc:Fallback xmlns="">
      <p:transition spd="slow" advTm="2353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lewis\AppData\Local\Temp\197170\bottom righ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2757" y="4077072"/>
            <a:ext cx="4821243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775" y="0"/>
            <a:ext cx="3086607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look for…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GB" dirty="0"/>
          </a:p>
          <a:p>
            <a:r>
              <a:rPr lang="en-GB" dirty="0"/>
              <a:t>Independent learner – and a real interest in Computers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r>
              <a:rPr lang="en-GB" dirty="0"/>
              <a:t>Ability to meet deadlines and exceed expectations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r>
              <a:rPr lang="en-GB" dirty="0"/>
              <a:t>A student who enjoys the challenge of learning and applying advanced skills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r>
              <a:rPr lang="en-GB" dirty="0"/>
              <a:t>The students that achieve the most and enjoy the course the most are those that come with a strong desire to work.</a:t>
            </a:r>
          </a:p>
          <a:p>
            <a:endParaRPr lang="en-GB" dirty="0"/>
          </a:p>
          <a:p>
            <a:r>
              <a:rPr lang="en-GB" dirty="0"/>
              <a:t>A strong pass at GCSE level is a good indicator of overall suitability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191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60"/>
    </mc:Choice>
    <mc:Fallback xmlns="">
      <p:transition spd="slow" advTm="6916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lewis\AppData\Local\Temp\197170\bottom righ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2757" y="4077072"/>
            <a:ext cx="4821243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775" y="0"/>
            <a:ext cx="3086607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419"/>
            <a:ext cx="8229600" cy="1143000"/>
          </a:xfrm>
        </p:spPr>
        <p:txBody>
          <a:bodyPr/>
          <a:lstStyle/>
          <a:p>
            <a:r>
              <a:rPr lang="en-GB" dirty="0"/>
              <a:t>FAQs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05" y="1011006"/>
            <a:ext cx="8945895" cy="5868652"/>
          </a:xfrm>
        </p:spPr>
        <p:txBody>
          <a:bodyPr>
            <a:normAutofit fontScale="55000" lnSpcReduction="20000"/>
          </a:bodyPr>
          <a:lstStyle/>
          <a:p>
            <a:r>
              <a:rPr lang="en-GB" sz="4400" b="1" i="1" dirty="0">
                <a:solidFill>
                  <a:srgbClr val="0070C0"/>
                </a:solidFill>
              </a:rPr>
              <a:t>Do I have to have a GCSE in Computing to study Computing at AS and A2 level?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The transition from KS4 to KS5 ICT should not be underestimated. A proven interest in Computing will be needed if you haven’t studied Computing during KS4. In short, a GCSE in Computing  is relatively essential!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r>
              <a:rPr lang="en-GB" sz="4400" b="1" i="1" dirty="0">
                <a:solidFill>
                  <a:srgbClr val="0070C0"/>
                </a:solidFill>
              </a:rPr>
              <a:t>What if I don’t get the GCSE grade I need for Computing? 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We look at all cases on an individual basis, but it is unlikely that you will be successful studying Computing at A Level if you do not achieve the expected grade at GCSE.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r>
              <a:rPr lang="en-GB" sz="4400" b="1" i="1" dirty="0">
                <a:solidFill>
                  <a:srgbClr val="0070C0"/>
                </a:solidFill>
              </a:rPr>
              <a:t>Do I need to buy any specialist software or other equipment?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Although not strictly essential, a laptop or PC at home (with broadband internet) </a:t>
            </a:r>
          </a:p>
          <a:p>
            <a:pPr marL="0" indent="0">
              <a:buNone/>
            </a:pPr>
            <a:r>
              <a:rPr lang="en-GB" dirty="0"/>
              <a:t>would be very useful. </a:t>
            </a:r>
          </a:p>
          <a:p>
            <a:pPr marL="0" indent="0">
              <a:buNone/>
            </a:pPr>
            <a:r>
              <a:rPr lang="en-GB" sz="4400" b="1" i="1" dirty="0">
                <a:solidFill>
                  <a:srgbClr val="0070C0"/>
                </a:solidFill>
              </a:rPr>
              <a:t> </a:t>
            </a:r>
          </a:p>
          <a:p>
            <a:pPr marL="0" indent="0">
              <a:buNone/>
            </a:pPr>
            <a:r>
              <a:rPr lang="en-GB" sz="4400" b="1" i="1" dirty="0">
                <a:solidFill>
                  <a:srgbClr val="0070C0"/>
                </a:solidFill>
              </a:rPr>
              <a:t> </a:t>
            </a:r>
          </a:p>
          <a:p>
            <a:pPr marL="0" indent="0">
              <a:buNone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191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3"/>
    </mc:Choice>
    <mc:Fallback xmlns="">
      <p:transition spd="slow" advTm="6613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tshaw@sheldonschool.co.uk</a:t>
            </a:r>
          </a:p>
        </p:txBody>
      </p:sp>
    </p:spTree>
    <p:extLst>
      <p:ext uri="{BB962C8B-B14F-4D97-AF65-F5344CB8AC3E}">
        <p14:creationId xmlns:p14="http://schemas.microsoft.com/office/powerpoint/2010/main" val="147073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22"/>
    </mc:Choice>
    <mc:Fallback xmlns="">
      <p:transition spd="slow" advTm="1512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FAA5A-8E7A-431B-AA8A-3F11459AD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Why do we need Computers and Computer Scientists?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0CF69-34FA-41FE-B163-595D0BB61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Computers are essential to our lives. We use them at work, to organise our social lives and to play games.</a:t>
            </a:r>
          </a:p>
          <a:p>
            <a:r>
              <a:rPr lang="en-GB" dirty="0"/>
              <a:t>They're also fundamental to services that keep society running smoothly such as hospitals, banks, governments and public transport.</a:t>
            </a:r>
          </a:p>
          <a:p>
            <a:r>
              <a:rPr lang="en-GB" dirty="0"/>
              <a:t>With more jobs available than qualified students/graduates, job prospects for computer scientists have never been better.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96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24"/>
    </mc:Choice>
    <mc:Fallback xmlns="">
      <p:transition spd="slow" advTm="2042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Careers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Application analyst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Applications developer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CAD technician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Cyber security analyst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Data analyst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Database administrator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Forensic computer analyst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Game designer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Games developer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Information systems manager</a:t>
            </a:r>
          </a:p>
          <a:p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IT consultant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Machine learning engineer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Multimedia programmer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Penetration tester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SEO specialist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Software engineer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Systems analyst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UX designer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VFX artist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Web designer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Web developer</a:t>
            </a:r>
          </a:p>
          <a:p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2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75"/>
    </mc:Choice>
    <mc:Fallback xmlns="">
      <p:transition spd="slow" advTm="2237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/>
              <a:t>Destinations</a:t>
            </a:r>
            <a:r>
              <a:rPr lang="en-GB" dirty="0"/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Apprenticeships – software, electrical engineering, IT systems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Computer Science undergraduate courses</a:t>
            </a:r>
          </a:p>
          <a:p>
            <a:pPr lvl="1"/>
            <a:r>
              <a:rPr lang="en-GB" dirty="0"/>
              <a:t>Warwick</a:t>
            </a:r>
          </a:p>
          <a:p>
            <a:pPr lvl="1"/>
            <a:r>
              <a:rPr lang="en-GB" dirty="0"/>
              <a:t>Manchester</a:t>
            </a:r>
          </a:p>
          <a:p>
            <a:pPr lvl="1"/>
            <a:r>
              <a:rPr lang="en-GB" dirty="0"/>
              <a:t>Birmingham</a:t>
            </a:r>
          </a:p>
          <a:p>
            <a:pPr lvl="1"/>
            <a:r>
              <a:rPr lang="en-GB" dirty="0"/>
              <a:t>Bristol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IT related courses – Cyber Security, Computing and Mathematics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Business and IT related, ‘Business Information Systems’</a:t>
            </a:r>
          </a:p>
        </p:txBody>
      </p:sp>
      <p:sp>
        <p:nvSpPr>
          <p:cNvPr id="4" name="Right Brace 3"/>
          <p:cNvSpPr/>
          <p:nvPr/>
        </p:nvSpPr>
        <p:spPr>
          <a:xfrm>
            <a:off x="2961230" y="2785574"/>
            <a:ext cx="432048" cy="12194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563888" y="306896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Sheldon students recent locations</a:t>
            </a:r>
          </a:p>
        </p:txBody>
      </p:sp>
    </p:spTree>
    <p:extLst>
      <p:ext uri="{BB962C8B-B14F-4D97-AF65-F5344CB8AC3E}">
        <p14:creationId xmlns:p14="http://schemas.microsoft.com/office/powerpoint/2010/main" val="392786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91"/>
    </mc:Choice>
    <mc:Fallback xmlns="">
      <p:transition spd="slow" advTm="3579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OCR </a:t>
            </a:r>
            <a:r>
              <a:rPr lang="en-GB" b="1" dirty="0"/>
              <a:t>A-Level</a:t>
            </a:r>
            <a:r>
              <a:rPr lang="en-GB" dirty="0"/>
              <a:t> Course Overview – Key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i="1" u="sng" dirty="0"/>
              <a:t>Unit 1 Computer systems:</a:t>
            </a:r>
          </a:p>
          <a:p>
            <a:pPr marL="0" indent="0">
              <a:buNone/>
            </a:pPr>
            <a:r>
              <a:rPr lang="en-GB" sz="1800" dirty="0"/>
              <a:t>	</a:t>
            </a:r>
            <a:r>
              <a:rPr lang="en-GB" sz="1600" dirty="0"/>
              <a:t>Unit 1.1: The characteristics of contemporary processors and storage devices</a:t>
            </a:r>
          </a:p>
          <a:p>
            <a:pPr marL="0" indent="0">
              <a:buNone/>
            </a:pPr>
            <a:r>
              <a:rPr lang="en-GB" sz="1600" dirty="0"/>
              <a:t>	Unit 1.2 Software and software development</a:t>
            </a:r>
          </a:p>
          <a:p>
            <a:pPr marL="0" indent="0">
              <a:buNone/>
            </a:pPr>
            <a:r>
              <a:rPr lang="en-GB" sz="1600" dirty="0"/>
              <a:t>	Unit 1.3 Exchanging data</a:t>
            </a:r>
          </a:p>
          <a:p>
            <a:pPr marL="0" indent="0">
              <a:buNone/>
            </a:pPr>
            <a:r>
              <a:rPr lang="en-GB" sz="1600" dirty="0"/>
              <a:t>	Unit 1.4 Data types, data structures and algorithms</a:t>
            </a:r>
          </a:p>
          <a:p>
            <a:pPr marL="0" indent="0">
              <a:buNone/>
            </a:pPr>
            <a:r>
              <a:rPr lang="en-GB" sz="1600" dirty="0"/>
              <a:t>	Unit 1.5 Legal, moral, cultural and ethical issues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b="1" i="1" u="sng" dirty="0"/>
              <a:t>Unit 2 Algorithms and programming 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sz="1600" dirty="0"/>
              <a:t>Unit 2.1 Elements of Computational Thinking</a:t>
            </a:r>
          </a:p>
          <a:p>
            <a:pPr marL="0" indent="0">
              <a:buNone/>
            </a:pPr>
            <a:r>
              <a:rPr lang="en-GB" sz="1600" dirty="0"/>
              <a:t>	Unit 2.2 Problem Solving and Programming</a:t>
            </a:r>
          </a:p>
          <a:p>
            <a:pPr marL="0" indent="0">
              <a:buNone/>
            </a:pPr>
            <a:r>
              <a:rPr lang="en-GB" sz="1600" dirty="0"/>
              <a:t>	Unit 2.3 Algorithms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b="1" i="1" u="sng" dirty="0"/>
              <a:t>Unit 3 – Programming Project</a:t>
            </a:r>
            <a:endParaRPr lang="en-GB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200" b="1" i="1" u="sng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55383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74"/>
    </mc:Choice>
    <mc:Fallback xmlns="">
      <p:transition spd="slow" advTm="2807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course offers a good balance of breadth and depth of theory, matched with practical skills and understanding.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We use: Python, </a:t>
            </a:r>
            <a:r>
              <a:rPr lang="en-GB" dirty="0" err="1"/>
              <a:t>PyGame</a:t>
            </a:r>
            <a:r>
              <a:rPr lang="en-GB" dirty="0"/>
              <a:t>, HTML, JavaScript, SQL, Assembly, </a:t>
            </a:r>
            <a:r>
              <a:rPr lang="en-GB" dirty="0" err="1"/>
              <a:t>Defold</a:t>
            </a:r>
            <a:r>
              <a:rPr lang="en-GB" dirty="0"/>
              <a:t> Game Engine….and more</a:t>
            </a:r>
          </a:p>
        </p:txBody>
      </p:sp>
    </p:spTree>
    <p:extLst>
      <p:ext uri="{BB962C8B-B14F-4D97-AF65-F5344CB8AC3E}">
        <p14:creationId xmlns:p14="http://schemas.microsoft.com/office/powerpoint/2010/main" val="91826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91"/>
    </mc:Choice>
    <mc:Fallback xmlns="">
      <p:transition spd="slow" advTm="3789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340768"/>
            <a:ext cx="4320480" cy="485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https://mail.sheldonschool.co.uk/service/home/~/?auth=co&amp;loc=en_GB&amp;id=17142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1272" y="2486025"/>
            <a:ext cx="6552728" cy="368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85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56"/>
    </mc:Choice>
    <mc:Fallback xmlns="">
      <p:transition spd="slow" advTm="1935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‘SLR’ creation and assessment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114645"/>
            <a:ext cx="7920880" cy="572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15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17"/>
    </mc:Choice>
    <mc:Fallback xmlns="">
      <p:transition spd="slow" advTm="1211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0220AA3B715644BCC0D7A6AA8B4AAF" ma:contentTypeVersion="12" ma:contentTypeDescription="Create a new document." ma:contentTypeScope="" ma:versionID="557388949afe05af4dcac1a8810d63fb">
  <xsd:schema xmlns:xsd="http://www.w3.org/2001/XMLSchema" xmlns:xs="http://www.w3.org/2001/XMLSchema" xmlns:p="http://schemas.microsoft.com/office/2006/metadata/properties" xmlns:ns3="3f1e3307-a3a0-40f9-851c-3ca8d288da81" xmlns:ns4="64c210e8-46d4-47c3-907b-fa7a37ac2a29" targetNamespace="http://schemas.microsoft.com/office/2006/metadata/properties" ma:root="true" ma:fieldsID="4974c3eb35f9f71c8a8d39fc2aedcf55" ns3:_="" ns4:_="">
    <xsd:import namespace="3f1e3307-a3a0-40f9-851c-3ca8d288da81"/>
    <xsd:import namespace="64c210e8-46d4-47c3-907b-fa7a37ac2a2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1e3307-a3a0-40f9-851c-3ca8d288da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c210e8-46d4-47c3-907b-fa7a37ac2a2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7E0CC4-ED06-4B3C-AB92-74D680709664}">
  <ds:schemaRefs>
    <ds:schemaRef ds:uri="http://purl.org/dc/elements/1.1/"/>
    <ds:schemaRef ds:uri="http://schemas.microsoft.com/office/2006/documentManagement/types"/>
    <ds:schemaRef ds:uri="64c210e8-46d4-47c3-907b-fa7a37ac2a29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3f1e3307-a3a0-40f9-851c-3ca8d288da81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768030B-7D3C-4385-8912-41486F08E6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1e3307-a3a0-40f9-851c-3ca8d288da81"/>
    <ds:schemaRef ds:uri="64c210e8-46d4-47c3-907b-fa7a37ac2a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3DA0E7-B3C1-4B0E-A21A-28D83D9A12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889</Words>
  <Application>Microsoft Office PowerPoint</Application>
  <PresentationFormat>On-screen Show (4:3)</PresentationFormat>
  <Paragraphs>142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Aharoni</vt:lpstr>
      <vt:lpstr>Arial</vt:lpstr>
      <vt:lpstr>Calibri</vt:lpstr>
      <vt:lpstr>Calibri Light</vt:lpstr>
      <vt:lpstr>Office Theme</vt:lpstr>
      <vt:lpstr>A-Level Computer Science </vt:lpstr>
      <vt:lpstr>What is Computer Science?</vt:lpstr>
      <vt:lpstr>Why do we need Computers and Computer Scientists?</vt:lpstr>
      <vt:lpstr>Careers</vt:lpstr>
      <vt:lpstr>Destinations: </vt:lpstr>
      <vt:lpstr>OCR A-Level Course Overview – Key Units</vt:lpstr>
      <vt:lpstr>Course Delivery</vt:lpstr>
      <vt:lpstr>Notes</vt:lpstr>
      <vt:lpstr>‘SLR’ creation and assessment</vt:lpstr>
      <vt:lpstr>Practical Working of Theory</vt:lpstr>
      <vt:lpstr>Examinations </vt:lpstr>
      <vt:lpstr>Computer Systems exam – example 1</vt:lpstr>
      <vt:lpstr>PowerPoint Presentation</vt:lpstr>
      <vt:lpstr>PowerPoint Presentation</vt:lpstr>
      <vt:lpstr>Paper 2 – Algorithms and Programming</vt:lpstr>
      <vt:lpstr>PowerPoint Presentation</vt:lpstr>
      <vt:lpstr>PowerPoint Presentation</vt:lpstr>
      <vt:lpstr>projects</vt:lpstr>
      <vt:lpstr>Project examples</vt:lpstr>
      <vt:lpstr>What we look for…</vt:lpstr>
      <vt:lpstr>FAQs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Lewis (Assistant Head)</dc:creator>
  <cp:lastModifiedBy>Mr R Markey</cp:lastModifiedBy>
  <cp:revision>113</cp:revision>
  <cp:lastPrinted>2017-11-30T17:41:54Z</cp:lastPrinted>
  <dcterms:created xsi:type="dcterms:W3CDTF">2014-09-23T13:42:08Z</dcterms:created>
  <dcterms:modified xsi:type="dcterms:W3CDTF">2022-01-24T14:31:14Z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0x010100F70220AA3B715644BCC0D7A6AA8B4AAF</vt:lpwstr>
  </property>
</Properties>
</file>