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2" r:id="rId5"/>
    <p:sldId id="258" r:id="rId6"/>
    <p:sldId id="256" r:id="rId7"/>
    <p:sldId id="271" r:id="rId8"/>
    <p:sldId id="272" r:id="rId9"/>
    <p:sldId id="276" r:id="rId10"/>
    <p:sldId id="275" r:id="rId11"/>
    <p:sldId id="274" r:id="rId12"/>
    <p:sldId id="267" r:id="rId13"/>
    <p:sldId id="268" r:id="rId14"/>
    <p:sldId id="259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47B9"/>
    <a:srgbClr val="8368A4"/>
    <a:srgbClr val="8E4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03847-A235-4AA2-8B94-F163157E403C}" v="36" dt="2022-01-06T14:32:47.571"/>
    <p1510:client id="{D1349AC2-ABE7-5061-6BB0-A9A29FFDCD7E}" v="216" dt="2022-01-06T18:36:15.2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4D6CF-248D-4C41-A4D9-473E31757E3E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82B94-55B5-483E-A3A0-8F0E918F45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01942-E1DD-4841-AF72-7E5BAAC7CAC5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5A1E7-AC1A-40EF-9CC8-AE2ABF896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23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5A1E7-AC1A-40EF-9CC8-AE2ABF89666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81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75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09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93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52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96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6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8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7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2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1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79A9E-8313-40ED-A22C-A8E4B18C369F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00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1.pn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8" y="0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037" y="4078287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65001"/>
            <a:ext cx="7772400" cy="1470025"/>
          </a:xfrm>
        </p:spPr>
        <p:txBody>
          <a:bodyPr>
            <a:noAutofit/>
          </a:bodyPr>
          <a:lstStyle/>
          <a:p>
            <a:r>
              <a:rPr lang="en-GB" altLang="en-US" sz="4800" b="1" dirty="0">
                <a:solidFill>
                  <a:srgbClr val="9647B9"/>
                </a:solidFill>
              </a:rPr>
              <a:t>Welcome to A level </a:t>
            </a:r>
            <a:br>
              <a:rPr lang="en-GB" altLang="en-US" sz="4800" b="1" dirty="0"/>
            </a:br>
            <a:r>
              <a:rPr lang="en-GB" altLang="en-US" sz="4800" b="1" dirty="0">
                <a:solidFill>
                  <a:srgbClr val="9647B9"/>
                </a:solidFill>
              </a:rPr>
              <a:t>DT: Fashion &amp; Textiles</a:t>
            </a:r>
            <a:endParaRPr lang="en-GB" sz="4800" b="1" dirty="0">
              <a:solidFill>
                <a:srgbClr val="9647B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710157"/>
            <a:ext cx="6400800" cy="17526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Teacher I/C: </a:t>
            </a:r>
            <a:r>
              <a:rPr lang="en-US" altLang="en-US" b="1" dirty="0" err="1">
                <a:solidFill>
                  <a:schemeClr val="tx1"/>
                </a:solidFill>
              </a:rPr>
              <a:t>Mrs</a:t>
            </a:r>
            <a:r>
              <a:rPr lang="en-US" altLang="en-US" b="1" dirty="0">
                <a:solidFill>
                  <a:schemeClr val="tx1"/>
                </a:solidFill>
              </a:rPr>
              <a:t> Faye Blackhall</a:t>
            </a:r>
          </a:p>
          <a:p>
            <a:pPr>
              <a:lnSpc>
                <a:spcPct val="80000"/>
              </a:lnSpc>
            </a:pPr>
            <a:endParaRPr lang="en-US" altLang="en-US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chemeClr val="tx1"/>
                </a:solidFill>
              </a:rPr>
              <a:t>Main Subject Teachers: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 </a:t>
            </a:r>
            <a:r>
              <a:rPr lang="en-US" altLang="en-US" sz="2400" dirty="0" err="1">
                <a:solidFill>
                  <a:schemeClr val="tx1"/>
                </a:solidFill>
              </a:rPr>
              <a:t>Mrs</a:t>
            </a:r>
            <a:r>
              <a:rPr lang="en-US" altLang="en-US" sz="2400" dirty="0">
                <a:solidFill>
                  <a:schemeClr val="tx1"/>
                </a:solidFill>
              </a:rPr>
              <a:t> Faye Blackhall, </a:t>
            </a:r>
            <a:r>
              <a:rPr lang="en-US" altLang="en-US" sz="2400" dirty="0" err="1">
                <a:solidFill>
                  <a:schemeClr val="tx1"/>
                </a:solidFill>
              </a:rPr>
              <a:t>Mrs</a:t>
            </a:r>
            <a:r>
              <a:rPr lang="en-US" altLang="en-US" sz="2400" dirty="0">
                <a:solidFill>
                  <a:schemeClr val="tx1"/>
                </a:solidFill>
              </a:rPr>
              <a:t> Katherine Driver and </a:t>
            </a:r>
          </a:p>
          <a:p>
            <a:pPr>
              <a:lnSpc>
                <a:spcPct val="80000"/>
              </a:lnSpc>
            </a:pPr>
            <a:r>
              <a:rPr lang="en-US" altLang="en-US" sz="2400" dirty="0" err="1">
                <a:solidFill>
                  <a:schemeClr val="tx1"/>
                </a:solidFill>
              </a:rPr>
              <a:t>Mrs</a:t>
            </a:r>
            <a:r>
              <a:rPr lang="en-US" altLang="en-US" sz="2400" dirty="0">
                <a:solidFill>
                  <a:schemeClr val="tx1"/>
                </a:solidFill>
              </a:rPr>
              <a:t> Janine Cheverton</a:t>
            </a:r>
            <a:endParaRPr lang="en-US" altLang="en-US" sz="2400" dirty="0">
              <a:solidFill>
                <a:schemeClr val="tx1"/>
              </a:solidFill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498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960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037" y="4078287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5289"/>
            <a:ext cx="2915816" cy="227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34" y="2996952"/>
            <a:ext cx="2915815" cy="194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15816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34" y="1434636"/>
            <a:ext cx="2921450" cy="175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91072" y="-27384"/>
            <a:ext cx="6573416" cy="1143000"/>
          </a:xfrm>
        </p:spPr>
        <p:txBody>
          <a:bodyPr/>
          <a:lstStyle/>
          <a:p>
            <a:r>
              <a:rPr lang="en-GB" altLang="en-US" b="1" dirty="0">
                <a:solidFill>
                  <a:srgbClr val="9647B9"/>
                </a:solidFill>
              </a:rPr>
              <a:t> Trips &amp; Visits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4117" y="1124744"/>
            <a:ext cx="504056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As part of the course students will be given the opportunity to attend a selection of trips to aid the development of their coursework. Examples of previous </a:t>
            </a:r>
          </a:p>
          <a:p>
            <a:pPr algn="ctr"/>
            <a:r>
              <a:rPr lang="en-GB" sz="1600" dirty="0"/>
              <a:t>A Level trips:</a:t>
            </a:r>
          </a:p>
          <a:p>
            <a:pPr algn="ctr"/>
            <a:endParaRPr lang="en-GB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/>
              <a:t>Three day residential  trip to Paris combining curriculum work with cultural and leisure activities.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/>
              <a:t>Dior Exhibition 2019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err="1"/>
              <a:t>Zandra</a:t>
            </a:r>
            <a:r>
              <a:rPr lang="en-US" sz="1600" dirty="0"/>
              <a:t> Rhodes Textile Museum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V&amp;A Visit</a:t>
            </a:r>
            <a:endParaRPr lang="en-GB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/>
              <a:t>Harry Potter Studios (Costume Design Workshop)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/>
              <a:t>In-house workshops provided by specialist textiles designers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994" y="5356902"/>
            <a:ext cx="2072510" cy="137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0915" y="53752"/>
            <a:ext cx="12675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hristian Dior | Wall Street International Magazine">
            <a:extLst>
              <a:ext uri="{FF2B5EF4-FFF2-40B4-BE49-F238E27FC236}">
                <a16:creationId xmlns:a16="http://schemas.microsoft.com/office/drawing/2014/main" id="{D43E7F1C-0AA5-49A8-B6C7-AD4FF9D4C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0640" y="4848701"/>
            <a:ext cx="1728875" cy="194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andra Rhodes's early years are celebrated in new book - Telegraph">
            <a:extLst>
              <a:ext uri="{FF2B5EF4-FFF2-40B4-BE49-F238E27FC236}">
                <a16:creationId xmlns:a16="http://schemas.microsoft.com/office/drawing/2014/main" id="{0723AD42-77E6-4B04-A75F-D71F78CDE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4140" y="4873402"/>
            <a:ext cx="1548394" cy="19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9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lewis\AppData\Local\Temp\197170\bottom righ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2757" y="4077072"/>
            <a:ext cx="482124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775" y="0"/>
            <a:ext cx="308660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altLang="en-US" b="1" dirty="0">
                <a:solidFill>
                  <a:srgbClr val="9647B9"/>
                </a:solidFill>
              </a:rPr>
              <a:t>Where can DT: Fashion and Textiles lead?</a:t>
            </a:r>
            <a:endParaRPr lang="en-GB" b="1" dirty="0">
              <a:solidFill>
                <a:srgbClr val="9647B9"/>
              </a:solidFill>
            </a:endParaRPr>
          </a:p>
        </p:txBody>
      </p:sp>
      <p:sp>
        <p:nvSpPr>
          <p:cNvPr id="7" name="AutoShape 51"/>
          <p:cNvSpPr>
            <a:spLocks noChangeArrowheads="1"/>
          </p:cNvSpPr>
          <p:nvPr/>
        </p:nvSpPr>
        <p:spPr bwMode="auto">
          <a:xfrm>
            <a:off x="234144" y="4462612"/>
            <a:ext cx="1511300" cy="1800225"/>
          </a:xfrm>
          <a:prstGeom prst="roundRect">
            <a:avLst>
              <a:gd name="adj" fmla="val 16667"/>
            </a:avLst>
          </a:prstGeom>
          <a:solidFill>
            <a:srgbClr val="9647B9">
              <a:alpha val="4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/>
                <a:cs typeface="Arial"/>
              </a:rPr>
              <a:t>Art Foundation </a:t>
            </a:r>
            <a:endParaRPr lang="en-GB" altLang="en-US" sz="1400" b="1" dirty="0"/>
          </a:p>
          <a:p>
            <a:pPr algn="ctr" eaLnBrk="1" hangingPunct="1"/>
            <a:endParaRPr lang="en-GB" altLang="en-US" sz="1400" b="1" dirty="0"/>
          </a:p>
          <a:p>
            <a:pPr algn="ctr" eaLnBrk="1" hangingPunct="1"/>
            <a:r>
              <a:rPr lang="en-GB" altLang="en-US" sz="1400" b="1" dirty="0"/>
              <a:t> Design Degrees</a:t>
            </a:r>
          </a:p>
          <a:p>
            <a:pPr algn="ctr" eaLnBrk="1" hangingPunct="1"/>
            <a:endParaRPr lang="en-GB" altLang="en-US" sz="1400" b="1" dirty="0"/>
          </a:p>
          <a:p>
            <a:pPr algn="ctr" eaLnBrk="1" hangingPunct="1"/>
            <a:r>
              <a:rPr lang="en-GB" altLang="en-US" sz="1400" b="1" dirty="0"/>
              <a:t> </a:t>
            </a:r>
            <a:r>
              <a:rPr lang="en-US" altLang="en-US" sz="1400" b="1" dirty="0"/>
              <a:t>Apprenticeships</a:t>
            </a:r>
            <a:endParaRPr lang="en-GB" altLang="en-US" sz="1400" b="1" dirty="0"/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1908175" y="4453192"/>
            <a:ext cx="1511300" cy="1800225"/>
          </a:xfrm>
          <a:prstGeom prst="roundRect">
            <a:avLst>
              <a:gd name="adj" fmla="val 16667"/>
            </a:avLst>
          </a:prstGeom>
          <a:solidFill>
            <a:srgbClr val="9647B9">
              <a:alpha val="4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400" b="1" dirty="0"/>
              <a:t>Fashion Design</a:t>
            </a:r>
          </a:p>
          <a:p>
            <a:pPr algn="ctr" eaLnBrk="1" hangingPunct="1"/>
            <a:endParaRPr lang="en-GB" altLang="en-US" sz="1400" b="1" dirty="0"/>
          </a:p>
          <a:p>
            <a:pPr algn="ctr" eaLnBrk="1" hangingPunct="1"/>
            <a:r>
              <a:rPr lang="en-GB" altLang="en-US" sz="1400" b="1" dirty="0"/>
              <a:t>Product Design</a:t>
            </a:r>
          </a:p>
          <a:p>
            <a:pPr algn="ctr" eaLnBrk="1" hangingPunct="1"/>
            <a:endParaRPr lang="en-GB" altLang="en-US" sz="1400" b="1" dirty="0"/>
          </a:p>
          <a:p>
            <a:pPr algn="ctr" eaLnBrk="1" hangingPunct="1"/>
            <a:r>
              <a:rPr lang="en-GB" altLang="en-US" sz="1400" b="1" dirty="0"/>
              <a:t>Interior Design</a:t>
            </a:r>
          </a:p>
          <a:p>
            <a:pPr algn="ctr" eaLnBrk="1" hangingPunct="1"/>
            <a:endParaRPr lang="en-GB" altLang="en-US" sz="1400" b="1" dirty="0"/>
          </a:p>
          <a:p>
            <a:pPr algn="ctr" eaLnBrk="1" hangingPunct="1"/>
            <a:r>
              <a:rPr lang="en-GB" altLang="en-US" sz="1400" b="1" dirty="0"/>
              <a:t>Tailoring</a:t>
            </a: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3635896" y="4425772"/>
            <a:ext cx="1728192" cy="1800225"/>
          </a:xfrm>
          <a:prstGeom prst="roundRect">
            <a:avLst>
              <a:gd name="adj" fmla="val 16667"/>
            </a:avLst>
          </a:prstGeom>
          <a:solidFill>
            <a:srgbClr val="9647B9">
              <a:alpha val="4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en-US" sz="1400" b="1" dirty="0"/>
          </a:p>
          <a:p>
            <a:pPr algn="ctr" eaLnBrk="1" hangingPunct="1"/>
            <a:r>
              <a:rPr lang="en-GB" altLang="en-US" sz="1400" b="1" dirty="0"/>
              <a:t>Costume Design</a:t>
            </a:r>
          </a:p>
          <a:p>
            <a:pPr algn="ctr" eaLnBrk="1" hangingPunct="1"/>
            <a:endParaRPr lang="en-GB" altLang="en-US" sz="1400" b="1" dirty="0"/>
          </a:p>
          <a:p>
            <a:pPr algn="ctr" eaLnBrk="1" hangingPunct="1"/>
            <a:r>
              <a:rPr lang="en-GB" altLang="en-US" sz="1400" b="1" dirty="0"/>
              <a:t>Knitwear Design</a:t>
            </a:r>
          </a:p>
          <a:p>
            <a:pPr algn="ctr" eaLnBrk="1" hangingPunct="1"/>
            <a:endParaRPr lang="en-GB" altLang="en-US" sz="1400" b="1" dirty="0"/>
          </a:p>
          <a:p>
            <a:pPr algn="ctr" eaLnBrk="1" hangingPunct="1"/>
            <a:r>
              <a:rPr lang="en-GB" altLang="en-US" sz="1400" b="1" dirty="0"/>
              <a:t>Textiles Design</a:t>
            </a:r>
          </a:p>
          <a:p>
            <a:pPr algn="ctr" eaLnBrk="1" hangingPunct="1"/>
            <a:endParaRPr lang="en-GB" altLang="en-US" b="1" dirty="0"/>
          </a:p>
          <a:p>
            <a:pPr algn="ctr" eaLnBrk="1" hangingPunct="1"/>
            <a:endParaRPr lang="en-GB" altLang="en-US" b="1" dirty="0"/>
          </a:p>
        </p:txBody>
      </p:sp>
      <p:sp>
        <p:nvSpPr>
          <p:cNvPr id="10" name="AutoShape 55"/>
          <p:cNvSpPr>
            <a:spLocks noChangeArrowheads="1"/>
          </p:cNvSpPr>
          <p:nvPr/>
        </p:nvSpPr>
        <p:spPr bwMode="auto">
          <a:xfrm>
            <a:off x="5508104" y="4453191"/>
            <a:ext cx="1800200" cy="1800225"/>
          </a:xfrm>
          <a:prstGeom prst="roundRect">
            <a:avLst>
              <a:gd name="adj" fmla="val 16667"/>
            </a:avLst>
          </a:prstGeom>
          <a:solidFill>
            <a:srgbClr val="9647B9">
              <a:alpha val="4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400" b="1" dirty="0"/>
              <a:t>Pattern Cutter</a:t>
            </a:r>
          </a:p>
          <a:p>
            <a:pPr algn="ctr" eaLnBrk="1" hangingPunct="1"/>
            <a:endParaRPr lang="en-GB" altLang="en-US" sz="1400" b="1" dirty="0"/>
          </a:p>
          <a:p>
            <a:pPr algn="ctr" eaLnBrk="1" hangingPunct="1"/>
            <a:r>
              <a:rPr lang="en-GB" altLang="en-US" sz="1400" b="1" dirty="0"/>
              <a:t>Weaver</a:t>
            </a:r>
          </a:p>
          <a:p>
            <a:pPr algn="ctr" eaLnBrk="1" hangingPunct="1"/>
            <a:endParaRPr lang="en-GB" altLang="en-US" sz="1400" b="1" dirty="0"/>
          </a:p>
          <a:p>
            <a:pPr algn="ctr" eaLnBrk="1" hangingPunct="1"/>
            <a:r>
              <a:rPr lang="en-GB" altLang="en-US" sz="1400" b="1" dirty="0"/>
              <a:t>Buyer/</a:t>
            </a:r>
          </a:p>
          <a:p>
            <a:pPr algn="ctr" eaLnBrk="1" hangingPunct="1"/>
            <a:r>
              <a:rPr lang="en-GB" altLang="en-US" sz="1400" b="1" dirty="0"/>
              <a:t>Merchandising and </a:t>
            </a:r>
          </a:p>
          <a:p>
            <a:pPr algn="ctr" eaLnBrk="1" hangingPunct="1"/>
            <a:r>
              <a:rPr lang="en-GB" altLang="en-US" sz="1400" b="1" dirty="0"/>
              <a:t>Marketing careers</a:t>
            </a:r>
          </a:p>
        </p:txBody>
      </p:sp>
      <p:sp>
        <p:nvSpPr>
          <p:cNvPr id="11" name="AutoShape 56"/>
          <p:cNvSpPr>
            <a:spLocks noChangeArrowheads="1"/>
          </p:cNvSpPr>
          <p:nvPr/>
        </p:nvSpPr>
        <p:spPr bwMode="auto">
          <a:xfrm>
            <a:off x="7451725" y="4419692"/>
            <a:ext cx="1511300" cy="1800225"/>
          </a:xfrm>
          <a:prstGeom prst="roundRect">
            <a:avLst>
              <a:gd name="adj" fmla="val 16667"/>
            </a:avLst>
          </a:prstGeom>
          <a:solidFill>
            <a:srgbClr val="8E4FBD">
              <a:alpha val="4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400" b="1" dirty="0"/>
              <a:t>Fabric/Garment </a:t>
            </a:r>
          </a:p>
          <a:p>
            <a:pPr algn="ctr" eaLnBrk="1" hangingPunct="1"/>
            <a:r>
              <a:rPr lang="en-GB" altLang="en-US" sz="1400" b="1" dirty="0"/>
              <a:t>Technology</a:t>
            </a:r>
          </a:p>
          <a:p>
            <a:pPr algn="ctr" eaLnBrk="1" hangingPunct="1"/>
            <a:endParaRPr lang="en-GB" altLang="en-US" sz="1400" b="1" dirty="0"/>
          </a:p>
          <a:p>
            <a:pPr algn="ctr" eaLnBrk="1" hangingPunct="1"/>
            <a:r>
              <a:rPr lang="en-GB" altLang="en-US" sz="1400" b="1" dirty="0"/>
              <a:t>JUST TO </a:t>
            </a:r>
          </a:p>
          <a:p>
            <a:pPr algn="ctr" eaLnBrk="1" hangingPunct="1"/>
            <a:r>
              <a:rPr lang="en-GB" altLang="en-US" sz="1400" b="1" dirty="0"/>
              <a:t>NAME A FEW!!!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35488" y="3428652"/>
            <a:ext cx="0" cy="1008063"/>
          </a:xfrm>
          <a:prstGeom prst="straightConnector1">
            <a:avLst/>
          </a:prstGeom>
          <a:ln w="38100">
            <a:solidFill>
              <a:srgbClr val="8E4F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663825" y="3428653"/>
            <a:ext cx="882811" cy="1033959"/>
          </a:xfrm>
          <a:prstGeom prst="straightConnector1">
            <a:avLst/>
          </a:prstGeom>
          <a:ln w="38100">
            <a:solidFill>
              <a:srgbClr val="8E4F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48064" y="3417709"/>
            <a:ext cx="972071" cy="1008063"/>
          </a:xfrm>
          <a:prstGeom prst="straightConnector1">
            <a:avLst/>
          </a:prstGeom>
          <a:ln w="38100">
            <a:solidFill>
              <a:srgbClr val="8E4F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989794" y="3417709"/>
            <a:ext cx="1926022" cy="1044903"/>
          </a:xfrm>
          <a:prstGeom prst="straightConnector1">
            <a:avLst/>
          </a:prstGeom>
          <a:ln w="38100">
            <a:solidFill>
              <a:srgbClr val="8E4FBD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92267" y="3428653"/>
            <a:ext cx="1836241" cy="991039"/>
          </a:xfrm>
          <a:prstGeom prst="straightConnector1">
            <a:avLst/>
          </a:prstGeom>
          <a:ln w="38100">
            <a:solidFill>
              <a:srgbClr val="9647B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425" y="1201377"/>
            <a:ext cx="183717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44" y="1150517"/>
            <a:ext cx="1492459" cy="250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B4B990-7F71-4EFA-B1E3-A6514CC01BFE}"/>
              </a:ext>
            </a:extLst>
          </p:cNvPr>
          <p:cNvSpPr/>
          <p:nvPr/>
        </p:nvSpPr>
        <p:spPr>
          <a:xfrm>
            <a:off x="2231367" y="1246517"/>
            <a:ext cx="4183809" cy="24872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FF3B6-9268-409B-B4AE-A3974E275600}"/>
              </a:ext>
            </a:extLst>
          </p:cNvPr>
          <p:cNvSpPr txBox="1"/>
          <p:nvPr/>
        </p:nvSpPr>
        <p:spPr>
          <a:xfrm>
            <a:off x="1877685" y="1302590"/>
            <a:ext cx="4914180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latin typeface="Arial"/>
                <a:cs typeface="Segoe UI"/>
              </a:rPr>
              <a:t>​</a:t>
            </a:r>
          </a:p>
          <a:p>
            <a:pPr algn="ctr"/>
            <a:r>
              <a:rPr lang="en-GB" sz="1600" b="1" dirty="0">
                <a:latin typeface="Arial"/>
                <a:cs typeface="Segoe UI"/>
              </a:rPr>
              <a:t>The Textiles &amp; Fashion </a:t>
            </a:r>
            <a:r>
              <a:rPr lang="en-US" sz="1600" dirty="0">
                <a:latin typeface="Arial"/>
                <a:cs typeface="Segoe UI"/>
              </a:rPr>
              <a:t>​</a:t>
            </a:r>
          </a:p>
          <a:p>
            <a:pPr algn="ctr"/>
            <a:r>
              <a:rPr lang="en-GB" sz="1600" b="1" dirty="0">
                <a:latin typeface="Arial"/>
                <a:cs typeface="Segoe UI"/>
              </a:rPr>
              <a:t>Industry is one of the </a:t>
            </a:r>
            <a:r>
              <a:rPr lang="en-US" sz="1600" dirty="0">
                <a:latin typeface="Arial"/>
                <a:cs typeface="Segoe UI"/>
              </a:rPr>
              <a:t>​</a:t>
            </a:r>
          </a:p>
          <a:p>
            <a:pPr algn="ctr"/>
            <a:r>
              <a:rPr lang="en-GB" sz="1600" b="1" dirty="0">
                <a:latin typeface="Arial"/>
                <a:cs typeface="Segoe UI"/>
              </a:rPr>
              <a:t>biggest employers </a:t>
            </a:r>
            <a:r>
              <a:rPr lang="en-US" sz="1600" dirty="0">
                <a:latin typeface="Arial"/>
                <a:cs typeface="Segoe UI"/>
              </a:rPr>
              <a:t>​</a:t>
            </a:r>
          </a:p>
          <a:p>
            <a:pPr algn="ctr"/>
            <a:r>
              <a:rPr lang="en-GB" sz="1600" b="1" dirty="0">
                <a:latin typeface="Arial"/>
                <a:cs typeface="Segoe UI"/>
              </a:rPr>
              <a:t>in this country offering over 800,000 jobs.  Following Higher</a:t>
            </a:r>
            <a:r>
              <a:rPr lang="en-US" sz="1600" dirty="0">
                <a:latin typeface="Arial"/>
                <a:cs typeface="Segoe UI"/>
              </a:rPr>
              <a:t>​</a:t>
            </a:r>
          </a:p>
          <a:p>
            <a:pPr algn="ctr"/>
            <a:r>
              <a:rPr lang="en-GB" sz="1600" b="1" dirty="0">
                <a:latin typeface="Arial"/>
                <a:cs typeface="Segoe UI"/>
              </a:rPr>
              <a:t>Education, you could command a </a:t>
            </a:r>
            <a:r>
              <a:rPr lang="en-US" sz="1600" dirty="0">
                <a:latin typeface="Arial"/>
                <a:cs typeface="Segoe UI"/>
              </a:rPr>
              <a:t>​</a:t>
            </a:r>
          </a:p>
          <a:p>
            <a:pPr algn="ctr"/>
            <a:r>
              <a:rPr lang="en-GB" sz="1600" b="1" dirty="0">
                <a:latin typeface="Arial"/>
                <a:cs typeface="Segoe UI"/>
              </a:rPr>
              <a:t>very high salary in: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35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lewis\AppData\Local\Temp\197170\bottom righ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2757" y="4077072"/>
            <a:ext cx="482124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776" y="0"/>
            <a:ext cx="308660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b="1" dirty="0">
                <a:solidFill>
                  <a:srgbClr val="9647B9"/>
                </a:solidFill>
              </a:rPr>
              <a:t>Why choose A level </a:t>
            </a:r>
            <a:br>
              <a:rPr lang="en-GB" altLang="en-US" b="1" dirty="0">
                <a:solidFill>
                  <a:srgbClr val="9647B9"/>
                </a:solidFill>
              </a:rPr>
            </a:br>
            <a:r>
              <a:rPr lang="en-GB" altLang="en-US" b="1" dirty="0">
                <a:solidFill>
                  <a:srgbClr val="9647B9"/>
                </a:solidFill>
              </a:rPr>
              <a:t>DT: Fashion &amp; Textiles?</a:t>
            </a:r>
            <a:endParaRPr lang="en-GB" b="1" dirty="0">
              <a:solidFill>
                <a:srgbClr val="9647B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6605" y="4653136"/>
            <a:ext cx="1380920" cy="206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70" y="1844824"/>
            <a:ext cx="8684523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altLang="en-US" sz="2400" dirty="0"/>
              <a:t>You have really enjoyed GCSE Design and Technology and found the subject interesting.  You are prepared to work hard and be organised. The coursework will be familiar to you.</a:t>
            </a:r>
            <a:endParaRPr lang="en-GB" altLang="en-US" sz="2400" dirty="0">
              <a:cs typeface="Calibri"/>
            </a:endParaRPr>
          </a:p>
          <a:p>
            <a:r>
              <a:rPr lang="en-GB" altLang="en-US" sz="2400" dirty="0"/>
              <a:t>You hope to gain a grade 5 or above at GCSE.</a:t>
            </a:r>
            <a:endParaRPr lang="en-GB" altLang="en-US" sz="2400" dirty="0">
              <a:cs typeface="Calibri"/>
            </a:endParaRPr>
          </a:p>
          <a:p>
            <a:r>
              <a:rPr lang="en-GB" altLang="en-US" sz="2400" dirty="0"/>
              <a:t>You may be interested in following a career working in design, fashion or textiles.</a:t>
            </a:r>
          </a:p>
          <a:p>
            <a:r>
              <a:rPr lang="en-GB" altLang="en-US" sz="2400" dirty="0"/>
              <a:t>You think it will match well with other choices.</a:t>
            </a:r>
          </a:p>
          <a:p>
            <a:r>
              <a:rPr lang="en-GB" altLang="en-US" sz="2400" dirty="0"/>
              <a:t>It will give a creative balance to your A level choices</a:t>
            </a:r>
          </a:p>
          <a:p>
            <a:pPr marL="0" indent="0">
              <a:buNone/>
            </a:pPr>
            <a:r>
              <a:rPr lang="en-GB" altLang="en-US" sz="2400" dirty="0"/>
              <a:t>     and give you a more diverse set of skills.</a:t>
            </a:r>
          </a:p>
          <a:p>
            <a:pPr marL="0" indent="0">
              <a:buNone/>
            </a:pPr>
            <a:endParaRPr lang="en-GB" altLang="en-US" sz="2600" dirty="0"/>
          </a:p>
          <a:p>
            <a:pPr marL="0" indent="0">
              <a:buNone/>
            </a:pPr>
            <a:endParaRPr lang="en-GB" altLang="en-US" sz="3000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672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9" y="-671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037" y="4078287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187" y="188241"/>
            <a:ext cx="8348464" cy="1470025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9647B9"/>
                </a:solidFill>
              </a:rPr>
              <a:t>What is A Level Fashion &amp; Textiles?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658" y="4797152"/>
            <a:ext cx="1372507" cy="195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556792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Students following this course will develop the following skills:</a:t>
            </a:r>
          </a:p>
          <a:p>
            <a:pPr lvl="0"/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Enhance their own </a:t>
            </a:r>
            <a:r>
              <a:rPr lang="en-GB" b="1" dirty="0"/>
              <a:t>creative and innovative design skills </a:t>
            </a:r>
            <a:r>
              <a:rPr lang="en-GB" dirty="0"/>
              <a:t>while following the design process.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Develop a </a:t>
            </a:r>
            <a:r>
              <a:rPr lang="en-GB" b="1" dirty="0"/>
              <a:t>critical understanding </a:t>
            </a:r>
            <a:r>
              <a:rPr lang="en-GB" dirty="0"/>
              <a:t>of processes through </a:t>
            </a:r>
            <a:r>
              <a:rPr lang="en-GB" b="1" dirty="0"/>
              <a:t>product analysis.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Develop an insight </a:t>
            </a:r>
            <a:r>
              <a:rPr lang="en-GB" dirty="0"/>
              <a:t>into </a:t>
            </a:r>
            <a:r>
              <a:rPr lang="en-GB" b="1" dirty="0"/>
              <a:t>modern fashion </a:t>
            </a:r>
            <a:r>
              <a:rPr lang="en-GB" dirty="0"/>
              <a:t>and textiles industries including CAD/CAM, as well as providing an understanding of practical aspects such as fibre properties, fabric and garment construction techniques, dyeing and decorative finishing processes.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Explore new fields such as  innovations in </a:t>
            </a:r>
            <a:r>
              <a:rPr lang="en-GB" b="1" dirty="0"/>
              <a:t>smart textiles </a:t>
            </a:r>
            <a:r>
              <a:rPr lang="en-GB" dirty="0"/>
              <a:t>and </a:t>
            </a:r>
            <a:r>
              <a:rPr lang="en-GB" b="1" dirty="0"/>
              <a:t>modern materials.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Develop an understanding of the </a:t>
            </a:r>
            <a:r>
              <a:rPr lang="en-GB" b="1" dirty="0"/>
              <a:t>history of fashion </a:t>
            </a:r>
            <a:r>
              <a:rPr lang="en-GB" dirty="0"/>
              <a:t>and explore how textiles products have evolved. Students will use these new skills to create their own modernised designs.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Design and make high quality textiles products that </a:t>
            </a:r>
            <a:r>
              <a:rPr lang="en-GB" b="1" dirty="0"/>
              <a:t>meet real needs</a:t>
            </a:r>
            <a:r>
              <a:rPr lang="en-GB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93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9" y="-671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037" y="4078287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817" y="188912"/>
            <a:ext cx="8348464" cy="1470025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9647B9"/>
                </a:solidFill>
              </a:rPr>
              <a:t>Course Structure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1804" y="4653136"/>
            <a:ext cx="1473361" cy="210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2719" y="1512502"/>
            <a:ext cx="8251631" cy="4192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Y12 DT: Fashion and Textiles students complete a </a:t>
            </a:r>
            <a:r>
              <a:rPr lang="en-US" altLang="en-US" sz="2400" b="1" dirty="0">
                <a:solidFill>
                  <a:schemeClr val="tx1"/>
                </a:solidFill>
              </a:rPr>
              <a:t>practice coursework project</a:t>
            </a:r>
            <a:r>
              <a:rPr lang="en-US" altLang="en-US" sz="2400" dirty="0">
                <a:solidFill>
                  <a:schemeClr val="tx1"/>
                </a:solidFill>
              </a:rPr>
              <a:t> to develop design skills, practical skills and subject knowledge.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A </a:t>
            </a:r>
            <a:r>
              <a:rPr lang="en-US" altLang="en-US" sz="2400" b="1" dirty="0">
                <a:solidFill>
                  <a:schemeClr val="tx1"/>
                </a:solidFill>
              </a:rPr>
              <a:t>range of contexts </a:t>
            </a:r>
            <a:r>
              <a:rPr lang="en-US" altLang="en-US" sz="2400" dirty="0">
                <a:solidFill>
                  <a:schemeClr val="tx1"/>
                </a:solidFill>
              </a:rPr>
              <a:t>will be given to students who will write their own design brief.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Students will all produce a </a:t>
            </a:r>
            <a:r>
              <a:rPr lang="en-US" altLang="en-US" sz="2400" b="1" dirty="0">
                <a:solidFill>
                  <a:schemeClr val="tx1"/>
                </a:solidFill>
              </a:rPr>
              <a:t>creative textiles product </a:t>
            </a:r>
            <a:r>
              <a:rPr lang="en-US" altLang="en-US" sz="2400" dirty="0">
                <a:solidFill>
                  <a:schemeClr val="tx1"/>
                </a:solidFill>
              </a:rPr>
              <a:t>that meets the </a:t>
            </a:r>
            <a:r>
              <a:rPr lang="en-US" altLang="en-US" sz="2400" b="1" dirty="0">
                <a:solidFill>
                  <a:schemeClr val="tx1"/>
                </a:solidFill>
              </a:rPr>
              <a:t>needs of a client</a:t>
            </a:r>
            <a:r>
              <a:rPr lang="en-US" altLang="en-US" sz="2400" dirty="0">
                <a:solidFill>
                  <a:schemeClr val="tx1"/>
                </a:solidFill>
              </a:rPr>
              <a:t> and their </a:t>
            </a:r>
            <a:r>
              <a:rPr lang="en-US" altLang="en-US" sz="2400" b="1" dirty="0">
                <a:solidFill>
                  <a:schemeClr val="tx1"/>
                </a:solidFill>
              </a:rPr>
              <a:t>chosen context/design brief.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Lessons are divided between </a:t>
            </a:r>
            <a:r>
              <a:rPr lang="en-US" altLang="en-US" sz="2400" b="1" dirty="0">
                <a:solidFill>
                  <a:schemeClr val="tx1"/>
                </a:solidFill>
              </a:rPr>
              <a:t>coursework</a:t>
            </a:r>
            <a:r>
              <a:rPr lang="en-US" altLang="en-US" sz="2400" dirty="0">
                <a:solidFill>
                  <a:schemeClr val="tx1"/>
                </a:solidFill>
              </a:rPr>
              <a:t> and </a:t>
            </a:r>
            <a:r>
              <a:rPr lang="en-US" altLang="en-US" sz="2400" b="1" dirty="0">
                <a:solidFill>
                  <a:schemeClr val="tx1"/>
                </a:solidFill>
              </a:rPr>
              <a:t>theory</a:t>
            </a:r>
            <a:r>
              <a:rPr lang="en-US" altLang="en-US" sz="2400" dirty="0">
                <a:solidFill>
                  <a:schemeClr val="tx1"/>
                </a:solidFill>
              </a:rPr>
              <a:t>. </a:t>
            </a:r>
            <a:endParaRPr lang="en-GB" altLang="en-US" sz="2400" dirty="0">
              <a:solidFill>
                <a:schemeClr val="tx1"/>
              </a:solidFill>
            </a:endParaRPr>
          </a:p>
          <a:p>
            <a:pPr algn="l"/>
            <a:endParaRPr lang="en-GB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4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lewis\AppData\Local\Temp\197170\bottom righ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093" y="4086450"/>
            <a:ext cx="482124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775" y="0"/>
            <a:ext cx="308660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pPr eaLnBrk="1" hangingPunct="1"/>
            <a:r>
              <a:rPr lang="en-US" altLang="en-US" dirty="0"/>
              <a:t>Year 12</a:t>
            </a:r>
            <a:endParaRPr lang="en-GB" alt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0188" y="922412"/>
            <a:ext cx="8589479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en-GB" sz="2600" dirty="0"/>
              <a:t>	</a:t>
            </a:r>
            <a:r>
              <a:rPr lang="en-GB" sz="2000" dirty="0"/>
              <a:t>Year 12 is a foundation year in preparation for year 13. Students are given a range of opportunities to build on their technical skills and are encouraged to fully challenge themselves in the design process. Students are provided with a range of contexts which they select to produce an original and unique design. Students produce a coursework folder that responds to a real need and often work with real clients. </a:t>
            </a:r>
          </a:p>
          <a:p>
            <a:pPr>
              <a:buFontTx/>
              <a:buNone/>
            </a:pPr>
            <a:endParaRPr lang="en-GB" altLang="en-US" sz="2400" b="1" dirty="0"/>
          </a:p>
          <a:p>
            <a:pPr>
              <a:buFontTx/>
              <a:buNone/>
            </a:pPr>
            <a:r>
              <a:rPr lang="en-GB" altLang="en-US" dirty="0"/>
              <a:t>		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440" y="4285804"/>
            <a:ext cx="8464415" cy="238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1205" y="2625106"/>
            <a:ext cx="6212879" cy="281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320" y="3157132"/>
            <a:ext cx="1475656" cy="231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597" y="3143585"/>
            <a:ext cx="1142219" cy="114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888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 descr="data:image/jpg;base64,%20/9j/4AAQSkZJRgABAQEAYABgAAD/2wBDAAUDBAQEAwUEBAQFBQUGBwwIBwcHBw8LCwkMEQ8SEhEPERETFhwXExQaFRERGCEYGh0dHx8fExciJCIeJBweHx7/2wBDAQUFBQcGBw4ICA4eFBEUHh4eHh4eHh4eHh4eHh4eHh4eHh4eHh4eHh4eHh4eHh4eHh4eHh4eHh4eHh4eHh4eHh7/wAARCAC4AN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myyJGu6RgoyBk+tADqKQsAMmqk2p2EMLTSXUaxq/lls8BvT60roC5RSKwZQw6GlpgFFFMmmih2ea4XewRc92PQUAPooooAKKKKACiiigAooooAKKKKACiiigAooooAKqvqNnHa3F1NcRRQ2xbzpHYBY9vUk9sVar4d/aa1jxRB8R9U0++up7S3ukBNvE+yOaEOwj3BfvcKDlsn8MU0rlwjzOx9LSfGjwdeyW1p4b1G31e9uL0WoTcYkjGCzSszD7gUE5HWu60TXdH1pZG0rU7S+EZAc28ocDI45FfmijumdrsuRg4OMiu3+DfxGv8A4beIpdVtLKO/jmh8mS3kkKLtLA5BHQ8elOxrKjpofoTSOyopZjhQMk1yfwr8eaP8QvC8et6XmJtxjuLZ2Bkgcdmx+YPcVf8AEOpbW+y27kOD+8OOnt71lUmoK7MYwbdiXU9cgiUJass7sDkhuF/+v7VztzNNcKfPmkbOP4iMYphOTmmRL51y0MkjIpxg7evfAPrivNqVpVGdsKSjsQLc3xKRvdSuiklTkjqf51dt5PIYsirgnJBXIJ9auC2gGMRjA6Vn3qNbSSONhi4YAv8AMBwDgfWs7yWtzTkNqz8QCG2f7UpDqx2k8KV7dK6G3lSaJZEYMGGciuEyufvDNNufEEmg6Jf3sSxywWyGZlU/M7HACj2z1PpmuyhiG2oyOWrSSXMjf+IHieDwvoEl82yS5dhHbwsceY5/oByfpXh3iHx94p1SJonuZXCMsgW1t8CFgcq24DcPzrE13XtQ8SahHqWrSSXE5O2GNc7UHoqDp/M13/gS1ktfD4+0W01vPJK7yRyptYHoB78Ac12VqioRu1dnHQpyxU2k7JCfCX4ia5deJk0jWLtbq0nX5JpmAaJgPXjIPvzmvcK+b/FdyL2CK5/se408W8wBaeNMSAnGPkYlT3+bFe7+CHuJPCOlSXTSPM1qhYuPm6d6IzVSKklYp05UpODdzZooqpqWpWWmwedfXCQp2zyT9AOTSlJRV5OyKSb0RborJtPEmiXUyQw6lAZH+6rZUn2Ge9apIC7j0pQqQqK8HccouO6FpCQBk9Kx/wDhKvDP9oNp39v6aL1c5tzcqJBjr8uc18ufHf436xqmtXWh+FryWw061laJ7iKT5rgjgkEdB1qmxwpuTPrCz1TTLySSO01C1uHiOJFilVmQ+4B4/Gpbe8tbksLe5im28N5bhsfXHSvzn0G91qK/m/svULq3nu0aOZ45SvmK33gxHUH3roPh34z1v4d+K7a9zcfZgwNxbFiBJH3Iz3qedXsbvDO1z7/oqvpl5b6hYW99ayrLBcRLLE4OQysMg/kasVZyhRRRQAV8gftS+D7hda13xpfXIOLmC0hgLHcsbRgo68YZSQ4I4wVPWvr+vMP2m/Clx4q+FGow2bN59ji+SNU3GXywSUGO5BNNF05WkfIHwo8Ft4t1pjeLJFo9spN3cBtoU44UE8Z/pXrdr8GvAtxEJbW6vp4yCN6XauCfqBjP+FVPA/hnV7L4U3GmWMGl3uoTzpeG3vY98MiOq4U5I5469Miux8H6UfDnhq4mTQbOyv5MSz29gNsUsm0Y2rkheuDjjgmvNrV5NtxkezTpJJKSM74C+GLrwX8fLjSbG6uTpF1pLzjzBxIQwwvplT3969t1tFTU5fnDseW4xj2riP2e7PVTrutalqWgXGlBlCIZ9Qe5MhLEkqG4QcduuR6V3/iWM/2gJFt9oYbS+fvGtKt50U2cM7Ks0jFuZfLTjO7BIwM1nS3T3GnX9xBbXF29vtxBE+xnIzkev1xycYqfULgRybWUkDjOPu+9N8O3EUN7JHuCxkiMMW4YsS6/+hEfjXCmr2Z0QWhZ8HzXEujG4uNJk06d/n8hnY564+9yDx0rmb+PxRJeXl1daRaR2kb5R3kbzH7Bg24456LjpW5408StorRQrb3okkJKSpEpjOB0JOfX0p/9o/avCts86zW010gZFlZWkGDu3HHHb9RWkpKz0L5JJKQ2wk3rmMhz/tHkVz/j3VdL0/Qb7TpIZzcXEQX5UODkjkt+fH4Vv26sJEfpz0I6muH+KeqTf2kulyMUtYYxLsHRyf4j64wf1rTBw56iucGMm4U3Y4jR4La/1e1srx3SJ5o4jtO1sk8frjNemaDolp4ZsotOtJrxoyGVTI+7knt2GOv415jdqzvFdWrfvIzkAHB4PUe4IrsGsbbxPbWWsapDPDcvEElESiVJADghd3+rbI6iurMU9G3oLJ5RalDqOufAeh6XA8lgLn7ZdzqvmNJuLZYMRtHB+5nkE5Jr6E0hJo9MtVuFRJhCgdUGFDYGQB2rmPh5pdqNPiv2gWMpuighwMQqpx+ZxXYqc0YaMkuaT3HipxlLlitilrmpQ6Tpk9/PkpEudoPLE8AD6kgV4rquvanrl211JKu0MQikHZj0X29+9d38criW38FsY16y5z7hGI/lXiHgjXZr+e4s7o3e9CFjE9mIcALnjBPb15ry8yUq03Tfwrp3uehllKNud7nUx3XmSfZru38stwrZyj/j2Neo/DfWp7yGXTLyQyywKGidvvNH0wfUjjn3r511nxBqFv4nbS2kv5kkOY1h03dGBkj7wbccEH5sYBFew/Da/WPxDZGTj7VCy/8AAiAcV52GhLA4uHK/dnozpxsI1aMu6Oa/arWGOztbWLR7G0t4oZbybVPs485HX7scRGOWbG4nPBFfKenWc+oXZjEiqcF3djgAdzX3P+0TodrrXwk15p48y2Vm9zC44KlRk/gQCCK+KvDFmLrznW4aNyhjAHuMj+tfUVZcqbPMwa59DoPD91pagabZylpUXc25Cpf1NUfGt1btbyWrWjSSRpvWYdEP9fetCzs44LKRZ02Sef5nnn5TGmPuA5x+IqlrltB/Yl7NGIpA0Xl+b1LDeGHXvnuOtcMOX2l7nrO/Jax9d/sywXUHwW0BbqaOYvE7xlJC+ELnaCT0I6Y6CvSq8R/Y58QWuo/C86KHAutLupFdCcnZIxdWHtksPwr26vTWx85U+JhRRRTICmThmhcKAWIOM9M+9PoJxQB4heWaaX4u1LIMNpN5UECtwFkRNzqPbMvH0xWFe6h4hGseRNpEsdqr4EsF0PLdM53MSny8deRXo/xJWxkv0t1VXbY0k4HOGOAMj1IH6VzOkRw2upWdzNme0SVWaJyWUr/un06/hXkVklWstj3sNN+w5nqzvfhkYptKmuoiWE7q6t2244/HqfxFWfFtpcMVn3O1uAFIU4KEnr+PAqXwiumWNlLbWeoW00clw8sYWQcKegx7DArddVkQq3IIr0fZR9nyI8d1H7TnZ57qBVbc5j35IAGRnP41lGziluItsaiUuiqeh4INdPfaHc3V+9ugQxGQ7gT9xOxPrn0q1daJa6Y9vcxoHYgxvIRyCen09PxrgeGlq30OqNaN0rmVdx3TfuWS3nTPCzxbx9RzWTdxz/apIrzDzlvkbZhdo5XHYAV1RNOtif7QtMDJ84D8MHP6VKgpNJms6lo3Oc82XYTtzt9MZB9a8/8AikZLqaK7S1d7aCFl89YurbsEMe2McA+p9a+gb6xt7uApJGuccMB8w+hry34pX66bov8AwjaQYnvj5l5KRw0akYx/vYH0ANdlOn9Xlz3ujljB4tqktGzyrQfCuvX9g+p2lnK9pZxyzSuT8uFUnaO5Y4HFd34Vv7e10SxsLizmgmSFSipG0qTZGd6MAQwPWu3+CK7vCEhI/wCXqRce2B/jXa2Nja2EHk2sMcMe4sFRQoBPXAHArarH6xFNip8uDqSglfpc4fw14buLprnVtVkvLC1kT93arO0bYHWR9p4JA6e3NYPw+8WyJ4v/ALMhnuJdIu5GS3W4k3NGcEqcn1x09xXc/EDUo4PB2smzniknjj8l1RgTGWwMEDocHNeC6TdNY31rdqpX7NKjjPcKQf6Vz1JeycYxPUwVH61SqSl8j3z4lWiXvgnU0kQNsgaRc9ioJFfPOueKrfSLyzt5LW7kWSJWDJb7hzx8pyMn1GK+ifH13BH4M1AySBPPgMcYPVmYcCvDx5scp8tlCsc4dCwB9Rg8fSvLzTE06NdKXVE5Xf2cvUsQzebaC4SGSNnXIWRNre2R2ra8H75fGOk26bfkbece2c/yNZJiZVRmZ5ZD824LhUH0qzo80ljrtrqCZV4XD49EAxj8ia8KWLhUrw7JnoVYt05W7Hr/AMQkjl8A+II5lDxtplwGX1HltX53aZNJb3EE8T7XVlOfb3r9DfHMj3PgHWBZJ58txp8sduoODI7oQoH1JFfOUH7M99Z+FrzUtS1wNfRWnnQ2ttCTh1+baSfvZAxwOpr7qS5kfO4eoobnm13It1D5U8k9m3coSVP4jqPriua126gjjTTbOVpIlYvLIf429PoK7qOMzSBYoy7OeFVckmuc+Kfhe58N3+ly3dq1rLqdq1yYn4IG8qCR2zjOK4MMry2PZxM7R0e5237IWv8A9l/E9dJkkVIdVhaMZ7ugLKPxGfyFfaAr4k/ZT0H+2/ikZhKsUmm2L3cLkZ2yblVTjv8AeOR6Zr7VspWmt1Z1CyDh1HZh1FejHY8Kv8RNRRRVGIHgV5rrniLUNXkEFnPLaQSMFRY2wz5OFy3UZ44GK9C1Gb7PYXFwBkxxs+PXAJrxtdSTQ7WTVZrV7mLTLOS+aNSBv8pN23J6c4rmrylzRjF7nZhoRcZSa2O01nwfdNfvPpv2dY5cM6MSpD45Oec5ptl4JmknR9SuIvKU5McW4lh6EnFHwv8AiVpnjgy2g0+90jVYIUnlsbxcMYnGVkQjhkORz71Qb4sRnxhqfhu18F+J799OvFtJ7mztlkhUkAhidwwMHP0qnh6blzNErEVlHlT2MSWFRcThkABkZdhA4wxrX8J61Lo14tvNK7adMwUqxJ8ljwCpPRexH40eOLVdM1aS4YFLe5PmKx6Bj94fnz+NYqPFPGdrK6kYPuK86UpUqrsenGMa9JHr1jG0cTyS/fkYyN7eg/AYqC81DSTLb2F1e2izXqn7PDJKA0wHJ2g8nHtXHaL4hvIdJmsriTzykLCNj98ADj64rhfjT4ak8VfEjwPpNlfSWF6ukXlxY3MZwYp4xG0Z+mRg+xr1KdSNRXR5E6LhLlkevz6VOj5hcSxn14Yf0NJoVldLePPdpsEeViz1OepP4cfnWT8IPF03i7wmJ9QhFtrNhM1lqlt0MVwnDceh+8PrVB9c1O0/aCTw/NdO2l6h4f8AtFvCT8qzxzEMR7lT+gpexipcyD2s7OLO8M8Lyy20VxEbhEDNHuBZQc4JHUA4P5V5f8WL6C+8PQn7CJbu2mVJp848k5ww98nAx2yDT7Fms/2oNUhViY9Q8MQzuCfumOYoP0JrV8Tafb32parp7L+6u1G4Z/iKDn8wKnENqBtg7QrRl21Knwuj1T/hALu306aKz1CZ3ls5biIugyAFYqCCR8p71wvxdj+MOk+EZdb17xpYW+n21xDHcQaHbtDI8TyBWbzHyVIB6DivYbBU+w6bcWqrbxmFYDGOiFeg/Agis74sWy6x8LPE+mXEYMraZOVU92VCykfiBWlNWikZVKnPVcmt2VNN8AeHvDvw+1bS9DSd1v4HnmuZ5jJNPJsyrsx6nge1eLfeT6ivdPhPfNrXwf8ADt5IxkafSIlkJ6lhHtb9Qa8HVmVdpVtyjByO4rkxa2PbyRv94me42unr4y8IaNLfzS20KwrIDHgu8gTaSSQQB1461x/ijwneaIpmST7Xatjy5guD9GHQH07GvQPhVazW/gHTo7pw7OrSgD+FWYsB+ANdDPZ29xbS28yLJFIMOrcg1ljMupYyndq0u55kcVLD1Wou8bs8CsjI+GikBweVJ6fhXS+D9PN94gtomVXGfMlyuRtXt/IfjW5qnw4L3ZksbxFRj0kU7gPqOta0K6B8PtBm1XXNUt7dOBLcy/Ln0RR1P0GSa+fwWSV1iE6qtFfid+IzCm6TUN2bF/ZQQILm0RVe3+fyV4RvqvrjODVu0uorqLdGeRjcPTIqtcyf8e2qWwLwSIPMBBBZCMq2PUZ/WvNfijqF1op8M3FjdzW1s3jC1huNjld0LowCt6rk9D6Cvszw0rnceKbjw94Y0DVvFL6PZyvp0D3E3kwoJWIGcbsZBPvXhv7Xeh/294T8OeP7KN/LWFY5l6lIpV3oT9GOPxrpJ42bxH8cNIeZ2tpdNiugCc7HNqwOP++R+VdJoGkjxd+zbpOn3KKzXOhQ4GONwQY/lSaLi+Vpnzx+yLqq6d8YobeVwiX9lLb892GHA/8AHa+utP1/SrnxTc6RaXsM1ysIlkjRslMHHP5ivhK0huNH1fTJl8xLkW6yJcxMV3KyHb9GALKf92vSvhDrTaH470nUJJSEkn8q4Ynqsnykn8wfwrCdbkko9zt+q+1i53PsGikBzS10HmlHXyo0O+L/AHfs754/2TXjXiCMzeC/E8Ma7pZPD94EHcnYD/IGvZtei8/RruHn54mXj3FeT26xzXltFI22K43QOf8AZkUof/Qq5K8uWrBnfhY81KaOd/Zj1qz8V+L7vXZbmC3uLDQ7XSbSxL/vjDGAXmI9C/TFdv8AB5gfiJ8T14z/AG3Fx3/1C815T8PrlH8S/Dvw9aLs8V+HdTvdM1Jox832GIHJk9VOVx75re1Xwb4Tm/aC8TWOvXtzpkWoWEGpWstvqTWuWyUlDEHnJ55/Cuw5mtWe865ZWd9pk0V5AsyBSwB7EDqPQ1wXjDR0N3FNpMaJPDCoudvypK2BgYHAbHOfcA1t+D7LRtJ+Hslj4c1h9VsrcSqlzJdfaG3ZJIL+2cYpXjRIn3HA5Zm7k9zXHimuW1tzbCOUZ3T2OAWRpSIriKSJlIIydrA1R8YWt54h+LHg/TbDXL7SZ7bQrm4kvLMKZURmRQBuBHOK76+0W3n0S51K/Ywxqn+jsDhsk4DH29qPBvhuwtvGd14qGpC6M2nQafbJwVjSMksd3cs2PTGKWEpSgm31NcViITdlujh9K0O4+F/xV0S/TXtW1fTfFs7WOoPfspf7UFzC+QADnBWuh+OMd1oGv+F/iVa2st1b6DNLFqaRLlxaSrhnA77Tz+NbHxo8Maz4n0bRYdBNst1Ya1bXxMrbcIjfMVPrg/jXdTwxTxNFMiyRuCrKwyCD1BHpXYcLlszxzwnrGmeMv2irvW9CuEvtLs/DUVvLcRnKeY829V+uOo7Y5rsb19viO88wgMsgz/ulRite0tfCngzT5VsrTTtGtnbzGSCNY/Mb1wOWNcVrviazvNdivbW1lW3dBDO0o2kjPyvj0GWznBwfasa8HOGhrRqxjPXY6Rb4WsM8Um54JGWSN1GQjZG4H0B6g/Wt3xBbrf8Ahy+tGXcbizkjwOp3IRx+dc5MZHs5I2tZo/kI+ZCBW9PeIsIhkif5AMMh5BHcVOHk3GzCvFKV0cx8B7TUtJ+Cvh2z1e0ktb23tCskMq7WX522gjtxiuMuvD+m/wBpXlr5Bx58nz5O/wC8T1r1e3vpZIniuMHd0cDr+HavL9YuZo9c1AeY2VuymYlyyqc44x34/OoxcHKKt3OjA1XTlJo7vQbO/wD+ELtLeGQxwQ2+AobMkxHYt/CD7c1m+N/Gs/hPSNAv4baKSxudUt7O9Lk7oopcgOvuG25re+HF0LvwtERL5ojkePOeeD0PvzXnf7SEKR/CvXomG02s9tPBjpjzVI/XI/CumKskcb96bPYNSN3/AGdcfYPK+1+W3kebnZvx8u7HOM4rwz4Q6Za+MLD/AIWX8S9ZTUL6wupYEtrorFZaa8T7SVXO0t0O4+te56ZN9o062uM5MkSOT9QDXz58Nvh9YeIPiB410nxBfXl1pWi6+1xDo+7bbSPN86yyAfe6YweOPeqFHZnv9xNDcaRJcW8kcsTwl43VgVYYyCCOorzz4n+Hn8UeCdR0eFvKup1S4s5c48u6iO6M+wJGK63x1auvgLVrHT4/LkawkigSL5cHYQoGOnasfwNpGu2/gfTl1WdZLz7MGk3tloz1Az/FgYpX1sCVle5w3w20PxlqnhX4ieINe0U2OueJIBbw2UrBSfLtjEDnsGYkiq3w68VfFbw34W0zw1dfCG8uotOtUthNHfIhkCjAOCMfrXp2rePvBug2ztc6zbeYo5ghbzJC3ptHQ14148+KXibxaz6b4Wt59Osf43VsTSD3YcKPYfnWdSvGC1OmjQqVnZROZ8UeE9Fs9Q8LQ6pqC2V29rLFd2rzKzW0jSt5SuUyBjzep7LXJyW1zp93PY3SGK6tZTHIp6qwNdDpXgnzP3msSM5c8wRnJcn1b/D86Z8QYBHqlvesrq86CKTcxbJUYXn1xx+FefVqqpr1PapYSdFa7M+qvAOsR674Q0vU45A5lt18w56OBhgfxBrdrxj9lfUXl0TWdKdiRb3KTRg9hIuCPzT9a9nr0qcuaKZ89Xh7Oo4jZlDxsp6EYrw25y2n7o2YNj5eeAQOP1r3C5k8qCSQjOxS35CvCNQlMOkxQKcSTZAI7DnJ/LH5iuTFxcnFLc7MA1FSb2PTfA+j+E7O6udd0q106PVtTVJdQmicM7uQMg88AnnHHPNHij4deDfE2rLq3iPw/Y6ldJF5QllByEByAecHFeOeTFgDy04xjipf7V1DzDYfbroW7J/qxM204HTGcY5rsTONxd73PTpNY8E+EtCfQ/D1rbeSN2LSxwEVm6kt0GfxPtTfBFwPE8LPczRxi2cLNapks3cEk/wn+hry8r8m1cLxxjtWz4I1htF8Q2163EMuIbkf7JPX8Dz+dRKKk/eKi3FOzPS/ihNFb+EpIiuTK6IgHUYO7j/vmvH7LxPqlldkaOs6OTyvlhkb/eB4/Hg16J8Wbp2v7C03fuxE0pHqScf0rihx0rojscknqdL4d+J08sbR3Wi273MY+YwTlAeSOjA45B703X/iVqix4jhgsUcEArmV/c5IAH5GuYjghjkaSONVdvvEDrSXiCS0lVuhQ07K4nJlO5kutavpbia6m3p8onZsvntg/XPtS2un3Suftt+btMEbTGFz7nFQ+HpCVZc/eRH/AEwf1BrXzTYj1Xw7ePqHgPzJWLTxW7xuxGMsoIB/LBr5si8beJtMBuv7YuXlZwG3NkckdjxX0D8MSLvQNRsWY48wjg9A6f8A66+ZNasQrz2yuwMEjKG7/K3/ANaqpJNu5Um7I6q98e+K7602prU0O7+KIKh+nygVv/DW+vriyu7jUJ5JpVYjczljgKO55rz7w/btqBtoRKkXmjLOw7k9h6816Zpq6VodqmnQvNLNcq3ATLHjlm7KK48e1ZU0tTuwEZXdRvQ9M+Eb/wDEjvIM8x3f/oUaH+ea5v8AaMsp7/4Y+KY7WGSaf7PD5caLuZijhuAOv3j+VbHwrnWO/wBQs+0qJOD6kfKf02/nXT2sT3RkuIwjguSAxIDA9OfyrRbGDdpXGeF53TRrDzlKFreMSKf4JNoyPx/nWF4E8K6nofxD8ba5dyQPZ65cW81rsJ3qEjKsGHbk10lvBKszBoXCHhlJBBHsRWogKqATn3pk3INSgNzZyQjALKRUFnNt0RZDwY4efqowf5VfrE1aRrbQtbVeGigkdPoYyR+ufyoYJXaR81z+D47i6e8a6uAszmZwYgcljuPIzjk10Gl6attEscEaxwY4z1J9cCtMrsh8tGA2rgFunA71U0S4SawjVZA7oNrY9jjNeLLVn3MKaglZFyKOOJcIvPcnrXK+PLPztKvfkDNGBPHnseh/r+ddZ3qlqFv9qkNueksLL+o/xpIcldMi/ZZumXxVqVv/AAzWIf8AFXH9Ca+i+a+bP2Z9lr8QryybBYWcqKe/yuoNfSVerQ+BHyGP/jMoeI5Wg0G+lj++sDbfrivAtUuPOkLxfdAEUPp9f6/QV7F8TNaTS9Be1Qg3N6DEinsv8TfgOPqRXicvzXkUI6IN5/kKqUE5KRlTm1Bx7lgcDFVnjK30cvZmI/8AHf8A61WqaQGKn+62R9eRTAUEEZFMkbbLHn7rZX8e1EPWRfRz+uD/AFpLtS1u237y/Mv1HNAjqdbvv7TstIvHJMy2ptpP96Nuv4hlNZlV9OnMsLRKMjiZfZcYb/2SrJrVbHPUVmIelZt1qkSQvmGUHBGNtaVVNW8sWUsjxCTCEY+oqkZmZobSCaNEUBRuDHGSAWJA9O9b1VNKiMdsrFskqBj6VcoYjtfhJIF1K/j3fehRsfRj/jXj3xd02PSfGmowxrtSYvOB0+8xz+tep/C8/wDFVYyRm2f8eVrnP2ptLEcuj6xGuBJvtpCO5wGX+TVVJ++W17p4/pn/ACD4R6Dj8DVsszSGRnZnPG4sScfWq2ncWEPuufzqdEaR1jjBLuQqj1J4FdLSvczu9j1L4UX94ljYnbJHJItxahnzlhtYofpwpr3O1X7LZIqxk4UZAPPSvLPFWm/8I5b6W0YKtb2lu7Y4y0RAfH4fzr1iRYp0VW5B+ZcGuB7nU9kPikSRdyMCKdVZrUAh4XKOB165+tN+0yR/LPEQf7yjIoJLdc747drfQb2VB/rrd4D9T0/mfzroA3y7hWd4jtIdR0S7tZZBGGj4YnAUjkH8xSknZmlJpTTe1zxnvWVbyeVqvH3ZEP5g/wD1/wBK1PvLwQc9xXP3Lsmq2gB4Bbd+I4/ka8Vn3Kd1c6E1E/F3C/QgNj/x2pj0qtc/66H/AIEfywf6UIT2Od+FtvMPjnDHbM6CK9uS/b5MOSD+n6V9RVyvh/wboll4gfxTaxML66iO5t3y/MASQPwrqsV61KDij4zFVVVndHFfEPwrBfxXWt/bLlbiC3+SM4aPC5OAOoz9a8hjhaO7uWkxu3hBg5GFH+Oa+kLqCO5t3t5l3RyAqw9RXmvivwNa6fo1/qFvK3nLKrxAk42lgCG6569Rjp9acrp36EU2muXqef1HFyG/3j/OpxDcYO6B1I69D+WKLGwupkHlsqu8jEK6nOM/4Vk68F1N1h6jexXh/wBZJ74P6f8A1qlpLaxvUeUfZ5pRx8/AB69OatwabdTI7uwtQo+UOu4t65weBT9tBa3F9XqXtYg8P749Tt4I43lbzfKCKMlkfggD2BP/AHzWlcxtBcywN96N2RvqDg13vw08KSacw1q7mgmeeBfIVEPyK3OcnuQcVh/EjTF0/wASNcxf6u+Uylf7rjAb8+D9c10xOSqc1VPWm26VcN6ITVyqmrYNkyN0bg1aMB+mSLJYQuvQoDVio/7NbRb640dmZhbEBGPUoRlT+RFSUMDrPhaM+InOBkQN+VXP2i9P+3fDC9mWMtJZyx3CkDkYO0n8mNUvhWGbxRNj7q2T59iXTH8jXcePbdbzwRrlswyJNPnX8dhxSTtJM0Xwnydo1jPqCJDaqGeONWI3be1dN8L9Hl1D4h6bZSQtiCXz51I+6qfNz+IA/GuQslC20LLlW8sA4JGRjvXof7OeqCD4nXljLj/SrEqmf7yFWP6E/lXTPmSbM1yu3c9d+Klq0tnYz7QYxI8M3+46/wCKivmbxd8ZvHHhDxrf2Wk6hFLaMYJGiuYvM2FUVWVSfug7efzr6y8cW/2jwzd+sYWUf8BIJ/TNfCXx5tPsnxO1DGNk0cUy4/2kGf1zXJHc7KdmrHpF7+1P4ocf6J4c0qE7uru7fLzxjI9ufatUftX3It41PhGM3HkEOftWF83sRx93px1r5nrpdH8F6nq3gDW/F9l88OjTQrcRAcmN85cf7pAz7HParsiuVHq1z+1F4xl0hoI9J0uC+Mu4XChioT+7sJ6++ah+HPxe8Z+JtaGg+JNUW8spQ0nMKq27IwMqB8vPSvCh0rofhvcLbeOtIaT/AFclwsL/AEf5f5kVFWPuM3wySqxfmfUk+I7Ztg246Y7c1kyWsm03xU7RPHGD9Vc/0/Wte4BeBscnFWpkj/4Vul3gljq+0kegjI/xrxoxvf0PqK1TkUfNpFS0k8yBW+uaJlBeMntn/wBBNQaa3Dp2zuH9asTg+W+Ouw4+tQjZuyPbfDTM3h/T2f732dM/XaK0Kq6TEINNtoVz8kKjn6Var2lsfCSd5MKxvGsZk8L34Xqse/8A75Ib+lbNUtdjM2jXsI5LwOv6GlPWLCDtJM8kkiST7y8+oqTwxCZPFOnQqCf9IyfooLH9BSA5ANafgZreHxfGbh1TfC4iJ7ucfL9cZrxqUU6iPoK02qUvQj1/T00vVprWMkx8OmfQ1mXGdp9NrZ/Kut+JUKw3VjdhWxKHjOBnkfMP/Zq5VxvjZc43KRVVoclRojDzdSkmevaYnl6baxjosKL+QFcd8XIv9BsLjH3Zmjz6ZXP/ALLXReD746h4csp24kEYjlHo6/K36ioPiBEkvhHUGZI2aOEyIXH3WHce9exB3SaPBmmm0eQKwYZUgj2qrqiB7Ug9MjNUY4bt7rzbeRYgTyVHDD3HSr+o5+zKpxyy5raxgzqvicttD4ttzG43vZIJAPUE4z7kfyrnqs+MbiPVPGF9NDgxROLcsD1KAAkfjmqx4GTwPU0ge52/whRf7S1OT+LyYl/Dc9d5rCh9Ju0OCGgcHPT7prkPhHDGdOu7xcEySBAR3VR/iTXa3Ch7eRG5DKQfyqHuax2PjC1LGEbuwAH5VZ8Eat/YXxE0/WJCRHb3aCUj/nmw2t+jfpUZG1mUDADEAenNUYAHvb2Nhkcfyru3Rhsz7Vvrdbyxntm+7NGyE+xGK+IP2nNMktvEem3zJgvA1tIf9uNj/wDFfpX2p4Vvl1Pw1puoJ0uLWOT6EqMj86+Y/wBqa1gvtN1aaDBbTdTVzj+HcNrj82U1wrRnZT3Pmqvr/wDY/wDDtvd/BzV49Qi8211m6ljkQ9GjCbCP518gV9+/s16aul/BTw5CMFpYGnc+pd2b+RFVIqo9D4Z8aaBc+FfFuqeHbsESWFy8IJ/iUH5W/FcH8azrK4a1vbe6Q4aGVJB9QQf6V7z+3BoUNj490fXYYth1OzaOZh0Z4m4P12sPyFfP1PdGkJbSPsSxmFzZxzAYWRQwHseR/OtHTiJfBmsaWF3NBLHdRj0AYBj+Rri/h5q0V14D0e9aZcC0EMrucAPGMc/ka1Ph/r+m6h4ri037VLPJfM1tgqY4cMOev3uOnuB0rxoJqpy/I+nxE4yoqfaz+4fp8qrM0JONrZXPp3H9RVfRdaOqXVxbmKOOSCVoSEk3ZYEgjnHoDx/eHvU95aTR3k9upkhurWVoJH8rdnB7jofX8awdL8GWc3iSTWGupmvmmMiSywJbohIxkttz2P59KUIq9ma1aj5FKOx9TWTmS1ikKlS6K209RkdKmryawPja11GO2VoNVvokTdbx3spit2A5EjAqoB7Agn2NeoQSXjQRtNbxpKVBdVfcFbHIBwMj3xXrWPimWaR1DKVbkEYI9aKKBHlevaLNpF+ysGaBifJfccFfQj1FZc6gruxnbz7/AIe9FFePXiozdj3cNN1Kacjr9Qll1jwItxKhe6tZEbjknDbS34qSa5FI0Vy6g5PqScfT0ooq8RqovyJwunMl3O2+F8rG21KDDYS5DDJ4+ZFzirvxMtZrzwhdQW8bu5ZCVUkHbvG7GOfu5oor0MP/AA4nl4pfvZHi8mkTRgtb/a8HkBgx/U0kemahIyxyeftYgYYUUV0Rk2jlcUbE/gu/d/8ATdP33LfO7q+05PPUEc1JD4Su4h8umg47s4P8zRRXLLESTsdkcNBpHpfw402+07RZBe4UyymSNO6rgDB/In8a6aQbkKg4JBGfSiit7nO1Z2Pji/ha3v7i3c5aOZ0Y+4Yis6zU/aLiUjhm49wKKK9BbHKz6p+DDSt8NNHE2crGyjI/hDtj9MV4t8adLZ/EvxA0+NMrd2EN5Gnq3lYJH4w0UVwvdnXTPl3TLWS/1K0sYl3SXMyQqPUswA/nX6YaNZQ6bpVrp9uqLDbRLFGFXACqMDAoopyLqdD57/bus/M8I+Gr/HMOoyQ5/wB+Mn/2SvkogqcHg0UU47FU9j6T0Hw2t7+zF4f1y2TbNYzTmYLxvjaZgSfXBx+Ga5jw1dPY+I9MvYzh4LuKQH6ODRRXmYlWq3R6uDk5UpJ+Z3/xr1rVdK+I2p2tjdeVC6xSjMakgtGpOCah+CeoX2rfEvT7fUpTeRlZHxKAQpVSwIGMDpRRUW/f/Mvnl9T36H08qKudqgZOTgd6WiivSPAP/9k=">
            <a:extLst>
              <a:ext uri="{FF2B5EF4-FFF2-40B4-BE49-F238E27FC236}">
                <a16:creationId xmlns:a16="http://schemas.microsoft.com/office/drawing/2014/main" id="{C55C82B9-E9E8-4DB4-A330-26B95417F4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data:image/jpg;base64,%20/9j/4AAQSkZJRgABAQEAYABgAAD/2wBDAAUDBAQEAwUEBAQFBQUGBwwIBwcHBw8LCwkMEQ8SEhEPERETFhwXExQaFRERGCEYGh0dHx8fExciJCIeJBweHx7/2wBDAQUFBQcGBw4ICA4eFBEUHh4eHh4eHh4eHh4eHh4eHh4eHh4eHh4eHh4eHh4eHh4eHh4eHh4eHh4eHh4eHh4eHh7/wAARCADPAX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JXpUqdKjFSrQA8U5etIOlOWgB4FOHWkHSlWgBwpwpKclADhThQOlKOtAABTqKUdaAFXrS0CloAUUClXpS0AFFFFABRRRQAUUUUAB6U0049KbQAlJTqSgBhHNJTz0ppoAaV9OtNNPptADCKjIxUpprUARnpTafTD1oAQ0004000AFKDxTaaTQA/PNPBqEGnBqAJQ1KTUQanZzQApNJRmmk0AI5NMNKTTGPFAEAqVajSpBQBIv6U9aYOlPWgB4py00dKcKAHU4U2n0APFKOtNB5pRQA+lFIKKAHjpSimrTqAHA0tNFOHSgAooooAKKKKACiiigApDS0hoAQ0lVdX1C00rTZ9QvphFbwLudj/IepJ4ArxPxb4+8ZXlvdXGk3D6fHGpeOC3jRpAo6FmYHJ+mBQB7o3Sm18ZaN8VPiZrmuwQw+J9WgVgQvlpG6JtPVht5FfQnwh8e6hre/QfFIt49biXdFNCNsd5GOpA7OO4HUcjvQB6STTGNcz4u8aaX4enitZkuLq6kPywW6F2x6nHSjTfGGl3YHm+base0ox+fp+NAHSk0xmpkc0cqho3V1PcHIpaACmt1p1NagBp6U0040xunpQA1qSsfxN4n8P8Ahm3S417V7TT0f7nnPhm+ijk/lWJp/wAUfAGo3q2dn4nsJZ2OFUsVyfQEgCgDsd1GajhmjmjEkUiujDKlTkEU7NADwacGqIGjNAEu6kLVHuppagB7NzTC2KYzVGzUASr1qRajTrUooAeKetMFPTpQA8U5aaKctADqcKaKeKAHd6cKQUo60AOHSiiigBw6U6kGKWgBQO9ANJS0AKaB0opaACmyOsaFnYKo6k1meJNc0/QrH7VfTLGGYIinq7HsB3r5a+Lvxcm1RZLWCIOzsxVWm4hX2Ax82P5n8AD3jxb8YPBWgxKp1WG5unfasKkqQAeWbjhR64Oe2a8y1X9qOyiu4jp/ha4ltukomnCPnrlCMg/Qj8q+Y9V1e9v3SS6u5rhguxPNcv5ajooz0H0qlBHc3UnlwxvMc4wozjPHNAH1fo/7Umgvbk6t4f1CCbJwtuyyoR9SQc9eMY969t8G+K9B8XaPHqmg6jDeW7jnYfmQ/wB1h1Uj0NfDXhr4U+KNaM+0QWz27BZUkJLKSARnHYg5BGacsHjT4S+I7bWbOcwSJIMSRsTFKO6SL3BH/wBagD6U+P8A4mcazaeHbcllgQXMyj+KRshAfoOfxp/hjwnHq2n/AGG/UNHKA90NxHmt12n/AGR6V5fYeIZfHXxDttcktfszX8scn2fduCKqD5c9/u/rXongq88ZrrU00mmyabbozM8csu9ZAD6EkqSMnI45FAG5qPw00HT4hc2FmtnNGMrNbnYyH8OD9DxXjXxIa80nUYr22ke3cHzI5YiV2sDzj05B/A17h8RNZ1yHTzJp6SyW6bRIsEatK5PYbiABzyevWvGPiZI2p/DqTU5LS7tQsx8sXI+faVGT0HGQe1AHlmra7e6/qX2xfOM6xlrlg7bXI/iAz1/+tXc+Bzdx2K6hbahdRzJ8vyqSR7bef1rt/wBmvwbYR6F/a09iJ2uwdrXCA8dPlHp716/qWhaDpulz37Lb6cIly88ShCPQf7R9qAPOfhh44vbm8uNNv5oTfw/MoUhRcJ3+Xswr2Sxu47q3SZPusM49K8N8X+GW1uSLXtNV9O1uyfz4ZlZQZgvZwM7SQeh9eeK7D4feKpLqGD7VGUZ+JlAx5b+uPQ/pigD0vIpCaap3DORS96AMfxf4g0/wxoNzrOpGQW8C5IjXczEnAAHqSa+WfiB8YPGfifWja6HcahotoP8AVW1of3ze7EDOfpxXS/GH4jatrEmpaTbadFYw6e7pcGV+ThsKfcjrgeorovg94Ls7HR4b58zXN4ommnk5Yk849hzQB8++JLTxFJex3/i3+2JJZQEW4nk3EJ+IPTPTio9W0GbSblxDN9riXALKuSp7hvQg19aeN/C+j3OiNDdmGOOTIUuwGT7Z618/+MrObRtSnjuLG0t4ZAm27iDEkH5ecnqR3HpQBr/Ar4mTeG70aVr17PJo02PKaXn7M2eoJ52HPTtxX1Bb3UVxGskTB0cAqwPBB6Gvg69uIrw3F1a2xSJgEVPN4RsDLAH1G6vYPg78Sn8OpZ+HtdV1twgVLgMSqqfu5B9DxkfrQB9KE80meKr2N3BeW6XFvIskbAEEHPFTFqAFJpC1ITxTS1AAzVGzdaUtTGNAF1KkFRoalWgB1PTpTB1qRetADhTlpKcKAFFSLUdSDpQA4UopBSigBw6UUCigBy06mCnCgBadTRQTQA4U2V1RCT0oJrl/iRe3Fv4ZuhasElaMgOx4GR39qAPGf2h/Htra3UtjaySS3sQKLJHKpSDJG7I5+bbkdPXHSvmHWtSutTvXuLiQMTwMKFwO3AAFXfGepfbdYuCsyTpvIEiRBA/J5A/xrBz60AbPhLw/feJNYj06yXbnmWVvuxr3Jr6ftfA/hvTfBSeH7dkWRow0skaK0hY8eYxIx16Z6fhXlf7OVvpt/aazZyTJHqG5XRX+6yAcA+2cg/hXq+hLa6nMdOmmms4rd8biclkI+ZCc88jgnOOtAG54am0Lw/Fd315MZ5WjjSZoYyxCoMAsBxnqcD1ry79pnV9DuNItLWxkiuXvmWWFkPAQfxfrj866z4wam2iQ2mo+H9QghSzbMtszD9/H3HPfv9QK+ate1Rte8VPqLW4hFzchhGp4TJ5AHTHU/jQB6v8ADFvs2r2864zBG+Pwjb/AV7rb+Jo9Q8IwzJdWtvNOimM3D4Unjg45rwv4ZL5+sCDGN6umfqjD+tUPhb4o0trGPQ/FtxbW5tGIs7m7thNEQOCjA8jGOoI+tAH0npeqMtteXN61gT5nypby+YqqB3J715R8TfEMeveHdbTaoW0kTavqNrEfyNUNQ1/SbWeWx8INY6lf3K/vZbSLyoIUHdjk/wBTXGzaV4h0T+07vViZrHV0Vlm/uyLkAMP4QQxx9MUAey/D7x34f02yksd8jSQNtht4Iy7yIVDqVA7bSMnpXYwahpvjSziLx3Nq8bGSOKRQVbBwWBHBI9O1fLAlGiJouut50ljIkljfCBsOYgwYf+OuP++a+mPD2p6LfeFreXw1eRSSw/vrZmOBv9GA6A9xigDYXQdO0Xw+tvYpvDzGSV2YsWJBySTkn8TXFNZahpmu2skEifYpYHMsW3kyjGDn6dvrXSaVqU2oWy6fF5M88k5FzMScCUcssS+g6dcAe9Yfi+a4j1a1giRjPZoZpEH8QJ2gD9aAPSNBuhcWeN25o2KH6io/Fmpy6P4b1DVIbZrmS2gaRIl6sR/nP4VxvhnxHDb6xNFKHSO5PmxM3RumQPccjH0q58WNVFn4Xkulhnu4DGymOPIVmYDaWxyVAzkUAfLfijUr/XryWWSyEr3VwA0o4JYn5U/2QR39RXq/wv8AiJATZaDNZBCjfZvMWcOwccYKgcdPU8DNeI6lcwJfyNDNcS3jT4RVwNoAOW498Y57V33wovfD3hvVYnvBJbSarAWtzLLuCyIMEZ6Hdu4OMj5hQB6n4m8KeJ7jVXGk6gENw4El5OvmkLnlRkjYB2ABzXJftDaIun+H7P7O32qaFBHOf7x7NgehJ/OvQtB8c6bJbS3Woapa6aJXxb2byb5ienzAZGT2A9qzPHc+n/2dc397JG4jiZwH4ycd6APli31RbMhBFHKyghckOFJGOP54pLt9llFbR3QuV80HzFVgFyvK9Oo74qGZY0uXkZBsSTdKmOCSfWrKTwhrf7VPOI93KKuAqk+/Xj8aAPcvgf4403T9Pg0i7vXW4hlMcbMCVliJ+7n1GT+Qr323uY503RsGHqDXwjBqh+2bZGkntUuCodiUcpyBlh3Gc/lX0r8GNX+0aVahL55g6bFaUkguMgjJ9cA/nQB66TTCaYsm7kjBp2aAENMY8U81G54oA0lp60xOlSKaAHCpF61HTxnFAElKtNHSnCgB1PU0ynIKAHilpBSigBy0tNFOoAKdmm0UAPzSE03NNZsUALI+BmvBv2q9YuB4NfS4YpgJrkAyeaVD7QWZcdxjHfr24r267mKxOyjJAJA96+W/2l4r+6ntInuEY5MkjSlVYEgdFUA7e3JPSgD54ODJnBGT0HOKZgk/1p55YhOcn0rofCugyXOuWMF0qxJKplHmDqoz298UAP0SwurPSo9b0+8a3vEY4G/aSPb1rci+J2sNYm3aIrLjHmI2Afesrxf5ljdvbQ2728KqBtJ3DnvnpXLhj1zxmgC9quqX2oy+ZeXLzHtub7vsKi0VRJq0GBwG3flVRuM44z1Fa3hWPfeTTD7saYz7mgD1T4VTFPE9upzjazn8FNZs/hRLw3cMnlxgajO2/uE3dPzNXfh4ywXl1fyEJHBCVB7Ak/4A1FbzaxPNcyRvbASyGYRF1DKGJx1P096AO58JaHpfh2zjs7eBZ7y64jVj1H95gOcCu5l8FzXWius95JMHTDBlBX8q5P4YadqU2pTX2qhHfCoCy4dcdFx0Axg/U16p4V1VtV0W/mMcaxw3ktvDsP3lQ43H3JzQB4RJ4WtbO01Hw7fZaPzVuYG/uryrr+q4+lcB4Xm8ReDdSuXt5M20Wx5BK+1WR32q/sMAk17D8SYXOt2ywq7GaTymCdSrcH/H8Kr6j4FXVrSaeK7ki1GJfL8i4G6KRlX5AcfwjOQMHg0AZ/hj41LFLci20hftHTzWOA3uO+Paur8E6leawv2+/cyXUu9nOMYBY4Uew4/OvOZPhX4o0/V/Oi01bqGRwAYW5TPdh6DqcV6t4U0+TT7MSXcHk3MKSLNahwNwVsKVZsDnaT9OeKAOj8P6TFHdKVXfZuFkA7ZI6fXODn60/W/B9zqtteLDq13bxT48q3R8pGw/jG4EDPOQOtWdAurm6itktbFY9NlJeGUXKOQOeMLnjPvweK6o4RQu4AAck9qAPl/xl8KdU0m8N3o0lzqrTqDPZtAEkZPuyPvXIjHI64zk9a8p1Cz+2Wl3dTzHZbApDGzZaJVbHP55B7mvrTxh4ntNU0vX4bGMXMWnW8TNEzmOO8aSQxj5152KwYHHf6V80/EHw42mxzTWqpbabdXMiyWyqQbOeIkNA5yc4656EEEACgCL4Y+MtP0XWnj16aSKyb941xBDmac4BCO/JC/TvWt4v8c2vjvxFb6dptvLa6YJBlW+9Lz1PtXmF8Iri7k+yq2zjbu6n1rZ+GdvcN4xtI0jykgYPkfdBHDfgcUAei+PfAcSaXNdQqqxxI0jYOMLgmuQ8MW/h57e2/tC3ubtpMD7PEpMkjA8KrDp156V73HewjSvLuYo53nRVMZXcDxyMVyaaRcQ3lxfJpX9kxMv7m4aE7SzOqgE9IwSec4JA47UActrngq2S1+2WJltbeJiXt7mYyQAsMEMexPTOfSqHwe1DVNN8QT6G2oNENjzW0XDRPMhzg+gYKRx3r2OfxBNo73Fld2VvcW7Xs9nDDZW5LxeUeWcs2GXaVY45ByMHFeQ/F/UreDXrPUtMlSK4Rg/nRY554OR1oA+qtLuEuNPtrmMELNEkignJAYA4/WraNXE/CzWm1XwjZyzOzT/ADg5RV4DHA+Xg4GORiuwjagCxUb0u6o3agDXTpT1pqdKkWgBakWmL1p4oAfTh0ptOFAC09aZT1oAcKWkFLQAopwprMsaM7sFVQSxJ4A9ar22oWVxEksdzEBIMqGYBsfQ/SgC1RSI6OfkdG/3WBp1ADWPFQSNUkpxVWZsd6AIbmQKpJIAx3r5p+NviHTpLnUrDR9FnlmuLUxtL9kLbTk/vEI6ZBIyfavYfi5qkmn+FmaJZGaS4jj2p1YZyR+OMV4jBPe3F7cTHTfFTwtGoVLVkRFJ6oWIBPPvzQB43FYfY54JPKZmRN7LIpQq3QcEc8kfXFd5YvfWUEt9qFo8rwQqZM4EkKsSFCgffyR14PNadzZRa74rgs7jTruDyrdvtIvbhZWbkYywPA6961R4U2/bBPqA/suQoBK/7sRoJC4XcT83zNjPHGKAOUl01NZuC6IJ5jnakp2hm7L7c8ZrjvFmm3FnfPa3FoYJIVG8HavzYyeASOhHGTxjNewQvatq1zpFxYjTorS2Mlt9oj2yzHdjzFP8Kgg+5zmvLPiBdyalqr317biKUfI/zH94AMK3PU8DJ70Ace4JYhOQTge9dZolhLYWGx1JmmbJAH5Cs3wfp7Xuqq5jLrHyBjq3QV65pOjWX9s6bZB0uL25mClFPESjliT03cGgCt4c0aS7SPRY/MAGJLor1yex9K7Y/DRjFIyN9pEyvujuGwFJXCngfMBycH/HOvZ2cWn6ktva6Xqd5Eku8Lb3EZjZx0J+YZxk9a9L8PySX9jvm0m6tSo+eSRoyoPp8rE5oA4rwdayQ3uoxpIzqs2Iy3UYRRj8CKjtPAtnZ+GLYNcXOna0FLTXtjOQzSEkknPDDnuKdHLrf/CP3t94dihlvpJ3lRJRncm452jgbsdM8Vytreaz4kOozXPjDWYIbK4SFYobeO2ZjsDMGXBKkEkfhQAzxnfw2GraTNfagI0guYzLctgY29WPYZx+teraLqWm6nYLrulM9zp7ttc+S6EleCQGAJGPbntXzZ8RtUOpa6baLzJI4MM4iwXJJ6Ln+LHT3r1n4a3KTtHe6J4fmt57ZZYb1jfGK1EecoJ2bcXnVQCQudpJBYdAAUz4I+If26VrDXmXTZ3VraVrks0GJY2VsZ+Zdqcr7kdzWhYfDO9lSCbVcLPJJeXE8AlV0V5CpiVCRxkg7mHOBjpxUPipodBlh1Lwk19dXOq3i3w+yyyTxywxAyuqoCVVWIAJAAw1SXUI8N3usXnhXRL7Um1JLaeGRbmQhLSUZkIJJIIYMRtBb5hxxQBmeGjc6Dq9xYjxDNaXhhkjncQBWup2dSPJ3/KGJ+TKoRgbgOar+P8AU/GGq6TpvgPTdUubjUYrY3GtXUTbJ9vmY8kMQMNgkZIGdue9eiaBp39m6Xaaxf6xeSQ29s729vLOZYoQR94u6LIx2jA38jJrk/D/AJiA+KdRVIh4iumaW4mbC28W3ECE9t2ByeMn1IoAdd+ENSNkNIa+sI7RNNl0uOeBGRpIGAaMsnQOkig8HB3N0qXUvAugnTr63WBY7S8WEvawqEiSVFKl1xyCwODnriqfgzXri78S63pNwZ4zZyoqR3CjcoI65BOQRtI7881a8R+J73StfTR49BuNThmtTPusXDzxgNtJaM4+XJGCDk88cUAfL3iLRZ/Dut3FmYpCkEhCzN9117fzFbngl73Tc64IA5nxAhIOMcADjnPYfWux+MfhS/1rX9Om02JlkuCI3R8rjPIJA5yMngAmur8J+FZ/Ddnc2muabrE1hbRuhksrISGQFeZlcNlcZOAASMZPpQBpfD3SG8R293JdXSRzR/uXjt3y1tnsW6B8enSt7UrHWdNWXS7lodQ0WVWzGyGQvkKBCQcsozkh9xOck8ACvPNWvodCsLay+H1342uLpAjadKQv2CRGOTkYAI5IJIzkc13es+K44dMjl1CWKG48pTMqv8ofHzAeozmgDgfEMV5pUu6SNFj3yyWFjbkuIGeNUbdIeNo5OeCS5Jya8l8SwyRWUaSTiWSNVUlR8q4GAB+Vdh4w8Zz61eHTtIDPuOCwFc3qunSbEs2kUbAZHyfmY9zQB7/8B4NPTwFps1nKJZfLKzFWPD55Ur2xXpcDdK81+EGmx6f4ctbjyglzPbxCZh0kwMg/XBx+Fei2xyKALtIxpoPFNJoA3l4FOFNHWnigBy9aevWmpTwOaAHd6cOlNFPoAKkXpTFFSAUAKKB1oApwFAGJ49j1ObwZq0OjQefqElsyQR8ck8d+vGeK8b07xJpFzdQrf3t7otxEGSWCeFNpbB4D44wTnB59a+gK4b4n+BvBut2FxrGvs+lG3jL3F/ayCJyg6h+CG9sgn0oA87m8XaXYuoi1SSdh1mICk++Bit62+L1jY6bJdXF/DeRQr8yn/WHsAMdSa818EeDfCPiC9n1a2sr1NMLslrFdSMzui/8ALQk9c+wx2HTNZvi/4a6WLsz2MV1HDkkxQz7cH1XIIBH0oA9ph+NvgqSPfNPcQrl13BN4yjBW6c9WGPXPFaZ+JHg2VCx1yKHG3ImVkI3DK5yOMjpXyxY+D1u5ri28JeKdJv7xuG02+lFpcowOR5bbjG5BA6MDx0pmpt428N6ub/xH4bvo707j511aloy2wIj5wVOAD0P8VAH0f4y1jwl4g0i50q91COSCYFW25DKw5yOOCOteE6zoFnZay1jppt7ux2CWS7mvJo1A9DGH+YgDOeBXFP4ihfVZtTukXzJ1uHliBwnmMhRSB24NXNO8XaXazzyywmRWso7bYYgSxWLYTuPI78CgD0vw3HoWmabf3FrFLdLY2ZmkuSv7tiF3rGCTySCDx26muW1fxhfamtlC1xFbF42truEo32a4RxlH2Hkc5XcOQQCK8+n8Xal/Z76dBcPFayxos0YA+YhAhOfcKKqxapfalfQW5uI43kZYhNLnbGCQMnAJwOvHpQB634VXxZr1zplxpaxSazpKOI5ZNrJKuNpG5hg8Fc+hxXqFr4Dn8ceE2tfiBpunLfQg/ZZtPcpLEB2LDjn05FQ/DfSI9A0l42sZ4/sVqxcGQuJZFGXkiYcMr9eO/wCVdbpnjHRGlkgW7CsE3N5iNHgdOSQMc5HOOQR2oA8Pv/AttoOvPpfhtdSvZLaBZpEkhDIu/dsBkGOpBHI7da8u/trUdN1VBqkJ+1Wsgd7e5RgCw6g45FfZU8OjyXUl9bqsV06eU8qY3Muc4P45rzrx14H0PX5Lez1MrcFkZY744WdWBzjIwG47YNAHmWifEq1uLny59N0q33f8tFmuVx/wGPkmvRdC8VaLY2j3itpIEaMInWG5SdpiOCPOfBHPULz61xOmfA+3Z/3+uzRu5IjTylz69QcdK3tP+Dfhy0VJ7/Vb2aeMhuZcBD2OMev50AdRY+Jv7F8W6Fpt1qEdhpTafI87S4EckmdqAse+R696yfE2o6XqsK+NNNea1Zo5El6AXKKxUbwODgjIbrWzqdpIvh0WcLJqEUKMJIJ0DidT7dC3+RXjvij+zdPtmt9K+22Ju3CT6dJITFFzkuoPQfT1oAzBcvb2smrzEl5JhJ/48P6V9AeENEl1jw4dDj1A23h24DzSmIj7RJ5jlzCp6IgycnBJ3Y4A58Q8YWO3w1HtTAYKoY9DmvT/AIL3mr2cX2BraWSwCjypzwM91Hr+FAHo/iW70rwDoR1p7m9uxbDFvFcTmVjxjYpxlV6Z7DFcz8PPDc19rE+sahb/AOgvJ54ZDNbA4IeOAwHGRGxZtx3A8Yx0rb1HT2vNeg1K7SOeCO1mtZLa4AKNHJtzj0OV59QcUzXfF+leFNCh8z93ZW8WyOO1tnn8tFAHLZwAMjkmgBvxVvpr60g8O2rkXOrTCBj/AHY+sh/75B/OuV+IdnrEEjQySWWnac6pGl1axeZL5QGFWWNnAkXnBwG+lUdf8V6QPFdh9tintdRu7Jxa3Mky/wCiyyFhGGRSVIYqOcnGRmq+peLtD1Dw14e1F78r4htJEeeKICSdQT5U4CEEbu4GOo4oAbFcWml3ezRltI5LS6it71YYtn7yQhdzqOQpOOeQOBXQ39hruteItR0W4uf7HlXTFA8lywuEZ87t/wArLtZWQgdnOCDVu++Gt/4in1DUYrj+zPt9rCIjIhNzFIgwTJ2IYBcr1yM8EVgfEvUvEGgeIbF5tNuru9FvJBBNbAlJAxUsG9OVB59aAKGp6joVz4P05F1D+zvFdi0kMUC3LmUSR5WaJnzuCOowGY915zWN4k8XaHqenwNqNhJpj2a+VZRWeov5scXdZGU4JJ9Mn3rhbPQ9d8WeNLiCaF4by4LPcFlO2MDGCxGAfbk5Ir3Dw/8ABvwvZaIJNQtzfzkcyzdz/sr0AoA8g1D4nSWunxaZo1usVtAmyJBnaoFchfX+u67Oklw1xIssgRVjUnk9gO/Q16v43+G2h2qTXlkos1hQuw5KAAZ5H+FQ/DO60OXSHazkhudUjRpbaKaMpmQKdhXd1+o96AOJ8NaNrRsxNZWc9nE8RdLwx4jPzkFndhhVUDJHU5o16TTNOTULqyuoNQN222NoGzgKBuJJ6DcfxyK6KGa/17SZ9N+eG4uIopLy7vS+6e4V9xg2nAVBgjameMVxWv8Ak7y8UAm1Frib7QxBjVSuMqFzyOmM/WgD6c+HWoWup+FNKvbVlaJ7ZBx/CwADD6gg12NscCvln4LeNJPC9z5N80z6TeS/vFCMTCx4Eq4HI7MPx7V9PWNxHPAk0MiSRyKGR0OVYHoQaANDdTS1IOlBPFAHSinAGkGBT1YCgByingU0MtODLQA4U9B3NNVhTwy+tADgPangUwMKdvFADwKcF5qPzFxSiQfSgCQgAEkgADJJ4AFfMHxz8ZXXjrWz4X0h3i0yKRGsZZOLfUZ1bLKzdMcYUHr1712Px/8AH149tc+EPC8L6hIpC60bZ/3kcRHzRIR/GQefbjvXlXhnwvpulwxwpqd5LpusjFjcxHckcmM+VNGeA3HB4ORQB1Gp+KrOCz0aDRLqS3117uNLrTf4kAP7zfxkKoBx2NV/iXrki+E7iOOQxtczR27SLwUV3AY+3GfzpupPcadpateTRXuopH5bXSQ7XlA+6D3Jxge9edW+qXOpwXemaxG7wysVkjI2vEQfTsQRQB6PrPh3w7Z6BI4sLWO3sYWdT5Yyu0dc9c1ieEPG3iTwn4Ph1DT9eOr2saxLdaddv5iRuxAKg/eQ8/TiqUGlazdaDJbLrk2rRF4h9klKxBoUbcV3c5Y4Aye1avjLUIbmz0e3vrcaYl9fxm4WcqNixndhmHHJCgc96AOj8UfE3w2+g3rT6YtrrCRcWc0CtuJ43K2MFc+uD7V4N4N8LTeKtakkuCYLUP8APsGCxPYelel61p9nqnivUGKq8Nrp0eWXkbnZm/kP1rl/hVeS6fqkcc8m1JgrrnsrdP5UAer6Z8M/Bf2Fbabw7ARj/WuuWJ9c5zWJrPgLw3oerWsenxwxtKc7JmG0enJ9T29jXplrqVpBpEmoXc6Ja28RkkY9AoFeWxzL4j8VvfyeHX1lkt28/Qr9PJn8lyCk9uW4bjAPQ/nQA7wWnjnT/E8uh6dJb6RewxpJHa31yZIWX5tzwgjcykY6MMYORW18TrLxXHpNxeXUmi3SCIGcralXOPmxkk5GeRmuq8AaPcaf4ftRrMIN1bzSvZJO4mmsoW+7F5nUkDgkeuK5f47eIYdP8J3cJcb518tRn14oA5HQb/Xooy9lGziRvNdepdjyTnrzUk3jXS9Q1LyJ5mtdSsw8e2bIRG7nPTg1g/C7xI26K3lk5jAEbZ6gdjR4T1l/A3iTxAureGJdZOoZEBEeVc7yRzg8HIzjnIoA3LrX5rKW0meMNDE3nZi+ZY3Clc5B+bOen0otPG0l5aRW7SNJPEv7zplhkjn6A1Wg8HJYeGdZ8ceLvP0iS5G3TtMspPJzK5+XKcgD/Z64BJrprD4I6jcaBa3uo+Jp49VmgDSoLZCIyRkLnqccA+9AFfT/ABDHZ6VJJLKpxlkUt25rivB6t4w8bz6jNHuiT5R6Gsrx34D8XeH7qztJr5dQkvd6xJCCCxVcsAD7V6R8CfD0ljoQumQrLKSSGHI9jQBqTWN5pt1BbWdjaXbci2F3As0R/wBkqeAVHQ+neut0zVF0m0/4mF1bXF0q/wCkzRqEghYjPlJ24/OuT+JuqarbW3k6bPZxI64uFEgE5X0TIwDXF6X4iu9dtE0PSYIpr4gIqOxWK1XncwBOWfgszt0GT70AevaPfT+J9TltbJsxQ4M0uOFz0A9zXZv4P0Obw9LZ6hZrdJOhSbzM/OD1HHT8K5b4O3Wn6dqS+ErHR75EeyOoJqU7qfto3hGkK/eUE/dz1AGBiukHjjQdS1678Pafel720DFkaNlV9pwxRjw208HHSgDw3xP8P7f/AISq4hvdTvf7OmjWG3RSu5Y4zwhJU5xnIPX16VoeAdB8CeHPHMF3qFxqstyrx/ZlmgeWLzJWKrKzBQvUEAnv9KuePdQGreKsfY9Ym0nSstqc2mIGlhDghTz2GCTgHpXoXw58G3VnDDfatrkWs2KSi709vKKPMWUCOWfPVkTCqoAA69aAPR8R20J4GRXlnxlK6lo89qjbHEZYSDqpHTFd3q12xjYbgFAOSa8n16+afUprhYZbu3s5ERYoxlrq5Y/u4h+JBPpx70AZvhPQ4/Deira3mr2ljq15CXa5uJANshBxgHqqmur8PeOLDxB4faGOaE31gfJvUjYEBx0dfVGxkH60/wAB3mkyR3FprHkTeKEd3uormJfMhUn7kQPPlj275J61zPxE0uxXXbTxBYzHT7q1Ro5xAoC3MJ/5ZuPY8g0AUvGPiDTLaa1sdUDi31Nnt/NOPLQ7ejHtnOBXkOsWA0f+0/D7XKXkOn2RvLW4XiSDn5UYg9ckYI9a9W0630/xNpDW+oWsd1byfeRx3HQ/X3FYieFvCctrcaFpMkenu9yjXZfc7TRxycpuJ4BYY/pQB51rE1wtrJpWrmaaV1iuYrtpGaWKU5UdTyvbjB5zzWr4M8Dt4shTXLjUJ44CwEiNhndgMZDg56dyM9jXR+KPBt7ceIJ9f8iOZoriKO3twwObcLh2OeA2WLD/AHfeuN8PNqGh2s19pl/NDc27/wCkQMmNg3nCspHII5FAHpth4XsdHsDaWkLeXkk7juJJ6nmrng7W5vDGpJp94zf2NcPwzf8ALq57/wC4T1Hbr61leH/iJaz5tvEduLO4SXyWmjUmLf2yOq5655FdDqtrb3dsTEyOrLkYIIIoA9QicFRznPvUnFed/DXWpIZX8O3khYxKXtGY87B1T8Oo9s+ld+swPfNAHQiTnrTxJVce9KGHbNAFoPTw9VlyT7VMimgCQOaerECowvNPC0ALvbtipASR1NMAUCguBQBJmuD+Lnj6Hwrb2ej2M0Z1/VmMdmhI/cr0MpHt0A7n6V0Pi/xDZ+GvD91q94ryLCp8uGPl5pP4Y1Hqf/r18veHNUn8a+K7/UvFWg3t9batKFjuBEc2UiZ2oGH3VXt0IPrk0AXrzSpvBNjL9q8Waq2qXfmXNnBb2m5pZSc/O2DuyeuSK0tAuLg6nNPDpos5J0R9T+YiJptvLIBwCDkEd+DVk3F9Mv8AZf8Aact/bW8hWW8lIVyOCqgrw2B3xzjBrmPGni/TPD1u+nabDEbpyWEMQwAT/E2OlAHWaXqnh6HxXb3viLU4LTTdOYXLo2Wedx9xFUcnkZPsPeuS+N3xK8JeKNWjvNB0OS2vI3/e6g5CPcL6Mg4P1JzXLeHtJu9cle7viWaQ5Oaf4k8AFbdp7KTDDkqelAGv4Z1zfHHNEwHAzitLWNS1CSd5Qsd1p5hAktZUV1kctj0yAAck89OBXkmk31zol+1vdKwjzhh/d967u01BvLR0cMjDIIOQRQBtadNo91qamOS706/uYjFcW8TN5LAIQqkEYGFwwHBAxXFeJTfaRPphurCaIW8AtJ5hzHKqn5XUjofY109vJC1w1zEka3TKQJCuSDj/AOsKyZdNaSKGyvLuIWKz+dqLRsZZEjdwvmbTzhe56cj0oA77wVfwTW1ppPijz10nVIGS3nlO2KRjx5bN2Yg5GetdHomj3LeKbaGTxEmo2/hmUxwubXbcrvTAgkmzh1UHkAZ6Zqx4faNo9R8G62tlrMNtBFLFOqLsngkzsDqOFcY6jqMEYrQs7fS/Duk/ZbCFbWAEvt3EnJ6kk8k/WgDY1TUo7a3YluRmvmL4ueIZvEGutDCxa2tSRx0L9/yr0a/1q78aeIf+EZ0G6WIO2ye7OSsef4QR1c4OB7E9qy/EPwx/4R2+ij8xpoZOCW/vf/XoA8h0K+k07UEbJCkjr2Ne26H4omh0xbqFRI4KggsVVR/eJAJx+HevO/GfhGS1Q3MCkqOoAqX4e6u0Un2eZsNnBz/nvQB6X8Qtb/tLRtA1pLeW8stK1OO5vrdQd4XAPIPp69ORU3iDxlB488a+HLfwTdaqt5bSFri7GY4oYTgvlT1PGMnjtzWXbJPpsr6lopCORultguVn+oz2GcY57V23gvxBYXUrWyWkNleMdzxwpgSAfxAgDOBjOehI9RQA7VpIfEXx0tLKPmHRNNklcdhLKAP5MtRa/HceBdVl8TWySTaJK2dTtUGTEf8Anug/Rh9D61xNjqXjHwH4v1nW9S8MtqkOqzbpLi2cttUEkBSAccEcMB0Fdl8SvET33gaysrOB4r3xF5dvBBJjfGrgFyfopwfrQBqeLdB0fxJp0Wo26oyTxh45FGCQRmuX8FeH/Afhgz6jrFvqmt30EjNMbO1llgt4/wC5Iy/IemSGJ5PIrrrJ1tFisLG3a7bCxw2ytt8xwMAZP3RxknsATW/ZeH/iDNafYNYtfCFzoM+1JtPhWeMpHkE4fjJHXoMntQBp+H766l8Jx+JTpuj2PiPWIf3CSOUEyrkwxs3LE7ATgep4ryxNatDat4qhnnistPa4mg0qWzJubSa4XdJhx9+AgtIvHTJ7V2fxb1O2+yXWj3WkQTaHawwo93FKTPp9w27ypBGnzKqBVYtkEA8ZGRVTwF4TbXlN74kurm7eH/j4ZZPLF6SNqeaB1HlKhKg4Jc5zmgDpPhP4Zm0DSrt76CyN7dXHmSX9u7f6dGeUkZWyUOGI29OPeun1G7CgqDhRUWqalFboUBCKo4x6Vy+raoIbRry43LGSFjQctKx6AD1NAFHxprN5JGunad/x8z52nBOxByzkDqAO3c4Heua0DWk8H3llqfiK3vNO0u9iMGmu5+VCzZMlwO0j4zk9BVnRLPS/F2l3GrJq0sWsQXJeIIzIbaRCQoKHlkB79ySfas/R/FUviy31Tw34q0+H+1bFvJvYHG6KZT0kUeh/TIIoA0/iDo+k+JHgvJWlg1CHDWt/avtmj9MMOGHsciuL+JWqtb6TIpkaWZgEX1Y+p/nWzt0fwh4daFJGt7KEsy+ZK0hXP8IzyfYCuAl1W11+8N0eIQD5St1x7+5oAv8Aw48QfOmn3aiFz9xsYDf/AF69FuNJsL7y5pogZEJKugAY5BBBPcHPIryK9WGHbJFhcEHjqK9E8D+Io9RsfKd18+MbW9T70Aa89tHb2cVrbxhIY1CKo6BQMAVwPxB1i10mWxt7m1juIr2YLOGGdsQxluPQla9Glmjk+UnmuQuvDX27xTqF/qcUUuntZLaQRbslgxzISO3YfhQB51rD6XqOpalqUBmhiiljs5GRgUlduBJj/ZI/EDNaWj+Iv7CeazmSeS3SVkjTaNwwcYHPQkNj0AqzqnhK8kjvbeGFrS3eeaaIROo+VYljhXvwfmJ/xrEu9C1iP/SmQRzS3CyyqTuMTKeGHYqdzZH40AdHd619i8Q6dqkbFVhuULjP8BOGH5E17rGzDp0r5QX7afOiuYViG7Kqr5UfT0Ht9a+sbBc2kO7r5a5/IUAdMm5zwOKtQxAYzUN1d6fpyI19eW9qrnCmVwuT+NWbS4trq3FxbXEU0J6SRuGX8xQBKF9BThWbqmv6FpUZk1LWdPtEHUy3Crj8M1yN58YfBMc6Q2F3d6q7uIw1nasY8/77YH5UAegg0SypFE0ssiRxqMs7sAAPcmvNLzx5qd/8ulww2EefvyASyEfyH615zfeLbvUfHJ0DUd1yRL5YkluSzoGTd5yx42+WM465oA9r1bxzodnKYoXmv5B/z7JlR/wI8flmuF8U/Fa6tFlYSWGlxxxmTbIfNmKjuB/9avM9F8S3z2sUcN1dzara3hWVZTGbe5AYrIgVBlFAAYMec+tXtJ0TTSbt9c8oRHzXlWQ/LtYl2UZ5I5P0oAzfH1x4m8Tadp+u6vqsyJHueKz80h44mwPPVUxuKggkDPWumtdFtdIhv5m1S4ma5iCy3Uu1G2AdWI4Y/wC0RnHGaz7ez0DQWTUrV7+QxxGK2+0ys/kRn+BFb7ufzrA1OLVvFF6IrqZoNPVw0dpCPmcg/wAZ/iz6dKAMDxR42ZwdF8JxuIEX57lVJZh6oOuP9r8qz/B3he4vGW91CGRCx3HzAQzc9eea9S0fwhFptvH9n00qyg7WfG4A9vUVbks5ohueNIwP7zgUAc39tfT2Fva6bNJtbAIXggdT+HH50k8muyqN80MKcZQDrxk89e+PwrXb7ZK/l2Wn31+5ONtpbtJ+oGK0rLwd4yviGXwzewqf+fiSKP8Am+f0oA8m8SeGfOVrlVzL3GSQPzrC064n0jMUyGS3/iQ9V91/wr3/AFTwJrFlAo1S+0jT2kHyQ73nlb6KqgfjnFY/h34dxpfNqeqyC7EZzEpi2ovuRk5P40AefWlnqN2ZG0mze7kitftjQk7GMIOM4POTzge1dp4e0/UNnh+4stOS4s3uftsGpsygrbSqfOtp1/iPOB2OB6V1XiPwjol7cwai15fafcrCYnmtJ/KMkZ/gY46VR1W81W10EW3hTQ/tMVmiwxo0gVUGOCdxBI46Dk96ALV1feGPAmlyzeXDp8Uzl1hj5eRvQDqcfkPavLtU+IsPiDUpLXUontNMkIVSrndj/bx6+1cR4wk8Rz6rJc66szXTd3YEKPQAcAewrD/fE/dNAH1Jo1r4fvtNtI9L02wE8A8y3QuUglJAG5tn3iB0zn9a1I7qS50m7stf3AQyArcschC3TIGdq5OB/CvA3Mc48B+FutX2l36Wxu0No7cwuSNpPdT2P6GvbYdStY9Qgm1CzgknwFhuHiBOM5Aye9AGZe2SyiWwuowJoyVYEfrXl+u+H5NH1X7ZChMYb5lA6rXtXie0u7u2Or2EUc80S8wqwWRx6DPBrjNemvvsh/tHw1rVqSOstg+On94Ag/nQAaLIzW0bo+eAVPqK2k1S5tdQsFsrGKa5uC0byuGwkYAPLKCRltvJ4rzHSPF9vomoGzvo5TZs3H7sh4j64PUe1eoaVcWt5ax3djcRzwPyro2QaAOk0zxHaXNhaXXmpD9qcxxKzYLsCchf733SR7Vla9Po8uqW2szGNry1jkS3kMuQoP3sDOCfftzWRceHrOSO3Ec1xG1pzafPkQHcG4HfoByelcpq3ha6V4n+1RlYirepyNuT0Gc7PYjPU0AdbaLL4g1OxtbO9tbaS5acJNdXz28O1UUtkxkOxwwAAYfe716H8J82C688QuJYdNBhP2XUJbmzuZMbm8oSZbcMAZ3EfNXmmmaPrXhnR9BtdVhuorK6nAsoEFrM7yt/GbeSMsR05Lg9BxXpfxb1C40rwnZaRDa3M7SvHDNcaQ620ttL95JUiHBBdT8ucHGOc0AeeT+I7rXvEY8TNq0MlhBY+ZeWtnbCR03rg2LyAKZFYH5eGwysOCK6v4V+KLY+INa02HUJJo57KDUHWRGjME33JI9rAEAfJ04riIvFDaZ8RYB4gs5zBb2C3FxJaR+Ys84wok2j7kYO/AP8TE96r+KfHb+LPG1tN4UtLi81GG0e2wSFiRHYEtK3tjpmgD1DxB4ltIHSS5d33vttreMbpJ39FUdaxoNdaGSHxlrMcN7ottK8Fw1tIX+wOCAMADDnkhnBwOg918HeFILW3n1HXr+S91S6haJ7kfL5SsMFYl/gUfme/pXL6lqXiDSWt9G0zxdpGowWpFvJpC2CrGsH8ZlbJ24UkkkigDa+JlrousavputeG9e/szX7z/jynsiXS4jxkmRV/hGOWPfg5rERrTwVFe6rr2rHU9cv9rTOFCs4UYVVHZR6n/61cVrvjfwz4XmvLXwJaRvcTOfMvnyyRj+5FnqAfw+tebanrV5qE0k1zPJNLIcs7sSTQBveKvGV/ret+fdMPIXKxwKfkQf1PvVGHUDDPvtCQp6r6VzeWZxwSScCu50rwTqb6cl1Mnl713cnGB2oAjOul9qy5I78cVZttam0+5S8sZ9ki9x0I9D6irb6RaxWX+kFYsYDEjpzUGp+DZBAJ9NurmSJhlVlh5x9R/hQB3vhT4hWGrSpZXg+x3p4XJ+SQ/7J7H2P613EVwHj25Gfavl++0/UbRystu3HoCP510/hb4kavo6LbahA1/brwpZsSqP97v8Aj+dAHter2wu7YQ+fJF+8Ry0bFThWBIyD3Ax+NcDq9h4gs7NiupC4lIYnLerE8AjsMAc/zq1YfEvw/eR5aaa3fuky4P5jg1n63440JgfLkM79gooAz9C069vdSiivFALyLkjH3RyzcfjX0XpmqRSAANgAYFfP/h7X47iX9xAwkfjCjJx6V634K0vU51WaaF4kPQN1oA674s+Cb7xFaNqWi6hNDq0EBihiZgYnQn5gAfusQevsK820Vb9baLw/4q0t7doMCN3+U8dAQevt1r3K617TIM+ZdR59M1z+teJtJvYTbvYi+TsrR5A+np+FAHm58I6TJDKslvbmN+OUBJXORn8eaxtWksfC9m7rCEt0GI440xuJ+lbuuXF1pUwurWxvDYswDRCGSRk91wCSPapdd8NXPiKwhuodOvLi3QeZInkMpYDnbg4PJGKAPKk8d6oIme0s5ZgWwBDEWUH0LdKkj0G+1i7fWvEckFmkoQ7QwDJtBwd/b3xXYRaXcoVt7jTptu/AUowEYAJPYYAGOgHsO9buleD21toZJ7e6KQMskMQhJDH0bjG3257c0ActYR29gJItOtljMc6Rz3EkeQgdtobH+935+lPs9F1SVIbuW3ddSjD288sg3edGQQeDkejA47dMV6xZeBJo4TBa2kVlC3eR+ccduTjgYHAGK3NN8F28HNxfTzE9VjUIv9T+tAHlHhPwJdaoqx5ZoLY4JZsDceeg/QDGK9M0PwHY2cYDOVPcRALn8eTXWadYWlhB9ns4BEhO4jklm9ST1NXFT2xQBz6eE9FB+e1eT/fkardv4e0W3IaHSbQMOhMYY/rWxtpQvPQUAY+tanYaFZPPduEVU3LFGBufnGFHGTk1xOpeMNa1DC6XHDZ27DPmKfNlPpjjA+uPxr0HV9D0/VjG95Fl48hHVsMAeo9wfQ1jf8IHpKzpJDcTxhSTs2qy5PU4xjJ9aAPM1+3XFzdLYWs9/qYyHmuAxRX25XLd8/UCtbRtL1r7T9q1WdVcq4jt1bIVWKkZH3cjBHHr1r0qLw7Av/L5d7f7qbVH8qtQ6DpaSeY9q0z9mlkZv06UAebXGkqYts0gIHYgEflVKXwFq+sfNY6obOxbiTavzO31+mK9ij0+wjUCOxtl/wC2QNTlTwAuAOg7CgDxe2+BuhlvM1CSW7kPUu3WrNx8C/B08JQWRRsfeDHNewbPUCkK46CgD5j8Vfs9XlsGuPD115hHIik/oaoeEtE8cOLjw/q+jyzWcYG6WReYiD/C3rX0r4tvrjS9Cku7VC8odF4OMAtyc9uM15SvipJJPMg/cQyJtiGMBBnJLUAaNtoEa26RncjkDaM81t6LJqWhoLa5dNS08fwPxJEP9k9CPY/nVLQrya+EaWEU186rt8yNCw9+QMD8TWleeG/E2pw7FtYrRWHLXE4BH/AVyaANPU/BfhDxPZJNfaLZ3kUq7lZ4gDg+/UGuQm+AvhSCZ59AvdW0ORuSLW43Rk+6OCK9R0DTP7K0W008sJDBGFZxkbj1J5981cZQqszEKoGSScYoA8O1D4KeJGP+geP2AHT7Rpyk/mpH8qp6d8K/EVrqezV/F1nqNsindHb2JRt/8ILFiMZ5I9q9h1DUHmYxWzmOI/xj7zfT0FYevXy6TYtKscjEJ8ixx+YxdiFXC5GTlh3HXqKAK2h+HPDWh3Ml1HGl3rW3dLd3c/n3X1yxyg9lAArx3433STeL7OLTWRbm5gB1Il2VVgRsxs5BzwwOAME/N611XhK8g8PeDNdefSkjl0+Brp7l4jHcTLJvYq27JUfKcDee34+SeH49e8dau99qNrJa20hEkpRdpk7KgPoBwO9AF7TLOTxFrUg0u1+23LIsU9/cr8iKOwXoOpIHX3rvfD9n4f8ACcdrZ24hWS/DMtw2FWRlHr3Ptx1GM1JeaNfQ6NFZ6BBarAIiskQlEZjlDqRIWPXGG4556g9K0bXR5LNGuL2VZZMmRlHESuRgyAHncw6knHJxjJoAj8QzTLYhopF5yWfOMepr568c69ea7czWsUpTTw33F484j+N8dfbPSvpG78G6l4j0eazsI5okuUKfaGysag9WyevHp1qbw9+z/wCFrCNDqUk1/MOpY4XP0FAHx8ukmRtsalj6AZrX03wNrl+wFrpdy+e/lkCvuHSvh54V0xQtppFqhHfYCa24dJsYQBHbRrj0AoA+RPAnwv1LTNWh1TXNHmmtkBVUjiMhVzwrEDsPXtXoVjoVy1vLa3FjcNGJmEagOTtDAdFXpyT3z619ALbQoflQD6U4qO2aAPEvDHw0a91o6nrOnlLWAf6NDMAWkf8AvlewA6A889OK9Cj8L2W3Bt48f7tdTtPbNIV9RQBx1z4E0G4z52nwtn1UVjX/AMIPBN4D5ukQgnuox/KvSCtIV+lAHjlz+z74Blfd9lukz2ScgU+z+AXw/tm3HT7iXHaSdiK9dIPpTGU+lAHI6H4F8M6KoGn6PbwEdCFyfzrejto4xhUAH0q7tJ7UhWgDAXwvo+7d9nLfU1oWemWdt/qbRF98VfC+tKFbFADY1YdDge1TKhJySaULxT1U0AKFPqT9TRsb+9TgKeF4oAiMfpTljPUmpAlPC9qAIvLA6YpQlShfanBKAIRH7U/yxjkVMENOVKAIQijsKeqL6VKEHpSge1ADNlO2D0qQD2pQuaAIwg7CnbKeF56U7YaAItlHliptho2n0oAx/Emg2ev6VLpl7JcpBJjf9nlMbHBzjI5rD0f4YeCNLIMOhxTPu3brl2myfXDEj9K7YLRtFAEEMSQRLDDGscajCoi4AHsBT8GpNtLigCLHNU9as5L7TZbeCUQytgozLuXI5AYdx61obc04DHagDiR4d1pzC0s1plFLuiSMFeXjb2yIxz8v0zXO+Pf9B0e9ju2EoUrDujVnIyeqgMpLZIwMgZwOa9TupPItpp9ufLRmx9BXEfu2cMwWR9wbJGfmz1+uc0AedaZor654I1TRZBqkf2phbzC/uS9yjEgEMhUCMYwQFLA5611/g74T6dolpCtvrGrbUTAhllWSMNjhsFc5GTjnFast/G2ni6XCxhyAzeqtgn8xXdbeBgYoA40+A7EAqt7cIuxY8BFyFBJwD7k5NbFn4c0m3ZZGtRcyLjDz4fGPQdB+VbRBpMNQAwjPXmmMo9Kl2t6UFDQBBtpCvPTNTlaTb7UAVmjGegppj56Va200rzQBW8v2pDH7VYKntSEGgCq0fHSmmPjpVhlamlT3oArGPFNK1ZK0xo6AKxWmkcVOUpuBQBXNOQClVc05V5oAVV5p4HNAp6qetACqtOA9qVRTwOKAEC04LSgU9VoAaq08LSgU6gAApQKcFxSgcUAJilAp6qM07aKAGY96ULTwOwp22gBgFLTttGKAEANKBSiigBMUtFFACUbRS0ooAbto/CngUYoAYyqylWUMCMEEZBFY8/hzT2k8y3aW1bOcRkFe4+6QR3rbxQVoA5nTfB1jZTwSfbr+4jgbdHFM6lQc55IUE8+9dGRTiMUlACYoHApaKAGUU7AoxQAzAppWpcUhWgCIrimkGpqTFAEJFIRUpWmlaAIWWmMtTkUYHpQBVZTTSp96tFeKaQMjIoAqMtMKn0rg30n4qGV2Orpg8KscsIA+9zzET3U4/wBnHfIfY6Z8To7+BrvVIWthcRNIPMjP7oFfMU4j+YkbsY244oBH/9k=">
            <a:extLst>
              <a:ext uri="{FF2B5EF4-FFF2-40B4-BE49-F238E27FC236}">
                <a16:creationId xmlns:a16="http://schemas.microsoft.com/office/drawing/2014/main" id="{7638C055-A75B-437C-8C8A-D01F40BDB5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 descr="Image result for positive body image">
            <a:extLst>
              <a:ext uri="{FF2B5EF4-FFF2-40B4-BE49-F238E27FC236}">
                <a16:creationId xmlns:a16="http://schemas.microsoft.com/office/drawing/2014/main" id="{F5C5F338-45C4-4B1E-816F-B32972FFA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347" y="4530756"/>
            <a:ext cx="2708510" cy="228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F5C976-EB3B-4500-8517-B0B7628277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665" y="2583218"/>
            <a:ext cx="1584176" cy="1831704"/>
          </a:xfrm>
          <a:prstGeom prst="rect">
            <a:avLst/>
          </a:prstGeom>
        </p:spPr>
      </p:pic>
      <p:pic>
        <p:nvPicPr>
          <p:cNvPr id="15" name="Picture 4" descr="Image result for geometric fashion">
            <a:extLst>
              <a:ext uri="{FF2B5EF4-FFF2-40B4-BE49-F238E27FC236}">
                <a16:creationId xmlns:a16="http://schemas.microsoft.com/office/drawing/2014/main" id="{DB6F2BA3-39D6-48DB-80D8-73EB7BF58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448" y="-19720"/>
            <a:ext cx="2052728" cy="27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81B4C6-B82F-49CB-B137-1EF35A0847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526" y="1844676"/>
            <a:ext cx="1802234" cy="18022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9445A9-10C8-4FED-B19B-20476255CB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402" y="5146"/>
            <a:ext cx="1224136" cy="183953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4A78F3D-873D-4FFB-9F55-7B17627ADC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992" y="4725145"/>
            <a:ext cx="1590151" cy="2132856"/>
          </a:xfrm>
          <a:prstGeom prst="rect">
            <a:avLst/>
          </a:prstGeom>
        </p:spPr>
      </p:pic>
      <p:pic>
        <p:nvPicPr>
          <p:cNvPr id="19" name="Picture 5" descr="Logo&#10;&#10;Description automatically generated">
            <a:extLst>
              <a:ext uri="{FF2B5EF4-FFF2-40B4-BE49-F238E27FC236}">
                <a16:creationId xmlns:a16="http://schemas.microsoft.com/office/drawing/2014/main" id="{A92088DB-9E44-406F-8AD3-9650D84FE4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2510" y="2562541"/>
            <a:ext cx="2535433" cy="1928738"/>
          </a:xfrm>
          <a:prstGeom prst="rect">
            <a:avLst/>
          </a:prstGeom>
        </p:spPr>
      </p:pic>
      <p:pic>
        <p:nvPicPr>
          <p:cNvPr id="20" name="Picture 6" descr="A picture containing outdoor, trunk&#10;&#10;Description automatically generated">
            <a:extLst>
              <a:ext uri="{FF2B5EF4-FFF2-40B4-BE49-F238E27FC236}">
                <a16:creationId xmlns:a16="http://schemas.microsoft.com/office/drawing/2014/main" id="{62638044-7BF2-4E52-934F-3A948A07297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763" y="4491279"/>
            <a:ext cx="1847800" cy="2366721"/>
          </a:xfrm>
          <a:prstGeom prst="rect">
            <a:avLst/>
          </a:prstGeom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75699627-F3EE-4EF6-9178-CC0FBEE2B7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0039" y="2510497"/>
            <a:ext cx="2083740" cy="248398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9F4F4505-3042-4E1B-84E8-58E2A69F9DB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162"/>
            <a:ext cx="1973081" cy="2628588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39326422-AD3F-4F02-901F-EC9A2ACCA2D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646" y="4411116"/>
            <a:ext cx="1728438" cy="2445284"/>
          </a:xfrm>
          <a:prstGeom prst="rect">
            <a:avLst/>
          </a:prstGeom>
        </p:spPr>
      </p:pic>
      <p:pic>
        <p:nvPicPr>
          <p:cNvPr id="25" name="Picture 7" descr="A picture containing grass, outdoor, sky, group&#10;&#10;Description automatically generated">
            <a:extLst>
              <a:ext uri="{FF2B5EF4-FFF2-40B4-BE49-F238E27FC236}">
                <a16:creationId xmlns:a16="http://schemas.microsoft.com/office/drawing/2014/main" id="{CAF36A8E-605F-4097-AD40-555D50D6520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085" y="5010930"/>
            <a:ext cx="1462694" cy="1847069"/>
          </a:xfrm>
          <a:prstGeom prst="rect">
            <a:avLst/>
          </a:prstGeom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FFC5C32C-6773-454B-912F-49CD61EC969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744" y="-32762"/>
            <a:ext cx="2359773" cy="2601042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1D5E86E0-1992-4F3D-A471-ACE3CE833FC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879" y="195821"/>
            <a:ext cx="1593205" cy="1187292"/>
          </a:xfrm>
          <a:prstGeom prst="rect">
            <a:avLst/>
          </a:prstGeom>
        </p:spPr>
      </p:pic>
      <p:pic>
        <p:nvPicPr>
          <p:cNvPr id="28" name="Picture 7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9B79A760-C1BB-4755-A4EF-A006EB6FCFD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596" y="3617559"/>
            <a:ext cx="1872093" cy="950904"/>
          </a:xfrm>
          <a:prstGeom prst="rect">
            <a:avLst/>
          </a:prstGeom>
        </p:spPr>
      </p:pic>
      <p:pic>
        <p:nvPicPr>
          <p:cNvPr id="2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AC79099-9772-43D0-B010-E41E90080E3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17" y="3813911"/>
            <a:ext cx="1166973" cy="11772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F67F11-AEAE-4A2E-A533-4F607478CC3C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514" y="6934"/>
            <a:ext cx="1664870" cy="25035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87181F6-1B22-466B-B981-4991F31CB7B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437" y="3425797"/>
            <a:ext cx="1334776" cy="165595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FE68F2F-7311-4C0E-9224-069BD03C2F1E}"/>
              </a:ext>
            </a:extLst>
          </p:cNvPr>
          <p:cNvSpPr/>
          <p:nvPr/>
        </p:nvSpPr>
        <p:spPr>
          <a:xfrm>
            <a:off x="2345679" y="2471453"/>
            <a:ext cx="4359242" cy="134245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Examples of Y12 DT: Fashion and Textiles Contexts</a:t>
            </a:r>
          </a:p>
        </p:txBody>
      </p:sp>
    </p:spTree>
    <p:extLst>
      <p:ext uri="{BB962C8B-B14F-4D97-AF65-F5344CB8AC3E}">
        <p14:creationId xmlns:p14="http://schemas.microsoft.com/office/powerpoint/2010/main" val="66215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775" y="0"/>
            <a:ext cx="308660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684" y="152400"/>
            <a:ext cx="6870700" cy="828675"/>
          </a:xfrm>
        </p:spPr>
        <p:txBody>
          <a:bodyPr/>
          <a:lstStyle/>
          <a:p>
            <a:pPr eaLnBrk="1" hangingPunct="1"/>
            <a:r>
              <a:rPr lang="en-GB" altLang="en-US" dirty="0"/>
              <a:t>Year 12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67482" y="1105436"/>
            <a:ext cx="8269014" cy="5491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en-US" dirty="0"/>
              <a:t>Examples of Y12 contexts given to students;</a:t>
            </a:r>
          </a:p>
          <a:p>
            <a:pPr marL="0" indent="0">
              <a:buNone/>
            </a:pPr>
            <a:r>
              <a:rPr lang="en-GB" altLang="en-US" dirty="0"/>
              <a:t>		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b="1" dirty="0"/>
              <a:t>Natural forms </a:t>
            </a:r>
            <a:r>
              <a:rPr lang="en-GB" dirty="0"/>
              <a:t>are a constant source of inspiration for fashion designers. Design and make prototype(s) that reflect the elegance of nature. </a:t>
            </a:r>
          </a:p>
          <a:p>
            <a:pPr>
              <a:lnSpc>
                <a:spcPct val="120000"/>
              </a:lnSpc>
            </a:pPr>
            <a:r>
              <a:rPr lang="en-GB" b="1" dirty="0"/>
              <a:t>Travelling</a:t>
            </a:r>
            <a:r>
              <a:rPr lang="en-GB" dirty="0"/>
              <a:t>. Design and make prototype(s) for a product that could be used by people travelling abroad. </a:t>
            </a:r>
            <a:r>
              <a:rPr lang="en-GB" altLang="en-US" dirty="0"/>
              <a:t>	</a:t>
            </a:r>
          </a:p>
          <a:p>
            <a:pPr>
              <a:lnSpc>
                <a:spcPct val="120000"/>
              </a:lnSpc>
            </a:pPr>
            <a:r>
              <a:rPr lang="en-GB" b="1" dirty="0"/>
              <a:t>Sustainable futures</a:t>
            </a:r>
            <a:r>
              <a:rPr lang="en-GB" dirty="0"/>
              <a:t>. Design and make prototype(s) for a product that will alleviate an environmental problem. </a:t>
            </a:r>
          </a:p>
          <a:p>
            <a:pPr>
              <a:lnSpc>
                <a:spcPct val="120000"/>
              </a:lnSpc>
            </a:pPr>
            <a:r>
              <a:rPr lang="en-GB" b="1" dirty="0"/>
              <a:t>Stage and film costumes </a:t>
            </a:r>
            <a:r>
              <a:rPr lang="en-GB" dirty="0"/>
              <a:t>provide fashion designers with inspiration. Design and make prototype(s) for a product inspired by a stage or film production which will appeal to a modern market. </a:t>
            </a:r>
          </a:p>
          <a:p>
            <a:pPr>
              <a:lnSpc>
                <a:spcPct val="120000"/>
              </a:lnSpc>
            </a:pPr>
            <a:r>
              <a:rPr lang="en-GB" b="1" dirty="0"/>
              <a:t>Body image</a:t>
            </a:r>
            <a:r>
              <a:rPr lang="en-GB" dirty="0"/>
              <a:t>. Design and make prototype(s) for a teenager to boost body confidence.</a:t>
            </a:r>
          </a:p>
          <a:p>
            <a:pPr>
              <a:lnSpc>
                <a:spcPct val="120000"/>
              </a:lnSpc>
            </a:pPr>
            <a:r>
              <a:rPr lang="en-GB" b="1" dirty="0"/>
              <a:t>Culture.</a:t>
            </a:r>
            <a:r>
              <a:rPr lang="en-GB" dirty="0"/>
              <a:t> Different cultures around the world provide fashion designers with inspiration. Design and make prototype(s) for a product inspired by a culture.</a:t>
            </a:r>
          </a:p>
          <a:p>
            <a:pPr>
              <a:lnSpc>
                <a:spcPct val="120000"/>
              </a:lnSpc>
            </a:pPr>
            <a:r>
              <a:rPr lang="en-GB" b="1" dirty="0"/>
              <a:t>Identity.</a:t>
            </a:r>
            <a:r>
              <a:rPr lang="en-GB" dirty="0"/>
              <a:t> Design and make prototype(s) for a product that celebrates the distinguishing character or personality of an individual or group of people. </a:t>
            </a:r>
          </a:p>
          <a:p>
            <a:endParaRPr lang="en-GB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24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8" y="0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037" y="4078287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23950" y="331347"/>
            <a:ext cx="6870700" cy="90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/>
              <a:t>The A Level Course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47688" y="1005081"/>
            <a:ext cx="7696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en-US" dirty="0"/>
              <a:t>                               Major Project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72000" y="3860800"/>
            <a:ext cx="3671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chemeClr val="bg1"/>
                </a:solidFill>
                <a:latin typeface="Arial" charset="0"/>
              </a:rPr>
              <a:t>Development of existing products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914329" y="5370735"/>
            <a:ext cx="24885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="1" dirty="0">
                <a:solidFill>
                  <a:schemeClr val="bg1"/>
                </a:solidFill>
                <a:latin typeface="Arial" charset="0"/>
              </a:rPr>
              <a:t>Ergonomic development: Perfect  posture chair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3730" y="2164774"/>
            <a:ext cx="76961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/>
              <a:t>Students </a:t>
            </a:r>
            <a:r>
              <a:rPr lang="en-GB" sz="2400" b="1" dirty="0"/>
              <a:t>write their own context </a:t>
            </a:r>
            <a:r>
              <a:rPr lang="en-GB" sz="2400" dirty="0"/>
              <a:t>and briefs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/>
              <a:t>Students work with a </a:t>
            </a:r>
            <a:r>
              <a:rPr lang="en-GB" sz="2400" b="1" dirty="0"/>
              <a:t>real life </a:t>
            </a:r>
            <a:r>
              <a:rPr lang="en-GB" sz="2400" dirty="0"/>
              <a:t>client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/>
              <a:t>Students will produce one working prototype/ final piece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b="1" dirty="0"/>
              <a:t>50% </a:t>
            </a:r>
            <a:r>
              <a:rPr lang="en-GB" sz="2400" dirty="0"/>
              <a:t>Design Coursework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altLang="en-US" sz="2400" b="1" dirty="0"/>
              <a:t>30% </a:t>
            </a:r>
            <a:r>
              <a:rPr lang="en-GB" altLang="en-US" sz="2400" dirty="0"/>
              <a:t>2.5 hour </a:t>
            </a:r>
            <a:r>
              <a:rPr lang="en-GB" altLang="en-US" sz="2400" b="1" dirty="0"/>
              <a:t>exam</a:t>
            </a:r>
            <a:r>
              <a:rPr lang="en-GB" altLang="en-US" sz="2400" dirty="0"/>
              <a:t> focusing on technical principles in both design and making.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altLang="en-US" sz="2400" b="1" dirty="0"/>
              <a:t>20% </a:t>
            </a:r>
            <a:r>
              <a:rPr lang="en-GB" altLang="en-US" sz="2400" dirty="0"/>
              <a:t>1.5 hour </a:t>
            </a:r>
            <a:r>
              <a:rPr lang="en-GB" altLang="en-US" sz="2400" b="1" dirty="0"/>
              <a:t>exam</a:t>
            </a:r>
            <a:r>
              <a:rPr lang="en-GB" altLang="en-US" sz="2400" dirty="0"/>
              <a:t> focusing on specialist principles of design and manufacturing.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86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037" y="4078287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582" y="1887301"/>
            <a:ext cx="1400337" cy="220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2159" y="0"/>
            <a:ext cx="7433423" cy="1143000"/>
          </a:xfrm>
        </p:spPr>
        <p:txBody>
          <a:bodyPr/>
          <a:lstStyle/>
          <a:p>
            <a:r>
              <a:rPr lang="en-GB" altLang="en-US" b="1" dirty="0">
                <a:solidFill>
                  <a:srgbClr val="9647B9"/>
                </a:solidFill>
              </a:rPr>
              <a:t> Potential Projects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0292" y="2166095"/>
            <a:ext cx="2776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Fashion Garments </a:t>
            </a:r>
          </a:p>
          <a:p>
            <a:pPr algn="ctr"/>
            <a:r>
              <a:rPr lang="en-GB" dirty="0"/>
              <a:t>for high street stores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8644" y="3427524"/>
            <a:ext cx="189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Home Furnishing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71319" y="5071251"/>
            <a:ext cx="225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Fashion Jewellery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88780" y="3612190"/>
            <a:ext cx="220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Accessories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0523" y="1240970"/>
            <a:ext cx="3410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Costume design for TV, Theatre, Film etc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1301" y="5208896"/>
            <a:ext cx="192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Tailoring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22623" y="1639339"/>
            <a:ext cx="248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Catwalk Fashion &amp; Abstract Fashion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256" y="4086821"/>
            <a:ext cx="3013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Fashion Garments taking inspiration from a variety of areas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15910" y="3140210"/>
            <a:ext cx="277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Menswear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33429" y="2564464"/>
            <a:ext cx="277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Childrenswear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3753" y="0"/>
            <a:ext cx="2575125" cy="181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3942" y="2908754"/>
            <a:ext cx="1522394" cy="154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354" y="4477762"/>
            <a:ext cx="3306565" cy="220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4571" y="4206634"/>
            <a:ext cx="1153751" cy="162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0796" y="1394883"/>
            <a:ext cx="1065540" cy="141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D70538C-E990-46E8-A7DF-3DF52D429BF5}"/>
              </a:ext>
            </a:extLst>
          </p:cNvPr>
          <p:cNvSpPr txBox="1"/>
          <p:nvPr/>
        </p:nvSpPr>
        <p:spPr>
          <a:xfrm>
            <a:off x="781627" y="5776973"/>
            <a:ext cx="2776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Fashion garments that respond to a gap in the market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228412-DA15-4B10-AAA7-379EBF44C08C}"/>
              </a:ext>
            </a:extLst>
          </p:cNvPr>
          <p:cNvSpPr txBox="1"/>
          <p:nvPr/>
        </p:nvSpPr>
        <p:spPr>
          <a:xfrm>
            <a:off x="336062" y="2906468"/>
            <a:ext cx="277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Androgynous clothing</a:t>
            </a:r>
          </a:p>
        </p:txBody>
      </p:sp>
    </p:spTree>
    <p:extLst>
      <p:ext uri="{BB962C8B-B14F-4D97-AF65-F5344CB8AC3E}">
        <p14:creationId xmlns:p14="http://schemas.microsoft.com/office/powerpoint/2010/main" val="358370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7" grpId="0"/>
      <p:bldP spid="19" grpId="0"/>
      <p:bldP spid="20" grpId="0"/>
      <p:bldP spid="21" grpId="0"/>
      <p:bldP spid="28" grpId="0"/>
      <p:bldP spid="26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8556B189CCFB40B22A89770E3A7251" ma:contentTypeVersion="3" ma:contentTypeDescription="Create a new document." ma:contentTypeScope="" ma:versionID="ed50dfd29f8aeafdeddd16f4ac7d0c0b">
  <xsd:schema xmlns:xsd="http://www.w3.org/2001/XMLSchema" xmlns:xs="http://www.w3.org/2001/XMLSchema" xmlns:p="http://schemas.microsoft.com/office/2006/metadata/properties" xmlns:ns2="0bbbc2f8-d722-45e0-b93e-34ff8134c46f" targetNamespace="http://schemas.microsoft.com/office/2006/metadata/properties" ma:root="true" ma:fieldsID="5cadffd87d11795279a71cd1ac5208e5" ns2:_="">
    <xsd:import namespace="0bbbc2f8-d722-45e0-b93e-34ff8134c4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bc2f8-d722-45e0-b93e-34ff8134c4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9E38BE-E089-4ED7-A576-A6283F5E82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bbc2f8-d722-45e0-b93e-34ff8134c4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889DF0-96F9-4389-A356-83E0875F1F29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b6ec34c2-bb99-433d-9421-a229656ca0d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E3A1BB-A91F-4FD2-8BDA-E764328EB8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912</Words>
  <Application>Microsoft Office PowerPoint</Application>
  <PresentationFormat>On-screen Show (4:3)</PresentationFormat>
  <Paragraphs>116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Welcome to A level  DT: Fashion &amp; Textiles</vt:lpstr>
      <vt:lpstr>Why choose A level  DT: Fashion &amp; Textiles?</vt:lpstr>
      <vt:lpstr>What is A Level Fashion &amp; Textiles?</vt:lpstr>
      <vt:lpstr>Course Structure</vt:lpstr>
      <vt:lpstr>Year 12</vt:lpstr>
      <vt:lpstr>PowerPoint Presentation</vt:lpstr>
      <vt:lpstr>Year 12</vt:lpstr>
      <vt:lpstr>PowerPoint Presentation</vt:lpstr>
      <vt:lpstr> Potential Projects   </vt:lpstr>
      <vt:lpstr> Trips &amp; Visits   </vt:lpstr>
      <vt:lpstr>Where can DT: Fashion and Textiles lead?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Lewis (Assistant Head)</dc:creator>
  <cp:lastModifiedBy>Mr R Markey</cp:lastModifiedBy>
  <cp:revision>109</cp:revision>
  <cp:lastPrinted>2014-11-27T15:30:25Z</cp:lastPrinted>
  <dcterms:created xsi:type="dcterms:W3CDTF">2014-09-23T13:42:08Z</dcterms:created>
  <dcterms:modified xsi:type="dcterms:W3CDTF">2022-01-11T13:16:38Z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0x010100488556B189CCFB40B22A89770E3A7251</vt:lpwstr>
  </property>
  <property fmtid="{D5CDD505-2E9C-101B-9397-08002B2CF9AE}" pid="3" name="Order">
    <vt:r8>190800</vt:r8>
  </property>
</Properties>
</file>