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87" r:id="rId9"/>
    <p:sldId id="260" r:id="rId10"/>
    <p:sldId id="261" r:id="rId11"/>
    <p:sldId id="262" r:id="rId12"/>
    <p:sldId id="263" r:id="rId13"/>
    <p:sldId id="267" r:id="rId14"/>
    <p:sldId id="286" r:id="rId15"/>
    <p:sldId id="280" r:id="rId16"/>
    <p:sldId id="278" r:id="rId17"/>
    <p:sldId id="279" r:id="rId18"/>
    <p:sldId id="281" r:id="rId19"/>
    <p:sldId id="282" r:id="rId20"/>
    <p:sldId id="283" r:id="rId21"/>
    <p:sldId id="284" r:id="rId22"/>
    <p:sldId id="264" r:id="rId23"/>
    <p:sldId id="265" r:id="rId24"/>
    <p:sldId id="266" r:id="rId25"/>
    <p:sldId id="269" r:id="rId26"/>
    <p:sldId id="273" r:id="rId27"/>
    <p:sldId id="274" r:id="rId28"/>
    <p:sldId id="275" r:id="rId29"/>
    <p:sldId id="276"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BF719-B8A4-8C7F-9B4E-5B3668CEBD52}" v="8" dt="2022-01-11T09:31:29.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piers" userId="S::espiers@sheldonschool.co.uk::05d2a273-6606-4b34-8477-4cfbcd864202" providerId="AD" clId="Web-{E15BF719-B8A4-8C7F-9B4E-5B3668CEBD52}"/>
    <pc:docChg chg="modSld">
      <pc:chgData name="Mr Spiers" userId="S::espiers@sheldonschool.co.uk::05d2a273-6606-4b34-8477-4cfbcd864202" providerId="AD" clId="Web-{E15BF719-B8A4-8C7F-9B4E-5B3668CEBD52}" dt="2022-01-11T09:31:28.774" v="6" actId="20577"/>
      <pc:docMkLst>
        <pc:docMk/>
      </pc:docMkLst>
      <pc:sldChg chg="modSp">
        <pc:chgData name="Mr Spiers" userId="S::espiers@sheldonschool.co.uk::05d2a273-6606-4b34-8477-4cfbcd864202" providerId="AD" clId="Web-{E15BF719-B8A4-8C7F-9B4E-5B3668CEBD52}" dt="2022-01-11T09:31:28.774" v="6" actId="20577"/>
        <pc:sldMkLst>
          <pc:docMk/>
          <pc:sldMk cId="3948597247" sldId="257"/>
        </pc:sldMkLst>
        <pc:spChg chg="mod">
          <ac:chgData name="Mr Spiers" userId="S::espiers@sheldonschool.co.uk::05d2a273-6606-4b34-8477-4cfbcd864202" providerId="AD" clId="Web-{E15BF719-B8A4-8C7F-9B4E-5B3668CEBD52}" dt="2022-01-11T09:31:28.774" v="6" actId="20577"/>
          <ac:spMkLst>
            <pc:docMk/>
            <pc:sldMk cId="3948597247" sldId="257"/>
            <ac:spMk id="3" creationId="{8A6C3569-57BB-4FF5-A02E-CCA4D7AB87E6}"/>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8EA6D1EB-599E-46C2-ABEC-A900D9430CD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6238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FA82A6-2509-4144-B576-5216608208FC}"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6D1EB-599E-46C2-ABEC-A900D9430CD8}" type="slidenum">
              <a:rPr lang="en-GB" smtClean="0"/>
              <a:t>‹#›</a:t>
            </a:fld>
            <a:endParaRPr lang="en-GB"/>
          </a:p>
        </p:txBody>
      </p:sp>
    </p:spTree>
    <p:extLst>
      <p:ext uri="{BB962C8B-B14F-4D97-AF65-F5344CB8AC3E}">
        <p14:creationId xmlns:p14="http://schemas.microsoft.com/office/powerpoint/2010/main" val="229292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01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173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spTree>
    <p:extLst>
      <p:ext uri="{BB962C8B-B14F-4D97-AF65-F5344CB8AC3E}">
        <p14:creationId xmlns:p14="http://schemas.microsoft.com/office/powerpoint/2010/main" val="1401465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641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41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0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82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spTree>
    <p:extLst>
      <p:ext uri="{BB962C8B-B14F-4D97-AF65-F5344CB8AC3E}">
        <p14:creationId xmlns:p14="http://schemas.microsoft.com/office/powerpoint/2010/main" val="415300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FA82A6-2509-4144-B576-5216608208FC}"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A6D1EB-599E-46C2-ABEC-A900D9430CD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40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FA82A6-2509-4144-B576-5216608208FC}"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6D1EB-599E-46C2-ABEC-A900D9430CD8}" type="slidenum">
              <a:rPr lang="en-GB" smtClean="0"/>
              <a:t>‹#›</a:t>
            </a:fld>
            <a:endParaRPr lang="en-GB"/>
          </a:p>
        </p:txBody>
      </p:sp>
    </p:spTree>
    <p:extLst>
      <p:ext uri="{BB962C8B-B14F-4D97-AF65-F5344CB8AC3E}">
        <p14:creationId xmlns:p14="http://schemas.microsoft.com/office/powerpoint/2010/main" val="151185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FA82A6-2509-4144-B576-5216608208FC}"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A6D1EB-599E-46C2-ABEC-A900D9430CD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2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FA82A6-2509-4144-B576-5216608208FC}"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A6D1EB-599E-46C2-ABEC-A900D9430CD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38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82A6-2509-4144-B576-5216608208FC}"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A6D1EB-599E-46C2-ABEC-A900D9430CD8}" type="slidenum">
              <a:rPr lang="en-GB" smtClean="0"/>
              <a:t>‹#›</a:t>
            </a:fld>
            <a:endParaRPr lang="en-GB"/>
          </a:p>
        </p:txBody>
      </p:sp>
    </p:spTree>
    <p:extLst>
      <p:ext uri="{BB962C8B-B14F-4D97-AF65-F5344CB8AC3E}">
        <p14:creationId xmlns:p14="http://schemas.microsoft.com/office/powerpoint/2010/main" val="289054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FA82A6-2509-4144-B576-5216608208FC}"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6D1EB-599E-46C2-ABEC-A900D9430CD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88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FA82A6-2509-4144-B576-5216608208FC}"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A6D1EB-599E-46C2-ABEC-A900D9430CD8}" type="slidenum">
              <a:rPr lang="en-GB" smtClean="0"/>
              <a:t>‹#›</a:t>
            </a:fld>
            <a:endParaRPr lang="en-GB"/>
          </a:p>
        </p:txBody>
      </p:sp>
    </p:spTree>
    <p:extLst>
      <p:ext uri="{BB962C8B-B14F-4D97-AF65-F5344CB8AC3E}">
        <p14:creationId xmlns:p14="http://schemas.microsoft.com/office/powerpoint/2010/main" val="200741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FA82A6-2509-4144-B576-5216608208FC}" type="datetimeFigureOut">
              <a:rPr lang="en-GB" smtClean="0"/>
              <a:t>11/01/2022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A6D1EB-599E-46C2-ABEC-A900D9430CD8}" type="slidenum">
              <a:rPr lang="en-GB" smtClean="0"/>
              <a:t>‹#›</a:t>
            </a:fld>
            <a:endParaRPr lang="en-GB"/>
          </a:p>
        </p:txBody>
      </p:sp>
    </p:spTree>
    <p:extLst>
      <p:ext uri="{BB962C8B-B14F-4D97-AF65-F5344CB8AC3E}">
        <p14:creationId xmlns:p14="http://schemas.microsoft.com/office/powerpoint/2010/main" val="307967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504A-EB33-479B-AB6E-C1EB7B6DAAC3}"/>
              </a:ext>
            </a:extLst>
          </p:cNvPr>
          <p:cNvSpPr>
            <a:spLocks noGrp="1"/>
          </p:cNvSpPr>
          <p:nvPr>
            <p:ph type="ctrTitle"/>
          </p:nvPr>
        </p:nvSpPr>
        <p:spPr/>
        <p:txBody>
          <a:bodyPr/>
          <a:lstStyle/>
          <a:p>
            <a:r>
              <a:rPr lang="en-GB" dirty="0"/>
              <a:t>WJEC</a:t>
            </a:r>
          </a:p>
        </p:txBody>
      </p:sp>
      <p:sp>
        <p:nvSpPr>
          <p:cNvPr id="3" name="Subtitle 2">
            <a:extLst>
              <a:ext uri="{FF2B5EF4-FFF2-40B4-BE49-F238E27FC236}">
                <a16:creationId xmlns:a16="http://schemas.microsoft.com/office/drawing/2014/main" id="{BA09C8FC-CD80-4D01-B2A4-94C10B884FA1}"/>
              </a:ext>
            </a:extLst>
          </p:cNvPr>
          <p:cNvSpPr>
            <a:spLocks noGrp="1"/>
          </p:cNvSpPr>
          <p:nvPr>
            <p:ph type="subTitle" idx="1"/>
          </p:nvPr>
        </p:nvSpPr>
        <p:spPr/>
        <p:txBody>
          <a:bodyPr>
            <a:normAutofit fontScale="85000" lnSpcReduction="10000"/>
          </a:bodyPr>
          <a:lstStyle/>
          <a:p>
            <a:r>
              <a:rPr lang="en-GB" sz="4000" dirty="0"/>
              <a:t>Level 3 – Food Science and Nutrition</a:t>
            </a:r>
          </a:p>
          <a:p>
            <a:r>
              <a:rPr lang="en-GB" sz="4000" dirty="0"/>
              <a:t>Certificate and Diploma</a:t>
            </a:r>
          </a:p>
        </p:txBody>
      </p:sp>
    </p:spTree>
    <p:extLst>
      <p:ext uri="{BB962C8B-B14F-4D97-AF65-F5344CB8AC3E}">
        <p14:creationId xmlns:p14="http://schemas.microsoft.com/office/powerpoint/2010/main" val="305900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2106-075A-4608-ABB3-96425FDB7211}"/>
              </a:ext>
            </a:extLst>
          </p:cNvPr>
          <p:cNvSpPr>
            <a:spLocks noGrp="1"/>
          </p:cNvSpPr>
          <p:nvPr>
            <p:ph type="title"/>
          </p:nvPr>
        </p:nvSpPr>
        <p:spPr/>
        <p:txBody>
          <a:bodyPr/>
          <a:lstStyle/>
          <a:p>
            <a:r>
              <a:rPr lang="en-GB" b="1" dirty="0"/>
              <a:t>Year 12 – Practical Tasks</a:t>
            </a:r>
          </a:p>
        </p:txBody>
      </p:sp>
      <p:sp>
        <p:nvSpPr>
          <p:cNvPr id="3" name="Content Placeholder 2">
            <a:extLst>
              <a:ext uri="{FF2B5EF4-FFF2-40B4-BE49-F238E27FC236}">
                <a16:creationId xmlns:a16="http://schemas.microsoft.com/office/drawing/2014/main" id="{8E4FD05F-D12D-4386-B0ED-B91FA3A4B459}"/>
              </a:ext>
            </a:extLst>
          </p:cNvPr>
          <p:cNvSpPr>
            <a:spLocks noGrp="1"/>
          </p:cNvSpPr>
          <p:nvPr>
            <p:ph idx="1"/>
          </p:nvPr>
        </p:nvSpPr>
        <p:spPr/>
        <p:txBody>
          <a:bodyPr>
            <a:normAutofit fontScale="92500"/>
          </a:bodyPr>
          <a:lstStyle/>
          <a:p>
            <a:pPr marL="0" indent="0">
              <a:buNone/>
            </a:pPr>
            <a:r>
              <a:rPr lang="en-GB" dirty="0"/>
              <a:t>You will be taking part in high level, independent practical work at least once a week.</a:t>
            </a:r>
          </a:p>
          <a:p>
            <a:pPr marL="0" indent="0">
              <a:buNone/>
            </a:pPr>
            <a:endParaRPr lang="en-GB" dirty="0"/>
          </a:p>
          <a:p>
            <a:pPr marL="0" indent="0">
              <a:buNone/>
            </a:pPr>
            <a:r>
              <a:rPr lang="en-GB" dirty="0"/>
              <a:t>Each practical task will have a specific theme or focus and you will need to research and execute appropriate recipes in the time allowed.</a:t>
            </a:r>
          </a:p>
          <a:p>
            <a:pPr marL="0" indent="0">
              <a:buNone/>
            </a:pPr>
            <a:endParaRPr lang="en-GB" dirty="0"/>
          </a:p>
          <a:p>
            <a:pPr marL="0" indent="0">
              <a:buNone/>
            </a:pPr>
            <a:r>
              <a:rPr lang="en-GB" dirty="0"/>
              <a:t>It is expected that you will demonstrate high skills in your Unit 1 Internal Assessment.</a:t>
            </a:r>
          </a:p>
        </p:txBody>
      </p:sp>
    </p:spTree>
    <p:extLst>
      <p:ext uri="{BB962C8B-B14F-4D97-AF65-F5344CB8AC3E}">
        <p14:creationId xmlns:p14="http://schemas.microsoft.com/office/powerpoint/2010/main" val="327510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Striped Meringues</a:t>
            </a:r>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080654" y="2557876"/>
            <a:ext cx="2322998" cy="1742248"/>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3082" y="3429000"/>
            <a:ext cx="3047795" cy="228584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0231" y="2629485"/>
            <a:ext cx="3456367" cy="2592275"/>
          </a:xfrm>
          <a:prstGeom prst="rect">
            <a:avLst/>
          </a:prstGeom>
        </p:spPr>
      </p:pic>
    </p:spTree>
    <p:extLst>
      <p:ext uri="{BB962C8B-B14F-4D97-AF65-F5344CB8AC3E}">
        <p14:creationId xmlns:p14="http://schemas.microsoft.com/office/powerpoint/2010/main" val="397492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Quiche with a difference……..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916" y="2664916"/>
            <a:ext cx="3281084" cy="246081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138" y="3744918"/>
            <a:ext cx="3284405" cy="2463304"/>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01002" y="2740690"/>
            <a:ext cx="2981173" cy="2235880"/>
          </a:xfrm>
          <a:prstGeom prst="rect">
            <a:avLst/>
          </a:prstGeom>
        </p:spPr>
      </p:pic>
    </p:spTree>
    <p:extLst>
      <p:ext uri="{BB962C8B-B14F-4D97-AF65-F5344CB8AC3E}">
        <p14:creationId xmlns:p14="http://schemas.microsoft.com/office/powerpoint/2010/main" val="272120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Savoury Choux Pastry fit for Paris……</a:t>
            </a:r>
          </a:p>
        </p:txBody>
      </p:sp>
      <p:sp>
        <p:nvSpPr>
          <p:cNvPr id="9" name="Content Placeholder 8"/>
          <p:cNvSpPr>
            <a:spLocks noGrp="1"/>
          </p:cNvSpPr>
          <p:nvPr>
            <p:ph idx="1"/>
          </p:nvPr>
        </p:nvSpPr>
        <p:spPr/>
        <p:txBody>
          <a:bodyPr/>
          <a:lstStyle/>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791" y="2285999"/>
            <a:ext cx="2961058" cy="222079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622" y="3825040"/>
            <a:ext cx="2700713" cy="2025535"/>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13021" y="4006121"/>
            <a:ext cx="2427661" cy="1820746"/>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65586" y="2258192"/>
            <a:ext cx="2610944" cy="1958208"/>
          </a:xfrm>
          <a:prstGeom prst="rect">
            <a:avLst/>
          </a:prstGeom>
        </p:spPr>
      </p:pic>
    </p:spTree>
    <p:extLst>
      <p:ext uri="{BB962C8B-B14F-4D97-AF65-F5344CB8AC3E}">
        <p14:creationId xmlns:p14="http://schemas.microsoft.com/office/powerpoint/2010/main" val="1632387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International Soup Day </a:t>
            </a:r>
            <a:br>
              <a:rPr lang="en-GB" dirty="0"/>
            </a:br>
            <a:r>
              <a:rPr lang="en-GB" dirty="0"/>
              <a:t>(with international bread)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5691" y="2626822"/>
            <a:ext cx="2471651" cy="185373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680" y="3976217"/>
            <a:ext cx="2926454" cy="2194841"/>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09732" y="2626822"/>
            <a:ext cx="2774928" cy="2081196"/>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94584" y="3989828"/>
            <a:ext cx="2926454" cy="2194841"/>
          </a:xfrm>
          <a:prstGeom prst="rect">
            <a:avLst/>
          </a:prstGeom>
        </p:spPr>
      </p:pic>
    </p:spTree>
    <p:extLst>
      <p:ext uri="{BB962C8B-B14F-4D97-AF65-F5344CB8AC3E}">
        <p14:creationId xmlns:p14="http://schemas.microsoft.com/office/powerpoint/2010/main" val="64823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Homemade Mayo - used in a starter.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2860" y="2285999"/>
            <a:ext cx="2810511" cy="210788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792" y="3853710"/>
            <a:ext cx="2696209" cy="20221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728" y="2285999"/>
            <a:ext cx="2810512" cy="21078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5740" y="3983355"/>
            <a:ext cx="2810512" cy="2107884"/>
          </a:xfrm>
          <a:prstGeom prst="rect">
            <a:avLst/>
          </a:prstGeom>
        </p:spPr>
      </p:pic>
    </p:spTree>
    <p:extLst>
      <p:ext uri="{BB962C8B-B14F-4D97-AF65-F5344CB8AC3E}">
        <p14:creationId xmlns:p14="http://schemas.microsoft.com/office/powerpoint/2010/main" val="260590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Gala Pie – Bake Off</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3341" y="2023251"/>
            <a:ext cx="2952077" cy="221405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589" y="3727720"/>
            <a:ext cx="3264848" cy="24486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1437" y="2056489"/>
            <a:ext cx="3264848" cy="2448636"/>
          </a:xfrm>
          <a:prstGeom prst="rect">
            <a:avLst/>
          </a:prstGeom>
        </p:spPr>
      </p:pic>
    </p:spTree>
    <p:extLst>
      <p:ext uri="{BB962C8B-B14F-4D97-AF65-F5344CB8AC3E}">
        <p14:creationId xmlns:p14="http://schemas.microsoft.com/office/powerpoint/2010/main" val="215683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 Puff Pastry Product for a Primary School Break Time Snack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1991" y="2425933"/>
            <a:ext cx="2861426" cy="21460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574" y="3956436"/>
            <a:ext cx="2861427" cy="21460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543" y="3815715"/>
            <a:ext cx="3049055" cy="2286791"/>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31101" y="2329524"/>
            <a:ext cx="2717481" cy="2038111"/>
          </a:xfrm>
          <a:prstGeom prst="rect">
            <a:avLst/>
          </a:prstGeom>
        </p:spPr>
      </p:pic>
    </p:spTree>
    <p:extLst>
      <p:ext uri="{BB962C8B-B14F-4D97-AF65-F5344CB8AC3E}">
        <p14:creationId xmlns:p14="http://schemas.microsoft.com/office/powerpoint/2010/main" val="22996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Piped Mash………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2742" y="2514600"/>
            <a:ext cx="2621280" cy="196596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120" y="4156363"/>
            <a:ext cx="2621280" cy="1965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700" y="2701637"/>
            <a:ext cx="3002280" cy="22517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0778" y="3870613"/>
            <a:ext cx="3002280" cy="2251710"/>
          </a:xfrm>
          <a:prstGeom prst="rect">
            <a:avLst/>
          </a:prstGeom>
        </p:spPr>
      </p:pic>
    </p:spTree>
    <p:extLst>
      <p:ext uri="{BB962C8B-B14F-4D97-AF65-F5344CB8AC3E}">
        <p14:creationId xmlns:p14="http://schemas.microsoft.com/office/powerpoint/2010/main" val="385100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3755-E571-41DB-9824-80ABC4FCFCEE}"/>
              </a:ext>
            </a:extLst>
          </p:cNvPr>
          <p:cNvSpPr>
            <a:spLocks noGrp="1"/>
          </p:cNvSpPr>
          <p:nvPr>
            <p:ph type="title"/>
          </p:nvPr>
        </p:nvSpPr>
        <p:spPr/>
        <p:txBody>
          <a:bodyPr>
            <a:normAutofit fontScale="90000"/>
          </a:bodyPr>
          <a:lstStyle/>
          <a:p>
            <a:r>
              <a:rPr lang="en-GB" b="1" dirty="0"/>
              <a:t>Year 12 – Assessment – Examination</a:t>
            </a:r>
            <a:br>
              <a:rPr lang="en-GB" b="1" dirty="0"/>
            </a:br>
            <a:r>
              <a:rPr lang="en-GB" b="1" dirty="0"/>
              <a:t>(50% of Certificate, 25% of Diploma)</a:t>
            </a:r>
          </a:p>
        </p:txBody>
      </p:sp>
      <p:sp>
        <p:nvSpPr>
          <p:cNvPr id="3" name="Content Placeholder 2">
            <a:extLst>
              <a:ext uri="{FF2B5EF4-FFF2-40B4-BE49-F238E27FC236}">
                <a16:creationId xmlns:a16="http://schemas.microsoft.com/office/drawing/2014/main" id="{80470CBD-83A2-4F76-A7BF-69336E2EDD81}"/>
              </a:ext>
            </a:extLst>
          </p:cNvPr>
          <p:cNvSpPr>
            <a:spLocks noGrp="1"/>
          </p:cNvSpPr>
          <p:nvPr>
            <p:ph idx="1"/>
          </p:nvPr>
        </p:nvSpPr>
        <p:spPr/>
        <p:txBody>
          <a:bodyPr>
            <a:normAutofit/>
          </a:bodyPr>
          <a:lstStyle/>
          <a:p>
            <a:pPr marL="0" indent="0">
              <a:buNone/>
            </a:pPr>
            <a:r>
              <a:rPr lang="en-GB" sz="2900" dirty="0"/>
              <a:t>Structure: Three sections </a:t>
            </a:r>
          </a:p>
          <a:p>
            <a:pPr marL="0" indent="0">
              <a:buNone/>
            </a:pPr>
            <a:r>
              <a:rPr lang="en-GB" sz="2900" dirty="0"/>
              <a:t>Section A is short answer questions </a:t>
            </a:r>
          </a:p>
          <a:p>
            <a:pPr marL="0" indent="0">
              <a:buNone/>
            </a:pPr>
            <a:r>
              <a:rPr lang="en-GB" sz="2900" dirty="0"/>
              <a:t>Section B is extended answer questions </a:t>
            </a:r>
          </a:p>
          <a:p>
            <a:pPr marL="0" indent="0">
              <a:buNone/>
            </a:pPr>
            <a:r>
              <a:rPr lang="en-GB" sz="2900" dirty="0"/>
              <a:t>Section C relates to a case study</a:t>
            </a:r>
          </a:p>
          <a:p>
            <a:pPr marL="0" indent="0">
              <a:buNone/>
            </a:pPr>
            <a:r>
              <a:rPr lang="en-GB" sz="2900" dirty="0"/>
              <a:t>Can be retaken in Year 13.</a:t>
            </a:r>
          </a:p>
        </p:txBody>
      </p:sp>
    </p:spTree>
    <p:extLst>
      <p:ext uri="{BB962C8B-B14F-4D97-AF65-F5344CB8AC3E}">
        <p14:creationId xmlns:p14="http://schemas.microsoft.com/office/powerpoint/2010/main" val="277497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E3AEB-4281-48E0-9A0C-B7DDA9F1ACEC}"/>
              </a:ext>
            </a:extLst>
          </p:cNvPr>
          <p:cNvSpPr>
            <a:spLocks noGrp="1"/>
          </p:cNvSpPr>
          <p:nvPr>
            <p:ph type="title"/>
          </p:nvPr>
        </p:nvSpPr>
        <p:spPr/>
        <p:txBody>
          <a:bodyPr/>
          <a:lstStyle/>
          <a:p>
            <a:r>
              <a:rPr lang="en-GB" dirty="0"/>
              <a:t>History of the course</a:t>
            </a:r>
          </a:p>
        </p:txBody>
      </p:sp>
      <p:sp>
        <p:nvSpPr>
          <p:cNvPr id="3" name="Content Placeholder 2">
            <a:extLst>
              <a:ext uri="{FF2B5EF4-FFF2-40B4-BE49-F238E27FC236}">
                <a16:creationId xmlns:a16="http://schemas.microsoft.com/office/drawing/2014/main" id="{8A6C3569-57BB-4FF5-A02E-CCA4D7AB87E6}"/>
              </a:ext>
            </a:extLst>
          </p:cNvPr>
          <p:cNvSpPr>
            <a:spLocks noGrp="1"/>
          </p:cNvSpPr>
          <p:nvPr>
            <p:ph idx="1"/>
          </p:nvPr>
        </p:nvSpPr>
        <p:spPr/>
        <p:txBody>
          <a:bodyPr>
            <a:normAutofit fontScale="77500" lnSpcReduction="20000"/>
          </a:bodyPr>
          <a:lstStyle/>
          <a:p>
            <a:r>
              <a:rPr lang="en-GB" dirty="0"/>
              <a:t>2015 the Government decided to drop the Food Technology A Level.</a:t>
            </a:r>
          </a:p>
          <a:p>
            <a:r>
              <a:rPr lang="en-GB" dirty="0"/>
              <a:t>2017-18 is the last Year of Food Technology A Level.</a:t>
            </a:r>
          </a:p>
          <a:p>
            <a:r>
              <a:rPr lang="en-GB" dirty="0"/>
              <a:t>At Sheldon we had 70 GCSE students doing Food Technology GCSE with no relevant Post 16 Food based course.</a:t>
            </a:r>
          </a:p>
          <a:p>
            <a:r>
              <a:rPr lang="en-GB" dirty="0"/>
              <a:t>2016 WJEC introduced the Level 3 Certificate and Diploma Qualification in Food Science and Nutrition.</a:t>
            </a:r>
          </a:p>
          <a:p>
            <a:r>
              <a:rPr lang="en-GB" dirty="0"/>
              <a:t>Offered for the first time at Sheldon in 2017 for first assessment in 2018 (Certificate) and 2019 (Diploma)</a:t>
            </a:r>
          </a:p>
          <a:p>
            <a:r>
              <a:rPr lang="en-GB" dirty="0"/>
              <a:t>We currently have 17 students studying the course</a:t>
            </a:r>
          </a:p>
          <a:p>
            <a:r>
              <a:rPr lang="en-GB" dirty="0"/>
              <a:t>September 2022 will be the sixth cohort taking the course</a:t>
            </a:r>
          </a:p>
        </p:txBody>
      </p:sp>
    </p:spTree>
    <p:extLst>
      <p:ext uri="{BB962C8B-B14F-4D97-AF65-F5344CB8AC3E}">
        <p14:creationId xmlns:p14="http://schemas.microsoft.com/office/powerpoint/2010/main" val="394859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ADDD-D8F0-40B3-B9CB-DD1A663ADEDB}"/>
              </a:ext>
            </a:extLst>
          </p:cNvPr>
          <p:cNvSpPr>
            <a:spLocks noGrp="1"/>
          </p:cNvSpPr>
          <p:nvPr>
            <p:ph type="title"/>
          </p:nvPr>
        </p:nvSpPr>
        <p:spPr/>
        <p:txBody>
          <a:bodyPr>
            <a:normAutofit fontScale="90000"/>
          </a:bodyPr>
          <a:lstStyle/>
          <a:p>
            <a:r>
              <a:rPr lang="en-GB" b="1" dirty="0"/>
              <a:t>Year 12 – Assessment – Project Unit 1</a:t>
            </a:r>
            <a:br>
              <a:rPr lang="en-GB" b="1" dirty="0"/>
            </a:br>
            <a:r>
              <a:rPr lang="en-GB" b="1" dirty="0"/>
              <a:t>(50% of Certificate, 25% of Diploma)</a:t>
            </a:r>
          </a:p>
        </p:txBody>
      </p:sp>
      <p:sp>
        <p:nvSpPr>
          <p:cNvPr id="3" name="Content Placeholder 2">
            <a:extLst>
              <a:ext uri="{FF2B5EF4-FFF2-40B4-BE49-F238E27FC236}">
                <a16:creationId xmlns:a16="http://schemas.microsoft.com/office/drawing/2014/main" id="{A2B7A5E0-88BD-405D-978C-CB6F8AEA8750}"/>
              </a:ext>
            </a:extLst>
          </p:cNvPr>
          <p:cNvSpPr>
            <a:spLocks noGrp="1"/>
          </p:cNvSpPr>
          <p:nvPr>
            <p:ph idx="1"/>
          </p:nvPr>
        </p:nvSpPr>
        <p:spPr/>
        <p:txBody>
          <a:bodyPr>
            <a:normAutofit fontScale="77500" lnSpcReduction="20000"/>
          </a:bodyPr>
          <a:lstStyle/>
          <a:p>
            <a:pPr marL="0" indent="0">
              <a:buNone/>
            </a:pPr>
            <a:r>
              <a:rPr lang="en-GB" sz="2800" b="1" dirty="0"/>
              <a:t>Total time of assessment is 9 ½ hours.</a:t>
            </a:r>
          </a:p>
          <a:p>
            <a:pPr marL="0" indent="0">
              <a:buNone/>
            </a:pPr>
            <a:r>
              <a:rPr lang="en-GB" sz="2800" b="1" dirty="0"/>
              <a:t>(This will include 3 hour observed practical)</a:t>
            </a:r>
          </a:p>
          <a:p>
            <a:pPr marL="0" indent="0">
              <a:buNone/>
            </a:pPr>
            <a:endParaRPr lang="en-GB" dirty="0"/>
          </a:p>
          <a:p>
            <a:pPr marL="0" indent="0">
              <a:buNone/>
            </a:pPr>
            <a:r>
              <a:rPr lang="en-GB" b="1" dirty="0"/>
              <a:t>Example Task –</a:t>
            </a:r>
          </a:p>
          <a:p>
            <a:pPr marL="0" indent="0">
              <a:buNone/>
            </a:pPr>
            <a:r>
              <a:rPr lang="en-GB" dirty="0"/>
              <a:t>A local gym has just built a new kitchen and the owner wishes to encourage more teenagers to the venue by offering  a range of high protein dishes suitable for teenagers. You must email the owner proposing a menu of six potential savoury dishes that meet their needs. You will then be invited to prepare three dishes in three hours.</a:t>
            </a:r>
          </a:p>
          <a:p>
            <a:pPr marL="0" indent="0">
              <a:buNone/>
            </a:pPr>
            <a:r>
              <a:rPr lang="en-GB" dirty="0"/>
              <a:t>You will then attend an interview and discuss, with detailed notes, a full proposal of your menu (your notes will be submitted for assessment).</a:t>
            </a:r>
          </a:p>
        </p:txBody>
      </p:sp>
    </p:spTree>
    <p:extLst>
      <p:ext uri="{BB962C8B-B14F-4D97-AF65-F5344CB8AC3E}">
        <p14:creationId xmlns:p14="http://schemas.microsoft.com/office/powerpoint/2010/main" val="385428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083C-23E1-4B62-8E0C-27040A18C716}"/>
              </a:ext>
            </a:extLst>
          </p:cNvPr>
          <p:cNvSpPr>
            <a:spLocks noGrp="1"/>
          </p:cNvSpPr>
          <p:nvPr>
            <p:ph type="title"/>
          </p:nvPr>
        </p:nvSpPr>
        <p:spPr/>
        <p:txBody>
          <a:bodyPr>
            <a:normAutofit fontScale="90000"/>
          </a:bodyPr>
          <a:lstStyle/>
          <a:p>
            <a:r>
              <a:rPr lang="en-GB" b="1" dirty="0"/>
              <a:t>Year 13 Diploma – Content – Unit 2</a:t>
            </a:r>
            <a:br>
              <a:rPr lang="en-GB" b="1" dirty="0"/>
            </a:br>
            <a:r>
              <a:rPr lang="en-GB" b="1" dirty="0"/>
              <a:t>(25% of Diploma) </a:t>
            </a:r>
          </a:p>
        </p:txBody>
      </p:sp>
      <p:sp>
        <p:nvSpPr>
          <p:cNvPr id="3" name="Content Placeholder 2">
            <a:extLst>
              <a:ext uri="{FF2B5EF4-FFF2-40B4-BE49-F238E27FC236}">
                <a16:creationId xmlns:a16="http://schemas.microsoft.com/office/drawing/2014/main" id="{EA6BB97E-3A3B-4F39-9843-8629E890BE67}"/>
              </a:ext>
            </a:extLst>
          </p:cNvPr>
          <p:cNvSpPr>
            <a:spLocks noGrp="1"/>
          </p:cNvSpPr>
          <p:nvPr>
            <p:ph idx="1"/>
          </p:nvPr>
        </p:nvSpPr>
        <p:spPr/>
        <p:txBody>
          <a:bodyPr/>
          <a:lstStyle/>
          <a:p>
            <a:pPr marL="0" indent="0">
              <a:buNone/>
            </a:pPr>
            <a:r>
              <a:rPr lang="en-GB" b="1" dirty="0"/>
              <a:t>Unit 2 - Ensuring Food is safe to Eat (Compulsory Unit)</a:t>
            </a:r>
          </a:p>
          <a:p>
            <a:pPr marL="0" indent="0">
              <a:buNone/>
            </a:pPr>
            <a:endParaRPr lang="en-GB" dirty="0"/>
          </a:p>
          <a:p>
            <a:pPr marL="0" indent="0">
              <a:buNone/>
            </a:pPr>
            <a:r>
              <a:rPr lang="en-GB" dirty="0"/>
              <a:t>Learners will develop an understanding of hazards and risks in relation to the storage, preparation and cooking of food in different environments and the control measures needed to minimise these risks.  From this understanding, learners will be able to recommend the control measures that need to be in place, in different environments, to ensure that food is safe to eat. </a:t>
            </a:r>
          </a:p>
          <a:p>
            <a:pPr marL="0" indent="0">
              <a:buNone/>
            </a:pPr>
            <a:endParaRPr lang="en-GB" dirty="0"/>
          </a:p>
        </p:txBody>
      </p:sp>
    </p:spTree>
    <p:extLst>
      <p:ext uri="{BB962C8B-B14F-4D97-AF65-F5344CB8AC3E}">
        <p14:creationId xmlns:p14="http://schemas.microsoft.com/office/powerpoint/2010/main" val="428962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E1DD-7F09-47CC-912F-F9DBF7BFC8D0}"/>
              </a:ext>
            </a:extLst>
          </p:cNvPr>
          <p:cNvSpPr>
            <a:spLocks noGrp="1"/>
          </p:cNvSpPr>
          <p:nvPr>
            <p:ph type="title"/>
          </p:nvPr>
        </p:nvSpPr>
        <p:spPr>
          <a:xfrm>
            <a:off x="1295402" y="982133"/>
            <a:ext cx="9601196" cy="846668"/>
          </a:xfrm>
        </p:spPr>
        <p:txBody>
          <a:bodyPr>
            <a:normAutofit fontScale="90000"/>
          </a:bodyPr>
          <a:lstStyle/>
          <a:p>
            <a:r>
              <a:rPr lang="en-US" sz="2700" b="1" dirty="0"/>
              <a:t>Unit 3 - Experimenting to Solve Food Production Problems (optional)(25% of Diploma</a:t>
            </a:r>
            <a:r>
              <a:rPr lang="en-US" b="1" dirty="0"/>
              <a:t>) </a:t>
            </a:r>
            <a:endParaRPr lang="en-GB" dirty="0"/>
          </a:p>
        </p:txBody>
      </p:sp>
      <p:sp>
        <p:nvSpPr>
          <p:cNvPr id="3" name="Content Placeholder 2">
            <a:extLst>
              <a:ext uri="{FF2B5EF4-FFF2-40B4-BE49-F238E27FC236}">
                <a16:creationId xmlns:a16="http://schemas.microsoft.com/office/drawing/2014/main" id="{CBD99B52-BD48-4D2B-8182-8BAABCB3F6CC}"/>
              </a:ext>
            </a:extLst>
          </p:cNvPr>
          <p:cNvSpPr>
            <a:spLocks noGrp="1"/>
          </p:cNvSpPr>
          <p:nvPr>
            <p:ph idx="1"/>
          </p:nvPr>
        </p:nvSpPr>
        <p:spPr/>
        <p:txBody>
          <a:bodyPr>
            <a:normAutofit fontScale="92500"/>
          </a:bodyPr>
          <a:lstStyle/>
          <a:p>
            <a:pPr marL="0" indent="0">
              <a:buNone/>
            </a:pPr>
            <a:r>
              <a:rPr lang="en-GB" dirty="0"/>
              <a:t>Where you will be required to investigate a ‘real’ problem that is experienced by a food industry.</a:t>
            </a:r>
          </a:p>
          <a:p>
            <a:pPr marL="0" indent="0">
              <a:buNone/>
            </a:pPr>
            <a:r>
              <a:rPr lang="en-US" dirty="0"/>
              <a:t>Y</a:t>
            </a:r>
            <a:r>
              <a:rPr lang="en-GB" dirty="0" err="1"/>
              <a:t>ou</a:t>
            </a:r>
            <a:r>
              <a:rPr lang="en-GB" dirty="0"/>
              <a:t> will be given a set of ‘complaints’ about a food product and your project will:</a:t>
            </a:r>
          </a:p>
          <a:p>
            <a:pPr marL="0" indent="0">
              <a:buNone/>
            </a:pPr>
            <a:r>
              <a:rPr lang="en-US" dirty="0"/>
              <a:t>I</a:t>
            </a:r>
            <a:r>
              <a:rPr lang="en-GB" dirty="0" err="1"/>
              <a:t>dentify</a:t>
            </a:r>
            <a:r>
              <a:rPr lang="en-GB" dirty="0"/>
              <a:t> the problems that are </a:t>
            </a:r>
            <a:r>
              <a:rPr lang="en-GB" dirty="0" err="1"/>
              <a:t>occuring</a:t>
            </a:r>
            <a:endParaRPr lang="en-GB" dirty="0"/>
          </a:p>
          <a:p>
            <a:pPr marL="0" indent="0">
              <a:buNone/>
            </a:pPr>
            <a:r>
              <a:rPr lang="en-US" dirty="0"/>
              <a:t>A</a:t>
            </a:r>
            <a:r>
              <a:rPr lang="en-GB" dirty="0" err="1"/>
              <a:t>nalyse</a:t>
            </a:r>
            <a:r>
              <a:rPr lang="en-GB" dirty="0"/>
              <a:t> the scientific properties of the ingredients</a:t>
            </a:r>
          </a:p>
          <a:p>
            <a:pPr marL="0" indent="0">
              <a:buNone/>
            </a:pPr>
            <a:r>
              <a:rPr lang="en-US" dirty="0"/>
              <a:t>Carry out a range of experiments with these ingredients to solve the problems</a:t>
            </a:r>
          </a:p>
          <a:p>
            <a:pPr marL="0" indent="0">
              <a:buNone/>
            </a:pPr>
            <a:r>
              <a:rPr lang="en-US" dirty="0"/>
              <a:t>Propose solutions in the form of a report to the food company</a:t>
            </a:r>
            <a:endParaRPr lang="en-GB" dirty="0"/>
          </a:p>
          <a:p>
            <a:pPr marL="0" indent="0">
              <a:buNone/>
            </a:pPr>
            <a:endParaRPr lang="en-GB" dirty="0"/>
          </a:p>
        </p:txBody>
      </p:sp>
    </p:spTree>
    <p:extLst>
      <p:ext uri="{BB962C8B-B14F-4D97-AF65-F5344CB8AC3E}">
        <p14:creationId xmlns:p14="http://schemas.microsoft.com/office/powerpoint/2010/main" val="266962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3E09-BB00-434F-9646-FEDE65E5FA94}"/>
              </a:ext>
            </a:extLst>
          </p:cNvPr>
          <p:cNvSpPr>
            <a:spLocks noGrp="1"/>
          </p:cNvSpPr>
          <p:nvPr>
            <p:ph type="title"/>
          </p:nvPr>
        </p:nvSpPr>
        <p:spPr/>
        <p:txBody>
          <a:bodyPr/>
          <a:lstStyle/>
          <a:p>
            <a:r>
              <a:rPr lang="en-GB" dirty="0"/>
              <a:t>You will need -</a:t>
            </a:r>
          </a:p>
        </p:txBody>
      </p:sp>
      <p:sp>
        <p:nvSpPr>
          <p:cNvPr id="3" name="Content Placeholder 2">
            <a:extLst>
              <a:ext uri="{FF2B5EF4-FFF2-40B4-BE49-F238E27FC236}">
                <a16:creationId xmlns:a16="http://schemas.microsoft.com/office/drawing/2014/main" id="{B7349357-C49B-48FE-87BC-BE66ED3C91B3}"/>
              </a:ext>
            </a:extLst>
          </p:cNvPr>
          <p:cNvSpPr>
            <a:spLocks noGrp="1"/>
          </p:cNvSpPr>
          <p:nvPr>
            <p:ph idx="1"/>
          </p:nvPr>
        </p:nvSpPr>
        <p:spPr/>
        <p:txBody>
          <a:bodyPr>
            <a:normAutofit lnSpcReduction="10000"/>
          </a:bodyPr>
          <a:lstStyle/>
          <a:p>
            <a:r>
              <a:rPr lang="en-GB" dirty="0"/>
              <a:t>Level 5 or above at GCSE.</a:t>
            </a:r>
          </a:p>
          <a:p>
            <a:r>
              <a:rPr lang="en-GB" dirty="0"/>
              <a:t>Very good organisation Skills.</a:t>
            </a:r>
          </a:p>
          <a:p>
            <a:r>
              <a:rPr lang="en-GB" dirty="0"/>
              <a:t>Have a genuine interest in all food related issues and current affairs.</a:t>
            </a:r>
          </a:p>
          <a:p>
            <a:r>
              <a:rPr lang="en-GB" dirty="0"/>
              <a:t>Have a genuine desire to research recipes and to prepare skilful dishes using interesting ingredients.</a:t>
            </a:r>
          </a:p>
          <a:p>
            <a:r>
              <a:rPr lang="en-GB" dirty="0"/>
              <a:t>Be motivated as an independent learner in order to undertake project work successfully.</a:t>
            </a:r>
          </a:p>
          <a:p>
            <a:endParaRPr lang="en-GB" dirty="0"/>
          </a:p>
          <a:p>
            <a:endParaRPr lang="en-GB" dirty="0"/>
          </a:p>
          <a:p>
            <a:endParaRPr lang="en-GB" dirty="0"/>
          </a:p>
        </p:txBody>
      </p:sp>
    </p:spTree>
    <p:extLst>
      <p:ext uri="{BB962C8B-B14F-4D97-AF65-F5344CB8AC3E}">
        <p14:creationId xmlns:p14="http://schemas.microsoft.com/office/powerpoint/2010/main" val="1628621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359C9-0B28-4FDD-93B3-2B626402B760}"/>
              </a:ext>
            </a:extLst>
          </p:cNvPr>
          <p:cNvSpPr>
            <a:spLocks noGrp="1"/>
          </p:cNvSpPr>
          <p:nvPr>
            <p:ph type="title"/>
          </p:nvPr>
        </p:nvSpPr>
        <p:spPr/>
        <p:txBody>
          <a:bodyPr/>
          <a:lstStyle/>
          <a:p>
            <a:r>
              <a:rPr lang="en-GB" dirty="0"/>
              <a:t>Works very well with …….</a:t>
            </a:r>
          </a:p>
        </p:txBody>
      </p:sp>
      <p:sp>
        <p:nvSpPr>
          <p:cNvPr id="3" name="Content Placeholder 2">
            <a:extLst>
              <a:ext uri="{FF2B5EF4-FFF2-40B4-BE49-F238E27FC236}">
                <a16:creationId xmlns:a16="http://schemas.microsoft.com/office/drawing/2014/main" id="{0B01270A-9F1C-4B35-93C1-6972F0BAC8F4}"/>
              </a:ext>
            </a:extLst>
          </p:cNvPr>
          <p:cNvSpPr>
            <a:spLocks noGrp="1"/>
          </p:cNvSpPr>
          <p:nvPr>
            <p:ph idx="1"/>
          </p:nvPr>
        </p:nvSpPr>
        <p:spPr/>
        <p:txBody>
          <a:bodyPr>
            <a:normAutofit lnSpcReduction="10000"/>
          </a:bodyPr>
          <a:lstStyle/>
          <a:p>
            <a:r>
              <a:rPr lang="en-GB" dirty="0"/>
              <a:t>Physical Education.</a:t>
            </a:r>
          </a:p>
          <a:p>
            <a:r>
              <a:rPr lang="en-GB" dirty="0"/>
              <a:t>Science.</a:t>
            </a:r>
          </a:p>
          <a:p>
            <a:r>
              <a:rPr lang="en-GB" dirty="0"/>
              <a:t>Psychology</a:t>
            </a:r>
          </a:p>
          <a:p>
            <a:r>
              <a:rPr lang="en-GB" dirty="0"/>
              <a:t>Sociology</a:t>
            </a:r>
          </a:p>
          <a:p>
            <a:r>
              <a:rPr lang="en-GB" dirty="0"/>
              <a:t>Health and Social Care</a:t>
            </a:r>
          </a:p>
          <a:p>
            <a:r>
              <a:rPr lang="en-GB" dirty="0"/>
              <a:t>Any other subject because Food Science and Nutrition is just that bit different from all other subjects.</a:t>
            </a:r>
          </a:p>
        </p:txBody>
      </p:sp>
    </p:spTree>
    <p:extLst>
      <p:ext uri="{BB962C8B-B14F-4D97-AF65-F5344CB8AC3E}">
        <p14:creationId xmlns:p14="http://schemas.microsoft.com/office/powerpoint/2010/main" val="166644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D22D-B58C-4E4F-BCE7-1CC6CC2672BC}"/>
              </a:ext>
            </a:extLst>
          </p:cNvPr>
          <p:cNvSpPr>
            <a:spLocks noGrp="1"/>
          </p:cNvSpPr>
          <p:nvPr>
            <p:ph type="title"/>
          </p:nvPr>
        </p:nvSpPr>
        <p:spPr/>
        <p:txBody>
          <a:bodyPr/>
          <a:lstStyle/>
          <a:p>
            <a:r>
              <a:rPr lang="en-GB" dirty="0"/>
              <a:t>And beyond…………</a:t>
            </a:r>
          </a:p>
        </p:txBody>
      </p:sp>
      <p:sp>
        <p:nvSpPr>
          <p:cNvPr id="3" name="Content Placeholder 2">
            <a:extLst>
              <a:ext uri="{FF2B5EF4-FFF2-40B4-BE49-F238E27FC236}">
                <a16:creationId xmlns:a16="http://schemas.microsoft.com/office/drawing/2014/main" id="{14822A63-3900-47F4-8F25-9E534142CE05}"/>
              </a:ext>
            </a:extLst>
          </p:cNvPr>
          <p:cNvSpPr>
            <a:spLocks noGrp="1"/>
          </p:cNvSpPr>
          <p:nvPr>
            <p:ph idx="1"/>
          </p:nvPr>
        </p:nvSpPr>
        <p:spPr/>
        <p:txBody>
          <a:bodyPr>
            <a:normAutofit fontScale="92500" lnSpcReduction="20000"/>
          </a:bodyPr>
          <a:lstStyle/>
          <a:p>
            <a:pPr marL="0" indent="0">
              <a:buNone/>
            </a:pPr>
            <a:r>
              <a:rPr lang="en-GB" dirty="0"/>
              <a:t>University courses –</a:t>
            </a:r>
          </a:p>
          <a:p>
            <a:pPr marL="0" indent="0">
              <a:buNone/>
            </a:pPr>
            <a:r>
              <a:rPr lang="en-GB" dirty="0"/>
              <a:t>Food Science</a:t>
            </a:r>
          </a:p>
          <a:p>
            <a:pPr marL="0" indent="0">
              <a:buNone/>
            </a:pPr>
            <a:r>
              <a:rPr lang="en-GB" dirty="0"/>
              <a:t>Food Science and Innovation</a:t>
            </a:r>
          </a:p>
          <a:p>
            <a:pPr marL="0" indent="0">
              <a:buNone/>
            </a:pPr>
            <a:r>
              <a:rPr lang="en-GB" dirty="0"/>
              <a:t>Food and Nutrition</a:t>
            </a:r>
          </a:p>
          <a:p>
            <a:pPr marL="0" indent="0">
              <a:buNone/>
            </a:pPr>
            <a:r>
              <a:rPr lang="en-GB" dirty="0"/>
              <a:t>Food Science and Microbiology</a:t>
            </a:r>
          </a:p>
          <a:p>
            <a:pPr marL="0" indent="0">
              <a:buNone/>
            </a:pPr>
            <a:r>
              <a:rPr lang="en-GB" dirty="0"/>
              <a:t>Food Science and Engineering</a:t>
            </a:r>
          </a:p>
          <a:p>
            <a:pPr marL="0" indent="0">
              <a:buNone/>
            </a:pPr>
            <a:r>
              <a:rPr lang="en-GB" dirty="0"/>
              <a:t>Food and Consumer Science</a:t>
            </a:r>
          </a:p>
          <a:p>
            <a:pPr marL="0" indent="0">
              <a:buNone/>
            </a:pPr>
            <a:r>
              <a:rPr lang="en-GB" dirty="0"/>
              <a:t>Food Marketing Management</a:t>
            </a:r>
          </a:p>
          <a:p>
            <a:pPr marL="0" indent="0">
              <a:buNone/>
            </a:pPr>
            <a:endParaRPr lang="en-GB" dirty="0"/>
          </a:p>
        </p:txBody>
      </p:sp>
    </p:spTree>
    <p:extLst>
      <p:ext uri="{BB962C8B-B14F-4D97-AF65-F5344CB8AC3E}">
        <p14:creationId xmlns:p14="http://schemas.microsoft.com/office/powerpoint/2010/main" val="152947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4531-5B82-464E-8E4E-628A9693AF7C}"/>
              </a:ext>
            </a:extLst>
          </p:cNvPr>
          <p:cNvSpPr>
            <a:spLocks noGrp="1"/>
          </p:cNvSpPr>
          <p:nvPr>
            <p:ph type="title"/>
          </p:nvPr>
        </p:nvSpPr>
        <p:spPr/>
        <p:txBody>
          <a:bodyPr/>
          <a:lstStyle/>
          <a:p>
            <a:r>
              <a:rPr lang="en-GB" dirty="0"/>
              <a:t>And Beyond…….</a:t>
            </a:r>
          </a:p>
        </p:txBody>
      </p:sp>
      <p:sp>
        <p:nvSpPr>
          <p:cNvPr id="3" name="Content Placeholder 2">
            <a:extLst>
              <a:ext uri="{FF2B5EF4-FFF2-40B4-BE49-F238E27FC236}">
                <a16:creationId xmlns:a16="http://schemas.microsoft.com/office/drawing/2014/main" id="{2B542565-8D34-4B90-ADBA-CCC6A9759E99}"/>
              </a:ext>
            </a:extLst>
          </p:cNvPr>
          <p:cNvSpPr>
            <a:spLocks noGrp="1"/>
          </p:cNvSpPr>
          <p:nvPr>
            <p:ph idx="1"/>
          </p:nvPr>
        </p:nvSpPr>
        <p:spPr/>
        <p:txBody>
          <a:bodyPr>
            <a:normAutofit fontScale="70000" lnSpcReduction="20000"/>
          </a:bodyPr>
          <a:lstStyle/>
          <a:p>
            <a:pPr marL="0" indent="0">
              <a:buNone/>
            </a:pPr>
            <a:r>
              <a:rPr lang="en-GB" dirty="0"/>
              <a:t>Food Production and Supply Management</a:t>
            </a:r>
          </a:p>
          <a:p>
            <a:pPr marL="0" indent="0">
              <a:buNone/>
            </a:pPr>
            <a:r>
              <a:rPr lang="en-GB" dirty="0"/>
              <a:t>Food Business Management and Marketing</a:t>
            </a:r>
          </a:p>
          <a:p>
            <a:pPr marL="0" indent="0">
              <a:buNone/>
            </a:pPr>
            <a:r>
              <a:rPr lang="en-GB" dirty="0"/>
              <a:t>Hospitality and Food Studies</a:t>
            </a:r>
          </a:p>
          <a:p>
            <a:pPr marL="0" indent="0">
              <a:buNone/>
            </a:pPr>
            <a:r>
              <a:rPr lang="en-GB" dirty="0"/>
              <a:t>Nutrition and Health</a:t>
            </a:r>
          </a:p>
          <a:p>
            <a:pPr marL="0" indent="0">
              <a:buNone/>
            </a:pPr>
            <a:r>
              <a:rPr lang="en-GB" dirty="0"/>
              <a:t>Fitness, Nutrition and Health</a:t>
            </a:r>
          </a:p>
          <a:p>
            <a:pPr marL="0" indent="0">
              <a:buNone/>
            </a:pPr>
            <a:r>
              <a:rPr lang="en-GB" dirty="0"/>
              <a:t>Human Nutrition and Psychology</a:t>
            </a:r>
          </a:p>
          <a:p>
            <a:pPr marL="0" indent="0">
              <a:buNone/>
            </a:pPr>
            <a:r>
              <a:rPr lang="en-GB" dirty="0"/>
              <a:t>Human Nutrition and Dietetics</a:t>
            </a:r>
          </a:p>
          <a:p>
            <a:pPr marL="0" indent="0">
              <a:buNone/>
            </a:pPr>
            <a:r>
              <a:rPr lang="en-GB" dirty="0"/>
              <a:t>Sport Exercise and Nutrition</a:t>
            </a:r>
          </a:p>
          <a:p>
            <a:pPr marL="0" indent="0">
              <a:buNone/>
            </a:pPr>
            <a:r>
              <a:rPr lang="en-GB" dirty="0"/>
              <a:t>Nutrition and Sport Science</a:t>
            </a:r>
          </a:p>
          <a:p>
            <a:pPr marL="0" indent="0">
              <a:buNone/>
            </a:pPr>
            <a:endParaRPr lang="en-GB" dirty="0"/>
          </a:p>
        </p:txBody>
      </p:sp>
    </p:spTree>
    <p:extLst>
      <p:ext uri="{BB962C8B-B14F-4D97-AF65-F5344CB8AC3E}">
        <p14:creationId xmlns:p14="http://schemas.microsoft.com/office/powerpoint/2010/main" val="359649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BFB5-ADEA-4AE9-8D3F-2B7BF0408B2C}"/>
              </a:ext>
            </a:extLst>
          </p:cNvPr>
          <p:cNvSpPr>
            <a:spLocks noGrp="1"/>
          </p:cNvSpPr>
          <p:nvPr>
            <p:ph type="title"/>
          </p:nvPr>
        </p:nvSpPr>
        <p:spPr/>
        <p:txBody>
          <a:bodyPr/>
          <a:lstStyle/>
          <a:p>
            <a:r>
              <a:rPr lang="en-GB" dirty="0"/>
              <a:t>And ultimately…..</a:t>
            </a:r>
          </a:p>
        </p:txBody>
      </p:sp>
      <p:sp>
        <p:nvSpPr>
          <p:cNvPr id="3" name="Content Placeholder 2">
            <a:extLst>
              <a:ext uri="{FF2B5EF4-FFF2-40B4-BE49-F238E27FC236}">
                <a16:creationId xmlns:a16="http://schemas.microsoft.com/office/drawing/2014/main" id="{E77CF3F2-DCDA-42FE-8587-76E9CEBB2672}"/>
              </a:ext>
            </a:extLst>
          </p:cNvPr>
          <p:cNvSpPr>
            <a:spLocks noGrp="1"/>
          </p:cNvSpPr>
          <p:nvPr>
            <p:ph idx="1"/>
          </p:nvPr>
        </p:nvSpPr>
        <p:spPr/>
        <p:txBody>
          <a:bodyPr>
            <a:normAutofit fontScale="55000" lnSpcReduction="20000"/>
          </a:bodyPr>
          <a:lstStyle/>
          <a:p>
            <a:r>
              <a:rPr lang="en-GB" dirty="0"/>
              <a:t>Supermarkets</a:t>
            </a:r>
          </a:p>
          <a:p>
            <a:r>
              <a:rPr lang="en-GB" dirty="0"/>
              <a:t>Laboratory</a:t>
            </a:r>
          </a:p>
          <a:p>
            <a:r>
              <a:rPr lang="en-GB" dirty="0"/>
              <a:t>Health Sector</a:t>
            </a:r>
          </a:p>
          <a:p>
            <a:r>
              <a:rPr lang="en-GB" dirty="0"/>
              <a:t>Contract Catering</a:t>
            </a:r>
          </a:p>
          <a:p>
            <a:r>
              <a:rPr lang="en-GB" dirty="0"/>
              <a:t>Armed Forces</a:t>
            </a:r>
          </a:p>
          <a:p>
            <a:r>
              <a:rPr lang="en-GB" dirty="0"/>
              <a:t>Sport </a:t>
            </a:r>
          </a:p>
          <a:p>
            <a:r>
              <a:rPr lang="en-GB" dirty="0"/>
              <a:t>Hospitality Sector</a:t>
            </a:r>
          </a:p>
          <a:p>
            <a:r>
              <a:rPr lang="en-GB" dirty="0"/>
              <a:t>Nutrition</a:t>
            </a:r>
          </a:p>
          <a:p>
            <a:r>
              <a:rPr lang="en-GB" dirty="0"/>
              <a:t>Chef</a:t>
            </a:r>
          </a:p>
          <a:p>
            <a:r>
              <a:rPr lang="en-GB" dirty="0"/>
              <a:t>Entrepreneur</a:t>
            </a:r>
          </a:p>
          <a:p>
            <a:r>
              <a:rPr lang="en-GB"/>
              <a:t>Food Manufacturing</a:t>
            </a:r>
          </a:p>
        </p:txBody>
      </p:sp>
    </p:spTree>
    <p:extLst>
      <p:ext uri="{BB962C8B-B14F-4D97-AF65-F5344CB8AC3E}">
        <p14:creationId xmlns:p14="http://schemas.microsoft.com/office/powerpoint/2010/main" val="363396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9209-C6B1-45DD-BC7D-DAC2F67C0077}"/>
              </a:ext>
            </a:extLst>
          </p:cNvPr>
          <p:cNvSpPr>
            <a:spLocks noGrp="1"/>
          </p:cNvSpPr>
          <p:nvPr>
            <p:ph type="title"/>
          </p:nvPr>
        </p:nvSpPr>
        <p:spPr/>
        <p:txBody>
          <a:bodyPr/>
          <a:lstStyle/>
          <a:p>
            <a:pPr algn="ctr"/>
            <a:r>
              <a:rPr lang="en-GB" dirty="0"/>
              <a:t>Level 3 v’s A Level</a:t>
            </a:r>
          </a:p>
        </p:txBody>
      </p:sp>
      <p:sp>
        <p:nvSpPr>
          <p:cNvPr id="3" name="Content Placeholder 2">
            <a:extLst>
              <a:ext uri="{FF2B5EF4-FFF2-40B4-BE49-F238E27FC236}">
                <a16:creationId xmlns:a16="http://schemas.microsoft.com/office/drawing/2014/main" id="{FA907414-CAEC-429B-9610-41CC8C0E82B3}"/>
              </a:ext>
            </a:extLst>
          </p:cNvPr>
          <p:cNvSpPr>
            <a:spLocks noGrp="1"/>
          </p:cNvSpPr>
          <p:nvPr>
            <p:ph idx="1"/>
          </p:nvPr>
        </p:nvSpPr>
        <p:spPr/>
        <p:txBody>
          <a:bodyPr/>
          <a:lstStyle/>
          <a:p>
            <a:pPr marL="0" indent="0">
              <a:buNone/>
            </a:pPr>
            <a:r>
              <a:rPr lang="en-GB" dirty="0"/>
              <a:t>FAQ’s</a:t>
            </a:r>
          </a:p>
          <a:p>
            <a:pPr marL="0" indent="0">
              <a:buNone/>
            </a:pPr>
            <a:endParaRPr lang="en-GB" dirty="0"/>
          </a:p>
          <a:p>
            <a:r>
              <a:rPr lang="en-GB" dirty="0"/>
              <a:t>Will the qualification support me applying to Universities?</a:t>
            </a:r>
          </a:p>
          <a:p>
            <a:endParaRPr lang="en-GB" dirty="0"/>
          </a:p>
          <a:p>
            <a:r>
              <a:rPr lang="en-GB" dirty="0"/>
              <a:t>Is the qualification easier than an A Level?</a:t>
            </a:r>
          </a:p>
        </p:txBody>
      </p:sp>
    </p:spTree>
    <p:extLst>
      <p:ext uri="{BB962C8B-B14F-4D97-AF65-F5344CB8AC3E}">
        <p14:creationId xmlns:p14="http://schemas.microsoft.com/office/powerpoint/2010/main" val="267682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27DE-6A34-4D49-8823-D0623CF1BC5A}"/>
              </a:ext>
            </a:extLst>
          </p:cNvPr>
          <p:cNvSpPr>
            <a:spLocks noGrp="1"/>
          </p:cNvSpPr>
          <p:nvPr>
            <p:ph type="title"/>
          </p:nvPr>
        </p:nvSpPr>
        <p:spPr/>
        <p:txBody>
          <a:bodyPr>
            <a:normAutofit fontScale="90000"/>
          </a:bodyPr>
          <a:lstStyle/>
          <a:p>
            <a:r>
              <a:rPr lang="en-GB" sz="3600" b="1" dirty="0"/>
              <a:t>Will the qualification support me applying to Universities?</a:t>
            </a:r>
            <a:br>
              <a:rPr lang="en-GB" dirty="0"/>
            </a:br>
            <a:endParaRPr lang="en-GB" dirty="0"/>
          </a:p>
        </p:txBody>
      </p:sp>
      <p:sp>
        <p:nvSpPr>
          <p:cNvPr id="3" name="Content Placeholder 2">
            <a:extLst>
              <a:ext uri="{FF2B5EF4-FFF2-40B4-BE49-F238E27FC236}">
                <a16:creationId xmlns:a16="http://schemas.microsoft.com/office/drawing/2014/main" id="{BFA7DB7A-D599-45AD-B2A9-6F08ED1C0150}"/>
              </a:ext>
            </a:extLst>
          </p:cNvPr>
          <p:cNvSpPr>
            <a:spLocks noGrp="1"/>
          </p:cNvSpPr>
          <p:nvPr>
            <p:ph idx="1"/>
          </p:nvPr>
        </p:nvSpPr>
        <p:spPr/>
        <p:txBody>
          <a:bodyPr/>
          <a:lstStyle/>
          <a:p>
            <a:pPr marL="0" indent="0">
              <a:buNone/>
            </a:pPr>
            <a:r>
              <a:rPr lang="en-GB" dirty="0"/>
              <a:t>Absolutely yes.</a:t>
            </a:r>
          </a:p>
          <a:p>
            <a:pPr marL="0" indent="0">
              <a:buNone/>
            </a:pPr>
            <a:endParaRPr lang="en-GB" dirty="0"/>
          </a:p>
          <a:p>
            <a:pPr marL="0" indent="0">
              <a:buNone/>
            </a:pPr>
            <a:r>
              <a:rPr lang="en-GB" dirty="0"/>
              <a:t>The qualification has been endorsed by a number of Universities that specialise in food based degree courses.</a:t>
            </a:r>
          </a:p>
          <a:p>
            <a:pPr marL="0" indent="0">
              <a:buNone/>
            </a:pPr>
            <a:endParaRPr lang="en-GB" dirty="0"/>
          </a:p>
          <a:p>
            <a:pPr marL="0" indent="0">
              <a:buNone/>
            </a:pPr>
            <a:r>
              <a:rPr lang="en-GB" dirty="0"/>
              <a:t>The qualification has the same University Tariff Points as an A Level</a:t>
            </a:r>
          </a:p>
        </p:txBody>
      </p:sp>
    </p:spTree>
    <p:extLst>
      <p:ext uri="{BB962C8B-B14F-4D97-AF65-F5344CB8AC3E}">
        <p14:creationId xmlns:p14="http://schemas.microsoft.com/office/powerpoint/2010/main" val="265068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1530-CC7C-4F43-9392-DF935975C03B}"/>
              </a:ext>
            </a:extLst>
          </p:cNvPr>
          <p:cNvSpPr>
            <a:spLocks noGrp="1"/>
          </p:cNvSpPr>
          <p:nvPr>
            <p:ph type="title"/>
          </p:nvPr>
        </p:nvSpPr>
        <p:spPr/>
        <p:txBody>
          <a:bodyPr>
            <a:normAutofit fontScale="90000"/>
          </a:bodyPr>
          <a:lstStyle/>
          <a:p>
            <a:r>
              <a:rPr lang="en-US" dirty="0"/>
              <a:t>A Level Marks – Compared to Level 3 Marks</a:t>
            </a:r>
            <a:endParaRPr lang="en-GB" dirty="0"/>
          </a:p>
        </p:txBody>
      </p:sp>
      <p:sp>
        <p:nvSpPr>
          <p:cNvPr id="3" name="Content Placeholder 2">
            <a:extLst>
              <a:ext uri="{FF2B5EF4-FFF2-40B4-BE49-F238E27FC236}">
                <a16:creationId xmlns:a16="http://schemas.microsoft.com/office/drawing/2014/main" id="{CF09D3F0-259F-4E01-B307-8ECB58B2D840}"/>
              </a:ext>
            </a:extLst>
          </p:cNvPr>
          <p:cNvSpPr>
            <a:spLocks noGrp="1"/>
          </p:cNvSpPr>
          <p:nvPr>
            <p:ph idx="1"/>
          </p:nvPr>
        </p:nvSpPr>
        <p:spPr/>
        <p:txBody>
          <a:bodyPr>
            <a:normAutofit lnSpcReduction="10000"/>
          </a:bodyPr>
          <a:lstStyle/>
          <a:p>
            <a:pPr marL="0" indent="0" algn="ctr">
              <a:buNone/>
            </a:pPr>
            <a:r>
              <a:rPr lang="en-US" dirty="0"/>
              <a:t>E Grade at A Level = Pass at Level 3</a:t>
            </a:r>
          </a:p>
          <a:p>
            <a:pPr marL="0" indent="0" algn="ctr">
              <a:buNone/>
            </a:pPr>
            <a:endParaRPr lang="en-US" dirty="0"/>
          </a:p>
          <a:p>
            <a:pPr marL="0" indent="0" algn="ctr">
              <a:buNone/>
            </a:pPr>
            <a:r>
              <a:rPr lang="en-US" dirty="0"/>
              <a:t>C Grade at A Level = Merit at Level 3</a:t>
            </a:r>
          </a:p>
          <a:p>
            <a:pPr marL="0" indent="0" algn="ctr">
              <a:buNone/>
            </a:pPr>
            <a:endParaRPr lang="en-US" dirty="0"/>
          </a:p>
          <a:p>
            <a:pPr marL="0" indent="0" algn="ctr">
              <a:buNone/>
            </a:pPr>
            <a:r>
              <a:rPr lang="en-US" dirty="0"/>
              <a:t>A Grade at A Level = Distinction at Level 3</a:t>
            </a:r>
          </a:p>
          <a:p>
            <a:pPr marL="0" indent="0" algn="ctr">
              <a:buNone/>
            </a:pPr>
            <a:endParaRPr lang="en-US" dirty="0"/>
          </a:p>
          <a:p>
            <a:pPr marL="0" indent="0" algn="ctr">
              <a:buNone/>
            </a:pPr>
            <a:r>
              <a:rPr lang="en-US" dirty="0"/>
              <a:t>A* Grade at A Level = Distinction* at Level 3 (Diploma Only)</a:t>
            </a:r>
            <a:endParaRPr lang="en-GB" dirty="0"/>
          </a:p>
        </p:txBody>
      </p:sp>
    </p:spTree>
    <p:extLst>
      <p:ext uri="{BB962C8B-B14F-4D97-AF65-F5344CB8AC3E}">
        <p14:creationId xmlns:p14="http://schemas.microsoft.com/office/powerpoint/2010/main" val="206730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1EA72D6B-A959-410B-AE05-8AB3C7EFB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51"/>
          <a:stretch>
            <a:fillRect/>
          </a:stretch>
        </p:blipFill>
        <p:spPr bwMode="auto">
          <a:xfrm>
            <a:off x="1038749" y="1222097"/>
            <a:ext cx="4791075" cy="3552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B777399-7A99-4E1C-A914-4F55CB91E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00"/>
          <a:stretch>
            <a:fillRect/>
          </a:stretch>
        </p:blipFill>
        <p:spPr bwMode="auto">
          <a:xfrm>
            <a:off x="6248924" y="1436179"/>
            <a:ext cx="5229225" cy="375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a:extLst>
              <a:ext uri="{FF2B5EF4-FFF2-40B4-BE49-F238E27FC236}">
                <a16:creationId xmlns:a16="http://schemas.microsoft.com/office/drawing/2014/main" id="{17006281-EABA-4054-8E9A-65F551BD7674}"/>
              </a:ext>
            </a:extLst>
          </p:cNvPr>
          <p:cNvSpPr txBox="1">
            <a:spLocks noChangeArrowheads="1"/>
          </p:cNvSpPr>
          <p:nvPr/>
        </p:nvSpPr>
        <p:spPr bwMode="auto">
          <a:xfrm>
            <a:off x="988104" y="5835650"/>
            <a:ext cx="9544050" cy="4572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Resource – Page 149 of UCAS Tariff Tables 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8E43A445-B1AA-4E1F-8EB7-5BD8078D5B49}"/>
              </a:ext>
            </a:extLst>
          </p:cNvPr>
          <p:cNvSpPr>
            <a:spLocks noChangeArrowheads="1"/>
          </p:cNvSpPr>
          <p:nvPr/>
        </p:nvSpPr>
        <p:spPr bwMode="auto">
          <a:xfrm>
            <a:off x="1038749" y="760432"/>
            <a:ext cx="36304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UCAS Tariff Points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(half published points for Certificate)</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785FC88A-FF5F-4EC7-A803-E82D2E4E7C5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5397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850A-1AC7-4E9E-B523-75370360B8D9}"/>
              </a:ext>
            </a:extLst>
          </p:cNvPr>
          <p:cNvSpPr>
            <a:spLocks noGrp="1"/>
          </p:cNvSpPr>
          <p:nvPr>
            <p:ph type="title"/>
          </p:nvPr>
        </p:nvSpPr>
        <p:spPr/>
        <p:txBody>
          <a:bodyPr>
            <a:normAutofit fontScale="90000"/>
          </a:bodyPr>
          <a:lstStyle/>
          <a:p>
            <a:r>
              <a:rPr lang="en-GB" dirty="0"/>
              <a:t>Is the qualification easier than an A Level?</a:t>
            </a:r>
            <a:br>
              <a:rPr lang="en-GB" dirty="0"/>
            </a:br>
            <a:endParaRPr lang="en-GB" dirty="0"/>
          </a:p>
        </p:txBody>
      </p:sp>
      <p:sp>
        <p:nvSpPr>
          <p:cNvPr id="3" name="Content Placeholder 2">
            <a:extLst>
              <a:ext uri="{FF2B5EF4-FFF2-40B4-BE49-F238E27FC236}">
                <a16:creationId xmlns:a16="http://schemas.microsoft.com/office/drawing/2014/main" id="{5B5507A5-0BDE-4319-BF7D-C59AF4635055}"/>
              </a:ext>
            </a:extLst>
          </p:cNvPr>
          <p:cNvSpPr>
            <a:spLocks noGrp="1"/>
          </p:cNvSpPr>
          <p:nvPr>
            <p:ph idx="1"/>
          </p:nvPr>
        </p:nvSpPr>
        <p:spPr/>
        <p:txBody>
          <a:bodyPr/>
          <a:lstStyle/>
          <a:p>
            <a:pPr marL="0" indent="0">
              <a:buNone/>
            </a:pPr>
            <a:r>
              <a:rPr lang="en-GB" dirty="0"/>
              <a:t>No.</a:t>
            </a:r>
          </a:p>
          <a:p>
            <a:pPr marL="0" indent="0">
              <a:buNone/>
            </a:pPr>
            <a:endParaRPr lang="en-GB" dirty="0"/>
          </a:p>
          <a:p>
            <a:pPr marL="0" indent="0">
              <a:buNone/>
            </a:pPr>
            <a:r>
              <a:rPr lang="en-GB" dirty="0"/>
              <a:t>The qualification has been structured to be as rigorous as an A Level qualification.</a:t>
            </a:r>
          </a:p>
        </p:txBody>
      </p:sp>
    </p:spTree>
    <p:extLst>
      <p:ext uri="{BB962C8B-B14F-4D97-AF65-F5344CB8AC3E}">
        <p14:creationId xmlns:p14="http://schemas.microsoft.com/office/powerpoint/2010/main" val="152475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B3CB-B0EA-4498-A9C5-0DE0FCFC98A3}"/>
              </a:ext>
            </a:extLst>
          </p:cNvPr>
          <p:cNvSpPr>
            <a:spLocks noGrp="1"/>
          </p:cNvSpPr>
          <p:nvPr>
            <p:ph type="title"/>
          </p:nvPr>
        </p:nvSpPr>
        <p:spPr/>
        <p:txBody>
          <a:bodyPr/>
          <a:lstStyle/>
          <a:p>
            <a:r>
              <a:rPr lang="en-GB" dirty="0"/>
              <a:t>Two Year Course Structure</a:t>
            </a:r>
          </a:p>
        </p:txBody>
      </p:sp>
      <p:sp>
        <p:nvSpPr>
          <p:cNvPr id="3" name="Content Placeholder 2">
            <a:extLst>
              <a:ext uri="{FF2B5EF4-FFF2-40B4-BE49-F238E27FC236}">
                <a16:creationId xmlns:a16="http://schemas.microsoft.com/office/drawing/2014/main" id="{1C39ED5D-3ACF-4826-ACD1-61ABBEF838FD}"/>
              </a:ext>
            </a:extLst>
          </p:cNvPr>
          <p:cNvSpPr>
            <a:spLocks noGrp="1"/>
          </p:cNvSpPr>
          <p:nvPr>
            <p:ph idx="1"/>
          </p:nvPr>
        </p:nvSpPr>
        <p:spPr/>
        <p:txBody>
          <a:bodyPr/>
          <a:lstStyle/>
          <a:p>
            <a:pPr marL="0" indent="0">
              <a:buNone/>
            </a:pPr>
            <a:r>
              <a:rPr lang="en-GB" dirty="0"/>
              <a:t>Year 12 – Certificate</a:t>
            </a:r>
          </a:p>
          <a:p>
            <a:pPr marL="0" indent="0">
              <a:buNone/>
            </a:pPr>
            <a:endParaRPr lang="en-GB" dirty="0"/>
          </a:p>
          <a:p>
            <a:pPr marL="0" indent="0">
              <a:buNone/>
            </a:pPr>
            <a:r>
              <a:rPr lang="en-GB" b="1" dirty="0"/>
              <a:t>Unit 1 – Meeting the Nutritional Needs of Specific Groups</a:t>
            </a:r>
          </a:p>
          <a:p>
            <a:pPr marL="0" indent="0">
              <a:buNone/>
            </a:pPr>
            <a:endParaRPr lang="en-GB" dirty="0"/>
          </a:p>
          <a:p>
            <a:pPr marL="0" indent="0">
              <a:buNone/>
            </a:pPr>
            <a:r>
              <a:rPr lang="en-GB" dirty="0"/>
              <a:t>Internal Project 50% of Certificate (and 25% of Diploma)</a:t>
            </a:r>
          </a:p>
          <a:p>
            <a:pPr marL="0" indent="0">
              <a:buNone/>
            </a:pPr>
            <a:r>
              <a:rPr lang="en-GB" dirty="0"/>
              <a:t>External Exam 50% </a:t>
            </a:r>
            <a:r>
              <a:rPr lang="en-GB"/>
              <a:t>of Certificate (and 25% of Diploma)</a:t>
            </a:r>
            <a:endParaRPr lang="en-GB" dirty="0"/>
          </a:p>
        </p:txBody>
      </p:sp>
    </p:spTree>
    <p:extLst>
      <p:ext uri="{BB962C8B-B14F-4D97-AF65-F5344CB8AC3E}">
        <p14:creationId xmlns:p14="http://schemas.microsoft.com/office/powerpoint/2010/main" val="26311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B3C7-1132-46C6-881A-E9305FF42690}"/>
              </a:ext>
            </a:extLst>
          </p:cNvPr>
          <p:cNvSpPr>
            <a:spLocks noGrp="1"/>
          </p:cNvSpPr>
          <p:nvPr>
            <p:ph type="title"/>
          </p:nvPr>
        </p:nvSpPr>
        <p:spPr/>
        <p:txBody>
          <a:bodyPr/>
          <a:lstStyle/>
          <a:p>
            <a:r>
              <a:rPr lang="en-GB" b="1" dirty="0"/>
              <a:t>Year 12 Certificate - Content</a:t>
            </a:r>
          </a:p>
        </p:txBody>
      </p:sp>
      <p:sp>
        <p:nvSpPr>
          <p:cNvPr id="3" name="Content Placeholder 2">
            <a:extLst>
              <a:ext uri="{FF2B5EF4-FFF2-40B4-BE49-F238E27FC236}">
                <a16:creationId xmlns:a16="http://schemas.microsoft.com/office/drawing/2014/main" id="{3408DEFF-192B-4673-8D10-22DAC302D811}"/>
              </a:ext>
            </a:extLst>
          </p:cNvPr>
          <p:cNvSpPr>
            <a:spLocks noGrp="1"/>
          </p:cNvSpPr>
          <p:nvPr>
            <p:ph idx="1"/>
          </p:nvPr>
        </p:nvSpPr>
        <p:spPr/>
        <p:txBody>
          <a:bodyPr>
            <a:normAutofit fontScale="92500" lnSpcReduction="10000"/>
          </a:bodyPr>
          <a:lstStyle/>
          <a:p>
            <a:r>
              <a:rPr lang="en-GB" dirty="0"/>
              <a:t>Nutrients – Function, Structure</a:t>
            </a:r>
          </a:p>
          <a:p>
            <a:endParaRPr lang="en-GB" dirty="0"/>
          </a:p>
          <a:p>
            <a:r>
              <a:rPr lang="en-GB" dirty="0"/>
              <a:t>Specific Dietary Needs of Individuals</a:t>
            </a:r>
          </a:p>
          <a:p>
            <a:endParaRPr lang="en-GB" dirty="0"/>
          </a:p>
          <a:p>
            <a:r>
              <a:rPr lang="en-GB" dirty="0"/>
              <a:t>Food Hygiene and Safety </a:t>
            </a:r>
          </a:p>
          <a:p>
            <a:pPr marL="0" indent="0">
              <a:buNone/>
            </a:pPr>
            <a:endParaRPr lang="en-GB" dirty="0"/>
          </a:p>
          <a:p>
            <a:r>
              <a:rPr lang="en-GB" dirty="0"/>
              <a:t>Complex Practical Skills</a:t>
            </a:r>
          </a:p>
          <a:p>
            <a:endParaRPr lang="en-GB" dirty="0"/>
          </a:p>
        </p:txBody>
      </p:sp>
    </p:spTree>
    <p:extLst>
      <p:ext uri="{BB962C8B-B14F-4D97-AF65-F5344CB8AC3E}">
        <p14:creationId xmlns:p14="http://schemas.microsoft.com/office/powerpoint/2010/main" val="2652364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8556B189CCFB40B22A89770E3A7251" ma:contentTypeVersion="3" ma:contentTypeDescription="Create a new document." ma:contentTypeScope="" ma:versionID="ed50dfd29f8aeafdeddd16f4ac7d0c0b">
  <xsd:schema xmlns:xsd="http://www.w3.org/2001/XMLSchema" xmlns:xs="http://www.w3.org/2001/XMLSchema" xmlns:p="http://schemas.microsoft.com/office/2006/metadata/properties" xmlns:ns2="0bbbc2f8-d722-45e0-b93e-34ff8134c46f" targetNamespace="http://schemas.microsoft.com/office/2006/metadata/properties" ma:root="true" ma:fieldsID="5cadffd87d11795279a71cd1ac5208e5" ns2:_="">
    <xsd:import namespace="0bbbc2f8-d722-45e0-b93e-34ff8134c46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c2f8-d722-45e0-b93e-34ff8134c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4403A8-F72C-447F-9F39-3CDCC42E80C1}">
  <ds:schemaRefs>
    <ds:schemaRef ds:uri="http://schemas.microsoft.com/sharepoint/v3/contenttype/forms"/>
  </ds:schemaRefs>
</ds:datastoreItem>
</file>

<file path=customXml/itemProps2.xml><?xml version="1.0" encoding="utf-8"?>
<ds:datastoreItem xmlns:ds="http://schemas.openxmlformats.org/officeDocument/2006/customXml" ds:itemID="{874563B8-6C64-41FF-8963-560738C9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bc2f8-d722-45e0-b93e-34ff8134c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45E00B-1AD8-410F-8546-2336142C642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207</TotalTime>
  <Words>1016</Words>
  <Application>Microsoft Office PowerPoint</Application>
  <PresentationFormat>Widescreen</PresentationFormat>
  <Paragraphs>136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WJEC</vt:lpstr>
      <vt:lpstr>History of the course</vt:lpstr>
      <vt:lpstr>Level 3 v’s A Level</vt:lpstr>
      <vt:lpstr>Will the qualification support me applying to Universities? </vt:lpstr>
      <vt:lpstr>A Level Marks – Compared to Level 3 Marks</vt:lpstr>
      <vt:lpstr>PowerPoint Presentation</vt:lpstr>
      <vt:lpstr>Is the qualification easier than an A Level? </vt:lpstr>
      <vt:lpstr>Two Year Course Structure</vt:lpstr>
      <vt:lpstr>Year 12 Certificate - Content</vt:lpstr>
      <vt:lpstr>Year 12 – Practical Tasks</vt:lpstr>
      <vt:lpstr>Striped Meringues</vt:lpstr>
      <vt:lpstr>Quiche with a difference……..</vt:lpstr>
      <vt:lpstr>Savoury Choux Pastry fit for Paris……</vt:lpstr>
      <vt:lpstr>International Soup Day  (with international bread)</vt:lpstr>
      <vt:lpstr>Homemade Mayo - used in a starter.</vt:lpstr>
      <vt:lpstr>Gala Pie – Bake Off</vt:lpstr>
      <vt:lpstr>A Puff Pastry Product for a Primary School Break Time Snack</vt:lpstr>
      <vt:lpstr>Piped Mash………</vt:lpstr>
      <vt:lpstr>Year 12 – Assessment – Examination (50% of Certificate, 25% of Diploma)</vt:lpstr>
      <vt:lpstr>Year 12 – Assessment – Project Unit 1 (50% of Certificate, 25% of Diploma)</vt:lpstr>
      <vt:lpstr>Year 13 Diploma – Content – Unit 2 (25% of Diploma) </vt:lpstr>
      <vt:lpstr>Unit 3 - Experimenting to Solve Food Production Problems (optional)(25% of Diploma) </vt:lpstr>
      <vt:lpstr>You will need -</vt:lpstr>
      <vt:lpstr>Works very well with …….</vt:lpstr>
      <vt:lpstr>And beyond…………</vt:lpstr>
      <vt:lpstr>And Beyond…….</vt:lpstr>
      <vt:lpstr>And ultimately…..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WJEC</dc:title>
  <dc:creator>James</dc:creator>
  <cp:lastModifiedBy>Mr Spiers</cp:lastModifiedBy>
  <cp:revision>26</cp:revision>
  <dcterms:created xsi:type="dcterms:W3CDTF">2017-11-29T21:54:50Z</dcterms:created>
  <dcterms:modified xsi:type="dcterms:W3CDTF">2022-01-11T09:31:31Z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0x010100488556B189CCFB40B22A89770E3A7251</vt:lpwstr>
  </property>
</Properties>
</file>