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70" r:id="rId9"/>
    <p:sldId id="272" r:id="rId10"/>
    <p:sldId id="277" r:id="rId11"/>
    <p:sldId id="27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3B79A9E-8313-40ED-A22C-A8E4B18C369F}"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59B79B-D3D6-46CF-B552-ACBECF28310A}" type="slidenum">
              <a:rPr lang="en-GB" smtClean="0"/>
              <a:t>‹#›</a:t>
            </a:fld>
            <a:endParaRPr lang="en-GB"/>
          </a:p>
        </p:txBody>
      </p:sp>
    </p:spTree>
    <p:extLst>
      <p:ext uri="{BB962C8B-B14F-4D97-AF65-F5344CB8AC3E}">
        <p14:creationId xmlns:p14="http://schemas.microsoft.com/office/powerpoint/2010/main" val="3894756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3B79A9E-8313-40ED-A22C-A8E4B18C369F}"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59B79B-D3D6-46CF-B552-ACBECF28310A}" type="slidenum">
              <a:rPr lang="en-GB" smtClean="0"/>
              <a:t>‹#›</a:t>
            </a:fld>
            <a:endParaRPr lang="en-GB"/>
          </a:p>
        </p:txBody>
      </p:sp>
    </p:spTree>
    <p:extLst>
      <p:ext uri="{BB962C8B-B14F-4D97-AF65-F5344CB8AC3E}">
        <p14:creationId xmlns:p14="http://schemas.microsoft.com/office/powerpoint/2010/main" val="2500097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3B79A9E-8313-40ED-A22C-A8E4B18C369F}"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59B79B-D3D6-46CF-B552-ACBECF28310A}" type="slidenum">
              <a:rPr lang="en-GB" smtClean="0"/>
              <a:t>‹#›</a:t>
            </a:fld>
            <a:endParaRPr lang="en-GB"/>
          </a:p>
        </p:txBody>
      </p:sp>
    </p:spTree>
    <p:extLst>
      <p:ext uri="{BB962C8B-B14F-4D97-AF65-F5344CB8AC3E}">
        <p14:creationId xmlns:p14="http://schemas.microsoft.com/office/powerpoint/2010/main" val="2519935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3B79A9E-8313-40ED-A22C-A8E4B18C369F}"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59B79B-D3D6-46CF-B552-ACBECF28310A}" type="slidenum">
              <a:rPr lang="en-GB" smtClean="0"/>
              <a:t>‹#›</a:t>
            </a:fld>
            <a:endParaRPr lang="en-GB"/>
          </a:p>
        </p:txBody>
      </p:sp>
    </p:spTree>
    <p:extLst>
      <p:ext uri="{BB962C8B-B14F-4D97-AF65-F5344CB8AC3E}">
        <p14:creationId xmlns:p14="http://schemas.microsoft.com/office/powerpoint/2010/main" val="446521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B79A9E-8313-40ED-A22C-A8E4B18C369F}"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59B79B-D3D6-46CF-B552-ACBECF28310A}" type="slidenum">
              <a:rPr lang="en-GB" smtClean="0"/>
              <a:t>‹#›</a:t>
            </a:fld>
            <a:endParaRPr lang="en-GB"/>
          </a:p>
        </p:txBody>
      </p:sp>
    </p:spTree>
    <p:extLst>
      <p:ext uri="{BB962C8B-B14F-4D97-AF65-F5344CB8AC3E}">
        <p14:creationId xmlns:p14="http://schemas.microsoft.com/office/powerpoint/2010/main" val="959464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3B79A9E-8313-40ED-A22C-A8E4B18C369F}" type="datetimeFigureOut">
              <a:rPr lang="en-GB" smtClean="0"/>
              <a:t>26/11/2020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59B79B-D3D6-46CF-B552-ACBECF28310A}" type="slidenum">
              <a:rPr lang="en-GB" smtClean="0"/>
              <a:t>‹#›</a:t>
            </a:fld>
            <a:endParaRPr lang="en-GB"/>
          </a:p>
        </p:txBody>
      </p:sp>
    </p:spTree>
    <p:extLst>
      <p:ext uri="{BB962C8B-B14F-4D97-AF65-F5344CB8AC3E}">
        <p14:creationId xmlns:p14="http://schemas.microsoft.com/office/powerpoint/2010/main" val="3109964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3B79A9E-8313-40ED-A22C-A8E4B18C369F}" type="datetimeFigureOut">
              <a:rPr lang="en-GB" smtClean="0"/>
              <a:t>26/11/2020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259B79B-D3D6-46CF-B552-ACBECF28310A}" type="slidenum">
              <a:rPr lang="en-GB" smtClean="0"/>
              <a:t>‹#›</a:t>
            </a:fld>
            <a:endParaRPr lang="en-GB"/>
          </a:p>
        </p:txBody>
      </p:sp>
    </p:spTree>
    <p:extLst>
      <p:ext uri="{BB962C8B-B14F-4D97-AF65-F5344CB8AC3E}">
        <p14:creationId xmlns:p14="http://schemas.microsoft.com/office/powerpoint/2010/main" val="679669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3B79A9E-8313-40ED-A22C-A8E4B18C369F}" type="datetimeFigureOut">
              <a:rPr lang="en-GB" smtClean="0"/>
              <a:t>26/11/2020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259B79B-D3D6-46CF-B552-ACBECF28310A}" type="slidenum">
              <a:rPr lang="en-GB" smtClean="0"/>
              <a:t>‹#›</a:t>
            </a:fld>
            <a:endParaRPr lang="en-GB"/>
          </a:p>
        </p:txBody>
      </p:sp>
    </p:spTree>
    <p:extLst>
      <p:ext uri="{BB962C8B-B14F-4D97-AF65-F5344CB8AC3E}">
        <p14:creationId xmlns:p14="http://schemas.microsoft.com/office/powerpoint/2010/main" val="21448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B79A9E-8313-40ED-A22C-A8E4B18C369F}" type="datetimeFigureOut">
              <a:rPr lang="en-GB" smtClean="0"/>
              <a:t>26/11/2020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259B79B-D3D6-46CF-B552-ACBECF28310A}" type="slidenum">
              <a:rPr lang="en-GB" smtClean="0"/>
              <a:t>‹#›</a:t>
            </a:fld>
            <a:endParaRPr lang="en-GB"/>
          </a:p>
        </p:txBody>
      </p:sp>
    </p:spTree>
    <p:extLst>
      <p:ext uri="{BB962C8B-B14F-4D97-AF65-F5344CB8AC3E}">
        <p14:creationId xmlns:p14="http://schemas.microsoft.com/office/powerpoint/2010/main" val="154877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B79A9E-8313-40ED-A22C-A8E4B18C369F}" type="datetimeFigureOut">
              <a:rPr lang="en-GB" smtClean="0"/>
              <a:t>26/11/2020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59B79B-D3D6-46CF-B552-ACBECF28310A}" type="slidenum">
              <a:rPr lang="en-GB" smtClean="0"/>
              <a:t>‹#›</a:t>
            </a:fld>
            <a:endParaRPr lang="en-GB"/>
          </a:p>
        </p:txBody>
      </p:sp>
    </p:spTree>
    <p:extLst>
      <p:ext uri="{BB962C8B-B14F-4D97-AF65-F5344CB8AC3E}">
        <p14:creationId xmlns:p14="http://schemas.microsoft.com/office/powerpoint/2010/main" val="2463028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B79A9E-8313-40ED-A22C-A8E4B18C369F}" type="datetimeFigureOut">
              <a:rPr lang="en-GB" smtClean="0"/>
              <a:t>26/11/2020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59B79B-D3D6-46CF-B552-ACBECF28310A}" type="slidenum">
              <a:rPr lang="en-GB" smtClean="0"/>
              <a:t>‹#›</a:t>
            </a:fld>
            <a:endParaRPr lang="en-GB"/>
          </a:p>
        </p:txBody>
      </p:sp>
    </p:spTree>
    <p:extLst>
      <p:ext uri="{BB962C8B-B14F-4D97-AF65-F5344CB8AC3E}">
        <p14:creationId xmlns:p14="http://schemas.microsoft.com/office/powerpoint/2010/main" val="1993117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B79A9E-8313-40ED-A22C-A8E4B18C369F}" type="datetimeFigureOut">
              <a:rPr lang="en-GB" smtClean="0"/>
              <a:t>26/11/2020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59B79B-D3D6-46CF-B552-ACBECF28310A}" type="slidenum">
              <a:rPr lang="en-GB" smtClean="0"/>
              <a:t>‹#›</a:t>
            </a:fld>
            <a:endParaRPr lang="en-GB"/>
          </a:p>
        </p:txBody>
      </p:sp>
    </p:spTree>
    <p:extLst>
      <p:ext uri="{BB962C8B-B14F-4D97-AF65-F5344CB8AC3E}">
        <p14:creationId xmlns:p14="http://schemas.microsoft.com/office/powerpoint/2010/main" val="2495003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9.jpeg"/><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8.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8" y="0"/>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6037" y="4078287"/>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2"/>
          <p:cNvSpPr txBox="1">
            <a:spLocks noChangeArrowheads="1"/>
          </p:cNvSpPr>
          <p:nvPr/>
        </p:nvSpPr>
        <p:spPr>
          <a:xfrm>
            <a:off x="838200" y="2282825"/>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sz="4800" dirty="0"/>
              <a:t>A-LEVEL</a:t>
            </a:r>
          </a:p>
        </p:txBody>
      </p:sp>
      <p:sp>
        <p:nvSpPr>
          <p:cNvPr id="7" name="Rectangle 3"/>
          <p:cNvSpPr txBox="1">
            <a:spLocks noChangeArrowheads="1"/>
          </p:cNvSpPr>
          <p:nvPr/>
        </p:nvSpPr>
        <p:spPr>
          <a:xfrm>
            <a:off x="1524000" y="4038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defRPr/>
            </a:pPr>
            <a:r>
              <a:rPr lang="en-GB" sz="4000"/>
              <a:t>PRODUCT DESIGN</a:t>
            </a:r>
          </a:p>
        </p:txBody>
      </p:sp>
    </p:spTree>
    <p:custDataLst>
      <p:tags r:id="rId1"/>
    </p:custDataLst>
    <p:extLst>
      <p:ext uri="{BB962C8B-B14F-4D97-AF65-F5344CB8AC3E}">
        <p14:creationId xmlns:p14="http://schemas.microsoft.com/office/powerpoint/2010/main" val="3371938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mlewis\AppData\Local\Temp\197170\bottom righ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2757" y="4077072"/>
            <a:ext cx="4821243" cy="278092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75" y="0"/>
            <a:ext cx="3086607" cy="1844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2"/>
          <p:cNvSpPr txBox="1">
            <a:spLocks noChangeArrowheads="1"/>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a:t>What is Product Design?</a:t>
            </a:r>
            <a:endParaRPr lang="en-GB" altLang="en-US" dirty="0"/>
          </a:p>
        </p:txBody>
      </p:sp>
      <p:sp>
        <p:nvSpPr>
          <p:cNvPr id="7" name="Rectangle 3"/>
          <p:cNvSpPr txBox="1">
            <a:spLocks noChangeArrowheads="1"/>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80000"/>
              </a:lnSpc>
            </a:pPr>
            <a:r>
              <a:rPr lang="en-GB" altLang="en-US" sz="2000" dirty="0"/>
              <a:t>Product design is the process by which products are designed and produced. </a:t>
            </a:r>
          </a:p>
          <a:p>
            <a:pPr>
              <a:lnSpc>
                <a:spcPct val="80000"/>
              </a:lnSpc>
            </a:pPr>
            <a:endParaRPr lang="en-GB" altLang="en-US" sz="2000" dirty="0"/>
          </a:p>
          <a:p>
            <a:pPr>
              <a:lnSpc>
                <a:spcPct val="80000"/>
              </a:lnSpc>
            </a:pPr>
            <a:r>
              <a:rPr lang="en-GB" altLang="en-US" sz="2000" dirty="0"/>
              <a:t>In its basic form it is coming up with new ideas to improve the efficiency or productivity of existing products or the creation of new ones. Developing, planning and producing an outcome. </a:t>
            </a:r>
          </a:p>
          <a:p>
            <a:pPr>
              <a:lnSpc>
                <a:spcPct val="80000"/>
              </a:lnSpc>
            </a:pPr>
            <a:endParaRPr lang="en-GB" altLang="en-US" sz="2000" dirty="0"/>
          </a:p>
          <a:p>
            <a:pPr>
              <a:lnSpc>
                <a:spcPct val="80000"/>
              </a:lnSpc>
            </a:pPr>
            <a:r>
              <a:rPr lang="en-GB" altLang="en-US" sz="2000" dirty="0"/>
              <a:t>It is the combination of </a:t>
            </a:r>
            <a:r>
              <a:rPr lang="en-GB" altLang="en-US" sz="2000" dirty="0">
                <a:solidFill>
                  <a:srgbClr val="0000FF"/>
                </a:solidFill>
              </a:rPr>
              <a:t>Graphic Products, Resistant Materials and Systems</a:t>
            </a:r>
            <a:r>
              <a:rPr lang="en-GB" altLang="en-US" sz="2000" dirty="0"/>
              <a:t>. Allowing you to develop your skills in all areas.</a:t>
            </a:r>
          </a:p>
          <a:p>
            <a:pPr>
              <a:lnSpc>
                <a:spcPct val="80000"/>
              </a:lnSpc>
            </a:pPr>
            <a:endParaRPr lang="en-GB" altLang="en-US" sz="2000" dirty="0"/>
          </a:p>
          <a:p>
            <a:pPr>
              <a:lnSpc>
                <a:spcPct val="80000"/>
              </a:lnSpc>
            </a:pPr>
            <a:r>
              <a:rPr lang="en-GB" altLang="en-US" sz="2000" dirty="0"/>
              <a:t>It is about </a:t>
            </a:r>
            <a:r>
              <a:rPr lang="en-GB" altLang="en-US" sz="2000" dirty="0">
                <a:solidFill>
                  <a:srgbClr val="0000FF"/>
                </a:solidFill>
              </a:rPr>
              <a:t>designing for life</a:t>
            </a:r>
            <a:r>
              <a:rPr lang="en-GB" altLang="en-US" sz="2000" dirty="0"/>
              <a:t>, from the Biro to the IPAD.</a:t>
            </a:r>
          </a:p>
        </p:txBody>
      </p:sp>
    </p:spTree>
    <p:custDataLst>
      <p:tags r:id="rId1"/>
    </p:custDataLst>
    <p:extLst>
      <p:ext uri="{BB962C8B-B14F-4D97-AF65-F5344CB8AC3E}">
        <p14:creationId xmlns:p14="http://schemas.microsoft.com/office/powerpoint/2010/main" val="1655881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mlewis\AppData\Local\Temp\197170\bottom righ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2757" y="4077072"/>
            <a:ext cx="4821243" cy="278092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75" y="0"/>
            <a:ext cx="3086607" cy="1844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2"/>
          <p:cNvSpPr txBox="1">
            <a:spLocks noChangeArrowheads="1"/>
          </p:cNvSpPr>
          <p:nvPr/>
        </p:nvSpPr>
        <p:spPr>
          <a:xfrm>
            <a:off x="457200" y="35091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dirty="0">
                <a:solidFill>
                  <a:schemeClr val="tx1">
                    <a:lumMod val="95000"/>
                    <a:lumOff val="5000"/>
                  </a:schemeClr>
                </a:solidFill>
              </a:rPr>
              <a:t>Why choose Product Design?</a:t>
            </a:r>
          </a:p>
        </p:txBody>
      </p:sp>
      <p:sp>
        <p:nvSpPr>
          <p:cNvPr id="7" name="Rectangle 3"/>
          <p:cNvSpPr txBox="1">
            <a:spLocks noChangeArrowheads="1"/>
          </p:cNvSpPr>
          <p:nvPr/>
        </p:nvSpPr>
        <p:spPr>
          <a:xfrm>
            <a:off x="455356" y="1522543"/>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altLang="en-US" dirty="0"/>
              <a:t>Career opportunities.</a:t>
            </a:r>
          </a:p>
          <a:p>
            <a:pPr>
              <a:buFontTx/>
              <a:buNone/>
            </a:pPr>
            <a:endParaRPr lang="en-GB" altLang="en-US" dirty="0"/>
          </a:p>
          <a:p>
            <a:r>
              <a:rPr lang="en-GB" altLang="en-US" dirty="0"/>
              <a:t>Enjoy the subject at GCSE. </a:t>
            </a:r>
          </a:p>
          <a:p>
            <a:pPr>
              <a:buFontTx/>
              <a:buNone/>
            </a:pPr>
            <a:endParaRPr lang="en-GB" altLang="en-US" dirty="0"/>
          </a:p>
          <a:p>
            <a:r>
              <a:rPr lang="en-GB" altLang="en-US" dirty="0"/>
              <a:t>Using the extra UCAS points for entry into university.</a:t>
            </a:r>
          </a:p>
        </p:txBody>
      </p:sp>
    </p:spTree>
    <p:custDataLst>
      <p:tags r:id="rId1"/>
    </p:custDataLst>
    <p:extLst>
      <p:ext uri="{BB962C8B-B14F-4D97-AF65-F5344CB8AC3E}">
        <p14:creationId xmlns:p14="http://schemas.microsoft.com/office/powerpoint/2010/main" val="247672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mlewis\AppData\Local\Temp\197170\bottom righ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2757" y="4077072"/>
            <a:ext cx="4821243" cy="278092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75" y="0"/>
            <a:ext cx="3086607" cy="1844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2"/>
          <p:cNvSpPr>
            <a:spLocks noGrp="1" noChangeArrowheads="1"/>
          </p:cNvSpPr>
          <p:nvPr>
            <p:ph type="title"/>
          </p:nvPr>
        </p:nvSpPr>
        <p:spPr>
          <a:xfrm>
            <a:off x="685800" y="152400"/>
            <a:ext cx="6870700" cy="828675"/>
          </a:xfrm>
        </p:spPr>
        <p:txBody>
          <a:bodyPr/>
          <a:lstStyle/>
          <a:p>
            <a:pPr eaLnBrk="1" hangingPunct="1"/>
            <a:r>
              <a:rPr lang="en-GB" altLang="en-US" dirty="0"/>
              <a:t>Careers</a:t>
            </a:r>
          </a:p>
        </p:txBody>
      </p:sp>
      <p:sp>
        <p:nvSpPr>
          <p:cNvPr id="7" name="Rectangle 3"/>
          <p:cNvSpPr txBox="1">
            <a:spLocks noChangeArrowheads="1"/>
          </p:cNvSpPr>
          <p:nvPr/>
        </p:nvSpPr>
        <p:spPr>
          <a:xfrm>
            <a:off x="644902" y="2167556"/>
            <a:ext cx="5327650" cy="39977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80000"/>
              </a:lnSpc>
            </a:pPr>
            <a:endParaRPr lang="en-GB" altLang="en-US" sz="1600" dirty="0"/>
          </a:p>
          <a:p>
            <a:pPr>
              <a:lnSpc>
                <a:spcPct val="80000"/>
              </a:lnSpc>
            </a:pPr>
            <a:r>
              <a:rPr lang="en-GB" altLang="en-US" sz="2000" dirty="0"/>
              <a:t>Architecture			</a:t>
            </a:r>
          </a:p>
          <a:p>
            <a:pPr>
              <a:lnSpc>
                <a:spcPct val="80000"/>
              </a:lnSpc>
            </a:pPr>
            <a:r>
              <a:rPr lang="en-GB" altLang="en-US" sz="2000" dirty="0"/>
              <a:t>Advertising</a:t>
            </a:r>
          </a:p>
          <a:p>
            <a:pPr>
              <a:lnSpc>
                <a:spcPct val="80000"/>
              </a:lnSpc>
            </a:pPr>
            <a:r>
              <a:rPr lang="en-GB" altLang="en-US" sz="2000" dirty="0"/>
              <a:t>Teaching</a:t>
            </a:r>
          </a:p>
          <a:p>
            <a:pPr>
              <a:lnSpc>
                <a:spcPct val="80000"/>
              </a:lnSpc>
            </a:pPr>
            <a:r>
              <a:rPr lang="en-GB" altLang="en-US" sz="2000" dirty="0"/>
              <a:t>Carpentry</a:t>
            </a:r>
          </a:p>
          <a:p>
            <a:pPr>
              <a:lnSpc>
                <a:spcPct val="80000"/>
              </a:lnSpc>
            </a:pPr>
            <a:r>
              <a:rPr lang="en-GB" altLang="en-US" sz="2000" dirty="0"/>
              <a:t>Set design</a:t>
            </a:r>
          </a:p>
          <a:p>
            <a:pPr>
              <a:lnSpc>
                <a:spcPct val="80000"/>
              </a:lnSpc>
            </a:pPr>
            <a:r>
              <a:rPr lang="en-GB" altLang="en-US" sz="2000" dirty="0"/>
              <a:t>Landscape / Built environment</a:t>
            </a:r>
          </a:p>
          <a:p>
            <a:pPr>
              <a:lnSpc>
                <a:spcPct val="80000"/>
              </a:lnSpc>
            </a:pPr>
            <a:r>
              <a:rPr lang="en-GB" altLang="en-US" sz="2000" dirty="0"/>
              <a:t>Furniture Design</a:t>
            </a:r>
          </a:p>
          <a:p>
            <a:pPr>
              <a:lnSpc>
                <a:spcPct val="80000"/>
              </a:lnSpc>
            </a:pPr>
            <a:r>
              <a:rPr lang="en-GB" altLang="en-US" sz="2000" dirty="0"/>
              <a:t>Automotive design</a:t>
            </a:r>
          </a:p>
          <a:p>
            <a:pPr>
              <a:lnSpc>
                <a:spcPct val="80000"/>
              </a:lnSpc>
            </a:pPr>
            <a:r>
              <a:rPr lang="en-GB" altLang="en-US" sz="2000" dirty="0"/>
              <a:t>Interior design</a:t>
            </a:r>
          </a:p>
          <a:p>
            <a:pPr>
              <a:lnSpc>
                <a:spcPct val="80000"/>
              </a:lnSpc>
            </a:pPr>
            <a:r>
              <a:rPr lang="en-GB" altLang="en-US" sz="2000" dirty="0"/>
              <a:t>Product Design</a:t>
            </a:r>
          </a:p>
          <a:p>
            <a:pPr>
              <a:lnSpc>
                <a:spcPct val="80000"/>
              </a:lnSpc>
            </a:pPr>
            <a:r>
              <a:rPr lang="en-GB" altLang="en-US" sz="2000" dirty="0"/>
              <a:t>Product modelling</a:t>
            </a:r>
          </a:p>
          <a:p>
            <a:pPr>
              <a:lnSpc>
                <a:spcPct val="80000"/>
              </a:lnSpc>
            </a:pPr>
            <a:endParaRPr lang="en-GB" altLang="en-US" sz="1600" dirty="0"/>
          </a:p>
        </p:txBody>
      </p:sp>
      <p:sp>
        <p:nvSpPr>
          <p:cNvPr id="8" name="Text Box 5"/>
          <p:cNvSpPr txBox="1">
            <a:spLocks noChangeArrowheads="1"/>
          </p:cNvSpPr>
          <p:nvPr/>
        </p:nvSpPr>
        <p:spPr bwMode="auto">
          <a:xfrm>
            <a:off x="611188" y="908050"/>
            <a:ext cx="7416800" cy="3277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endParaRPr lang="en-GB" altLang="en-US" dirty="0"/>
          </a:p>
          <a:p>
            <a:pPr eaLnBrk="1" hangingPunct="1"/>
            <a:r>
              <a:rPr lang="en-GB" altLang="en-US" dirty="0"/>
              <a:t>It is estimated that we will need 100,000 new Designers, STEM Technicians and Engineers every year. </a:t>
            </a:r>
          </a:p>
          <a:p>
            <a:pPr eaLnBrk="1" hangingPunct="1"/>
            <a:endParaRPr lang="en-GB" altLang="en-US" dirty="0"/>
          </a:p>
          <a:p>
            <a:pPr eaLnBrk="1" hangingPunct="1"/>
            <a:endParaRPr lang="en-GB" altLang="en-US" dirty="0"/>
          </a:p>
          <a:p>
            <a:pPr eaLnBrk="1" hangingPunct="1"/>
            <a:endParaRPr lang="en-GB" altLang="en-US" dirty="0"/>
          </a:p>
          <a:p>
            <a:pPr eaLnBrk="1" hangingPunct="1"/>
            <a:endParaRPr lang="en-GB" altLang="en-US" dirty="0"/>
          </a:p>
          <a:p>
            <a:pPr eaLnBrk="1" hangingPunct="1"/>
            <a:endParaRPr lang="en-GB" altLang="en-US" dirty="0"/>
          </a:p>
          <a:p>
            <a:pPr eaLnBrk="1" hangingPunct="1"/>
            <a:endParaRPr lang="en-GB" altLang="en-US" dirty="0"/>
          </a:p>
          <a:p>
            <a:pPr eaLnBrk="1" hangingPunct="1"/>
            <a:endParaRPr lang="en-GB" altLang="en-US" i="1" dirty="0">
              <a:solidFill>
                <a:schemeClr val="folHlink"/>
              </a:solidFill>
            </a:endParaRPr>
          </a:p>
          <a:p>
            <a:pPr eaLnBrk="1" hangingPunct="1">
              <a:spcBef>
                <a:spcPct val="50000"/>
              </a:spcBef>
            </a:pPr>
            <a:endParaRPr lang="en-GB" altLang="en-US" dirty="0"/>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9860" y="1574696"/>
            <a:ext cx="3007035" cy="2263984"/>
          </a:xfrm>
          <a:prstGeom prst="rect">
            <a:avLst/>
          </a:prstGeom>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40580" y="4126954"/>
            <a:ext cx="3063944" cy="2038916"/>
          </a:xfrm>
          <a:prstGeom prst="rect">
            <a:avLst/>
          </a:prstGeom>
        </p:spPr>
      </p:pic>
    </p:spTree>
    <p:custDataLst>
      <p:tags r:id="rId1"/>
    </p:custDataLst>
    <p:extLst>
      <p:ext uri="{BB962C8B-B14F-4D97-AF65-F5344CB8AC3E}">
        <p14:creationId xmlns:p14="http://schemas.microsoft.com/office/powerpoint/2010/main" val="2077357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75" y="0"/>
            <a:ext cx="3086607" cy="1844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2"/>
          <p:cNvSpPr>
            <a:spLocks noGrp="1" noChangeArrowheads="1"/>
          </p:cNvSpPr>
          <p:nvPr>
            <p:ph type="title"/>
          </p:nvPr>
        </p:nvSpPr>
        <p:spPr>
          <a:xfrm>
            <a:off x="685800" y="152400"/>
            <a:ext cx="6870700" cy="828675"/>
          </a:xfrm>
        </p:spPr>
        <p:txBody>
          <a:bodyPr/>
          <a:lstStyle/>
          <a:p>
            <a:pPr eaLnBrk="1" hangingPunct="1"/>
            <a:r>
              <a:rPr lang="en-US" altLang="en-US" dirty="0"/>
              <a:t>Y</a:t>
            </a:r>
            <a:r>
              <a:rPr lang="en-GB" altLang="en-US" dirty="0"/>
              <a:t>ear 12</a:t>
            </a:r>
          </a:p>
        </p:txBody>
      </p:sp>
      <p:sp>
        <p:nvSpPr>
          <p:cNvPr id="10" name="Rectangle 3"/>
          <p:cNvSpPr txBox="1">
            <a:spLocks noChangeArrowheads="1"/>
          </p:cNvSpPr>
          <p:nvPr/>
        </p:nvSpPr>
        <p:spPr>
          <a:xfrm>
            <a:off x="684213" y="1412874"/>
            <a:ext cx="7696200" cy="4824437"/>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None/>
            </a:pPr>
            <a:r>
              <a:rPr lang="en-US" altLang="en-US" sz="2400" dirty="0"/>
              <a:t>W</a:t>
            </a:r>
            <a:r>
              <a:rPr lang="en-GB" altLang="en-US" sz="2400" dirty="0" err="1"/>
              <a:t>ith</a:t>
            </a:r>
            <a:r>
              <a:rPr lang="en-GB" altLang="en-US" sz="2400" dirty="0"/>
              <a:t> students coming from different DT backgrounds Year 12 focuses on building skills and developing knowledge.</a:t>
            </a:r>
          </a:p>
          <a:p>
            <a:pPr>
              <a:buFontTx/>
              <a:buNone/>
            </a:pPr>
            <a:endParaRPr lang="en-GB" altLang="en-US" sz="2400" dirty="0"/>
          </a:p>
          <a:p>
            <a:pPr>
              <a:buFontTx/>
              <a:buNone/>
            </a:pPr>
            <a:r>
              <a:rPr lang="en-GB" altLang="en-US" sz="2400" dirty="0"/>
              <a:t>The year is broken down into mini projects that will focus on the following areas:</a:t>
            </a:r>
          </a:p>
          <a:p>
            <a:pPr>
              <a:buFontTx/>
              <a:buNone/>
            </a:pPr>
            <a:endParaRPr lang="en-GB" altLang="en-US" sz="2400" dirty="0"/>
          </a:p>
          <a:p>
            <a:r>
              <a:rPr lang="en-GB" altLang="en-US" sz="2400" dirty="0"/>
              <a:t>Health and Safety</a:t>
            </a:r>
          </a:p>
          <a:p>
            <a:r>
              <a:rPr lang="en-US" altLang="en-US" sz="2400" dirty="0"/>
              <a:t>Working with Resistant and Compliant Materials</a:t>
            </a:r>
          </a:p>
          <a:p>
            <a:r>
              <a:rPr lang="en-US" altLang="en-US" sz="2400" dirty="0"/>
              <a:t>Mathematics </a:t>
            </a:r>
          </a:p>
          <a:p>
            <a:r>
              <a:rPr lang="en-US" altLang="en-US" sz="2400" dirty="0"/>
              <a:t>Manufacturing Processes</a:t>
            </a:r>
          </a:p>
          <a:p>
            <a:r>
              <a:rPr lang="en-US" altLang="en-US" sz="2400" dirty="0"/>
              <a:t>Quality Control and Quality Assurance</a:t>
            </a:r>
            <a:endParaRPr lang="en-GB" altLang="en-US" sz="2400" dirty="0"/>
          </a:p>
          <a:p>
            <a:pPr>
              <a:buFontTx/>
              <a:buNone/>
            </a:pPr>
            <a:r>
              <a:rPr lang="en-GB" altLang="en-US" sz="2400" dirty="0"/>
              <a:t> </a:t>
            </a:r>
          </a:p>
          <a:p>
            <a:pPr>
              <a:buFontTx/>
              <a:buNone/>
            </a:pPr>
            <a:r>
              <a:rPr lang="en-GB" altLang="en-US" dirty="0"/>
              <a:t>			</a:t>
            </a:r>
          </a:p>
        </p:txBody>
      </p:sp>
      <p:sp>
        <p:nvSpPr>
          <p:cNvPr id="3" name="AutoShape 2" descr="Image result for outdoor learning equipment"/>
          <p:cNvSpPr>
            <a:spLocks noChangeAspect="1" noChangeArrowheads="1"/>
          </p:cNvSpPr>
          <p:nvPr/>
        </p:nvSpPr>
        <p:spPr bwMode="auto">
          <a:xfrm>
            <a:off x="291580" y="404316"/>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867364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8" y="0"/>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6037" y="4078287"/>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2"/>
          <p:cNvSpPr txBox="1">
            <a:spLocks noChangeArrowheads="1"/>
          </p:cNvSpPr>
          <p:nvPr/>
        </p:nvSpPr>
        <p:spPr>
          <a:xfrm>
            <a:off x="685800" y="152400"/>
            <a:ext cx="6870700" cy="90011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a:t>Y</a:t>
            </a:r>
            <a:r>
              <a:rPr lang="en-GB" altLang="en-US" dirty="0"/>
              <a:t>ear 13</a:t>
            </a:r>
          </a:p>
        </p:txBody>
      </p:sp>
      <p:sp>
        <p:nvSpPr>
          <p:cNvPr id="9" name="Rectangle 3"/>
          <p:cNvSpPr txBox="1">
            <a:spLocks noChangeArrowheads="1"/>
          </p:cNvSpPr>
          <p:nvPr/>
        </p:nvSpPr>
        <p:spPr>
          <a:xfrm>
            <a:off x="323850" y="1052513"/>
            <a:ext cx="7696200" cy="3657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altLang="en-US" dirty="0"/>
              <a:t>                               Major Project</a:t>
            </a:r>
          </a:p>
        </p:txBody>
      </p:sp>
      <p:pic>
        <p:nvPicPr>
          <p:cNvPr id="10" name="Picture 5" descr="MVC-008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9449" y="3840103"/>
            <a:ext cx="2591966" cy="1664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9"/>
          <p:cNvSpPr txBox="1">
            <a:spLocks noChangeArrowheads="1"/>
          </p:cNvSpPr>
          <p:nvPr/>
        </p:nvSpPr>
        <p:spPr bwMode="auto">
          <a:xfrm>
            <a:off x="80010" y="1676108"/>
            <a:ext cx="324008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spcBef>
                <a:spcPct val="50000"/>
              </a:spcBef>
            </a:pPr>
            <a:r>
              <a:rPr lang="en-GB" altLang="en-US" sz="2000" dirty="0">
                <a:latin typeface="Arial" charset="0"/>
              </a:rPr>
              <a:t>Real problem with a real client</a:t>
            </a:r>
          </a:p>
        </p:txBody>
      </p:sp>
      <p:sp>
        <p:nvSpPr>
          <p:cNvPr id="12" name="Text Box 10"/>
          <p:cNvSpPr txBox="1">
            <a:spLocks noChangeArrowheads="1"/>
          </p:cNvSpPr>
          <p:nvPr/>
        </p:nvSpPr>
        <p:spPr bwMode="auto">
          <a:xfrm>
            <a:off x="6114853" y="3416748"/>
            <a:ext cx="32400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spcBef>
                <a:spcPct val="50000"/>
              </a:spcBef>
            </a:pPr>
            <a:r>
              <a:rPr lang="en-GB" altLang="en-US" sz="2000" dirty="0">
                <a:latin typeface="Arial" charset="0"/>
              </a:rPr>
              <a:t>Working prototype</a:t>
            </a:r>
          </a:p>
        </p:txBody>
      </p:sp>
      <p:sp>
        <p:nvSpPr>
          <p:cNvPr id="13" name="Text Box 11"/>
          <p:cNvSpPr txBox="1">
            <a:spLocks noChangeArrowheads="1"/>
          </p:cNvSpPr>
          <p:nvPr/>
        </p:nvSpPr>
        <p:spPr bwMode="auto">
          <a:xfrm>
            <a:off x="4572000" y="3860800"/>
            <a:ext cx="36718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spcBef>
                <a:spcPct val="50000"/>
              </a:spcBef>
            </a:pPr>
            <a:r>
              <a:rPr lang="en-GB" altLang="en-US" b="1" dirty="0">
                <a:solidFill>
                  <a:schemeClr val="bg1"/>
                </a:solidFill>
                <a:latin typeface="Arial" charset="0"/>
              </a:rPr>
              <a:t>Development of existing products</a:t>
            </a:r>
          </a:p>
        </p:txBody>
      </p:sp>
      <p:pic>
        <p:nvPicPr>
          <p:cNvPr id="14" name="Picture 7" descr="MVC-013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84168" y="986270"/>
            <a:ext cx="2318718" cy="208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14924" y="5888694"/>
            <a:ext cx="5614194" cy="646331"/>
          </a:xfrm>
          <a:prstGeom prst="rect">
            <a:avLst/>
          </a:prstGeom>
          <a:noFill/>
        </p:spPr>
        <p:txBody>
          <a:bodyPr wrap="square" rtlCol="0">
            <a:spAutoFit/>
          </a:bodyPr>
          <a:lstStyle/>
          <a:p>
            <a:pPr>
              <a:buFontTx/>
              <a:buNone/>
            </a:pPr>
            <a:r>
              <a:rPr lang="en-GB" altLang="en-US" dirty="0"/>
              <a:t>50% of A Level qualification. Coursework and Practical based</a:t>
            </a:r>
          </a:p>
        </p:txBody>
      </p:sp>
      <p:pic>
        <p:nvPicPr>
          <p:cNvPr id="16" name="Picture 7" descr="MVC-015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82578" y="2923889"/>
            <a:ext cx="2512481"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5" descr="MVC-014S"/>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14329" y="4078287"/>
            <a:ext cx="2541113" cy="1906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 Box 8"/>
          <p:cNvSpPr txBox="1">
            <a:spLocks noChangeArrowheads="1"/>
          </p:cNvSpPr>
          <p:nvPr/>
        </p:nvSpPr>
        <p:spPr bwMode="auto">
          <a:xfrm>
            <a:off x="5914329" y="5370735"/>
            <a:ext cx="248855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spcBef>
                <a:spcPct val="50000"/>
              </a:spcBef>
            </a:pPr>
            <a:r>
              <a:rPr lang="en-GB" altLang="en-US" sz="1400" b="1" dirty="0">
                <a:solidFill>
                  <a:schemeClr val="bg1"/>
                </a:solidFill>
                <a:latin typeface="Arial" charset="0"/>
              </a:rPr>
              <a:t>Ergonomic development: Perfect  posture chair</a:t>
            </a:r>
          </a:p>
        </p:txBody>
      </p:sp>
      <p:sp>
        <p:nvSpPr>
          <p:cNvPr id="19" name="Text Box 10"/>
          <p:cNvSpPr txBox="1">
            <a:spLocks noChangeArrowheads="1"/>
          </p:cNvSpPr>
          <p:nvPr/>
        </p:nvSpPr>
        <p:spPr bwMode="auto">
          <a:xfrm>
            <a:off x="87859" y="2496604"/>
            <a:ext cx="424815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spcBef>
                <a:spcPct val="50000"/>
              </a:spcBef>
              <a:buFontTx/>
              <a:buChar char="•"/>
            </a:pPr>
            <a:r>
              <a:rPr lang="en-GB" altLang="en-US" sz="2000" dirty="0">
                <a:latin typeface="Arial" charset="0"/>
              </a:rPr>
              <a:t>Design process coursework</a:t>
            </a:r>
          </a:p>
          <a:p>
            <a:pPr eaLnBrk="1" hangingPunct="1">
              <a:spcBef>
                <a:spcPct val="50000"/>
              </a:spcBef>
              <a:buFontTx/>
              <a:buChar char="•"/>
            </a:pPr>
            <a:r>
              <a:rPr lang="en-GB" altLang="en-US" sz="2000" dirty="0">
                <a:latin typeface="Arial" charset="0"/>
              </a:rPr>
              <a:t>Modelling</a:t>
            </a:r>
          </a:p>
          <a:p>
            <a:pPr eaLnBrk="1" hangingPunct="1">
              <a:spcBef>
                <a:spcPct val="50000"/>
              </a:spcBef>
              <a:buFontTx/>
              <a:buChar char="•"/>
            </a:pPr>
            <a:r>
              <a:rPr lang="en-GB" altLang="en-US" sz="2000" dirty="0">
                <a:latin typeface="Arial" charset="0"/>
              </a:rPr>
              <a:t>Manufactured product</a:t>
            </a:r>
          </a:p>
        </p:txBody>
      </p:sp>
    </p:spTree>
    <p:custDataLst>
      <p:tags r:id="rId1"/>
    </p:custDataLst>
    <p:extLst>
      <p:ext uri="{BB962C8B-B14F-4D97-AF65-F5344CB8AC3E}">
        <p14:creationId xmlns:p14="http://schemas.microsoft.com/office/powerpoint/2010/main" val="2255819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8" y="0"/>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6037" y="4078287"/>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2"/>
          <p:cNvSpPr txBox="1">
            <a:spLocks noChangeArrowheads="1"/>
          </p:cNvSpPr>
          <p:nvPr/>
        </p:nvSpPr>
        <p:spPr>
          <a:xfrm>
            <a:off x="539552" y="352425"/>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dirty="0"/>
              <a:t>A Level Course Structure</a:t>
            </a:r>
          </a:p>
        </p:txBody>
      </p:sp>
      <p:sp>
        <p:nvSpPr>
          <p:cNvPr id="9" name="Rectangle 3"/>
          <p:cNvSpPr txBox="1">
            <a:spLocks noChangeArrowheads="1"/>
          </p:cNvSpPr>
          <p:nvPr/>
        </p:nvSpPr>
        <p:spPr>
          <a:xfrm>
            <a:off x="539552" y="1700808"/>
            <a:ext cx="7696200" cy="4192588"/>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pPr>
            <a:r>
              <a:rPr lang="en-GB" altLang="en-US" dirty="0">
                <a:solidFill>
                  <a:schemeClr val="tx1"/>
                </a:solidFill>
              </a:rPr>
              <a:t>50% Major Project Coursework</a:t>
            </a:r>
          </a:p>
          <a:p>
            <a:pPr algn="l"/>
            <a:endParaRPr lang="en-GB" altLang="en-US" dirty="0">
              <a:solidFill>
                <a:schemeClr val="tx1"/>
              </a:solidFill>
            </a:endParaRPr>
          </a:p>
          <a:p>
            <a:pPr marL="457200" indent="-457200" algn="l">
              <a:buFont typeface="Arial" panose="020B0604020202020204" pitchFamily="34" charset="0"/>
              <a:buChar char="•"/>
            </a:pPr>
            <a:r>
              <a:rPr lang="en-GB" altLang="en-US" dirty="0">
                <a:solidFill>
                  <a:schemeClr val="tx1"/>
                </a:solidFill>
              </a:rPr>
              <a:t>30% 2 hour exam focusing on Technical principles in both design and making.</a:t>
            </a:r>
          </a:p>
          <a:p>
            <a:pPr marL="457200" indent="-457200" algn="l">
              <a:buFont typeface="Arial" panose="020B0604020202020204" pitchFamily="34" charset="0"/>
              <a:buChar char="•"/>
            </a:pPr>
            <a:endParaRPr lang="en-GB" altLang="en-US" dirty="0">
              <a:solidFill>
                <a:schemeClr val="tx1"/>
              </a:solidFill>
            </a:endParaRPr>
          </a:p>
          <a:p>
            <a:pPr marL="457200" indent="-457200" algn="l">
              <a:buFont typeface="Arial" panose="020B0604020202020204" pitchFamily="34" charset="0"/>
              <a:buChar char="•"/>
            </a:pPr>
            <a:r>
              <a:rPr lang="en-GB" altLang="en-US" dirty="0">
                <a:solidFill>
                  <a:schemeClr val="tx1"/>
                </a:solidFill>
              </a:rPr>
              <a:t>20% 1 hour 30 minute exam focusing on specialist principles of design and manufacturing.</a:t>
            </a:r>
          </a:p>
        </p:txBody>
      </p:sp>
    </p:spTree>
    <p:custDataLst>
      <p:tags r:id="rId1"/>
    </p:custDataLst>
    <p:extLst>
      <p:ext uri="{BB962C8B-B14F-4D97-AF65-F5344CB8AC3E}">
        <p14:creationId xmlns:p14="http://schemas.microsoft.com/office/powerpoint/2010/main" val="82240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8" y="0"/>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6037" y="4078287"/>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2"/>
          <p:cNvSpPr txBox="1">
            <a:spLocks noChangeArrowheads="1"/>
          </p:cNvSpPr>
          <p:nvPr/>
        </p:nvSpPr>
        <p:spPr>
          <a:xfrm>
            <a:off x="539552" y="352425"/>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dirty="0"/>
              <a:t>Links to other courses</a:t>
            </a:r>
          </a:p>
        </p:txBody>
      </p:sp>
      <p:sp>
        <p:nvSpPr>
          <p:cNvPr id="9" name="Rectangle 3"/>
          <p:cNvSpPr txBox="1">
            <a:spLocks noChangeArrowheads="1"/>
          </p:cNvSpPr>
          <p:nvPr/>
        </p:nvSpPr>
        <p:spPr>
          <a:xfrm>
            <a:off x="539552" y="1700808"/>
            <a:ext cx="7696200" cy="41925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pPr>
            <a:r>
              <a:rPr lang="en-GB" altLang="en-US" dirty="0"/>
              <a:t>Art  </a:t>
            </a:r>
          </a:p>
          <a:p>
            <a:pPr marL="457200" indent="-457200" algn="l">
              <a:buFont typeface="Arial" panose="020B0604020202020204" pitchFamily="34" charset="0"/>
              <a:buChar char="•"/>
            </a:pPr>
            <a:r>
              <a:rPr lang="en-GB" altLang="en-US" dirty="0"/>
              <a:t>Business Studies</a:t>
            </a:r>
          </a:p>
          <a:p>
            <a:pPr marL="457200" indent="-457200" algn="l">
              <a:buFont typeface="Arial" panose="020B0604020202020204" pitchFamily="34" charset="0"/>
              <a:buChar char="•"/>
            </a:pPr>
            <a:r>
              <a:rPr lang="en-GB" altLang="en-US" dirty="0"/>
              <a:t>ICT </a:t>
            </a:r>
          </a:p>
          <a:p>
            <a:pPr marL="457200" indent="-457200" algn="l">
              <a:buFont typeface="Arial" panose="020B0604020202020204" pitchFamily="34" charset="0"/>
              <a:buChar char="•"/>
            </a:pPr>
            <a:r>
              <a:rPr lang="en-GB" altLang="en-US" dirty="0"/>
              <a:t>Mathematics</a:t>
            </a:r>
          </a:p>
          <a:p>
            <a:pPr marL="457200" indent="-457200" algn="l">
              <a:buFont typeface="Arial" panose="020B0604020202020204" pitchFamily="34" charset="0"/>
              <a:buChar char="•"/>
            </a:pPr>
            <a:r>
              <a:rPr lang="en-GB" altLang="en-US" dirty="0"/>
              <a:t>Media Studies</a:t>
            </a:r>
          </a:p>
          <a:p>
            <a:pPr marL="457200" indent="-457200" algn="l">
              <a:buFont typeface="Arial" panose="020B0604020202020204" pitchFamily="34" charset="0"/>
              <a:buChar char="•"/>
            </a:pPr>
            <a:r>
              <a:rPr lang="en-GB" altLang="en-US" dirty="0"/>
              <a:t>Physics</a:t>
            </a:r>
          </a:p>
          <a:p>
            <a:pPr marL="457200" indent="-457200" algn="l">
              <a:buFont typeface="Arial" panose="020B0604020202020204" pitchFamily="34" charset="0"/>
              <a:buChar char="•"/>
            </a:pPr>
            <a:r>
              <a:rPr lang="en-GB" altLang="en-US" dirty="0"/>
              <a:t>Psychology</a:t>
            </a:r>
          </a:p>
        </p:txBody>
      </p:sp>
    </p:spTree>
    <p:custDataLst>
      <p:tags r:id="rId1"/>
    </p:custDataLst>
    <p:extLst>
      <p:ext uri="{BB962C8B-B14F-4D97-AF65-F5344CB8AC3E}">
        <p14:creationId xmlns:p14="http://schemas.microsoft.com/office/powerpoint/2010/main" val="2699186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88556B189CCFB40B22A89770E3A7251" ma:contentTypeVersion="3" ma:contentTypeDescription="Create a new document." ma:contentTypeScope="" ma:versionID="ed50dfd29f8aeafdeddd16f4ac7d0c0b">
  <xsd:schema xmlns:xsd="http://www.w3.org/2001/XMLSchema" xmlns:xs="http://www.w3.org/2001/XMLSchema" xmlns:p="http://schemas.microsoft.com/office/2006/metadata/properties" xmlns:ns2="0bbbc2f8-d722-45e0-b93e-34ff8134c46f" targetNamespace="http://schemas.microsoft.com/office/2006/metadata/properties" ma:root="true" ma:fieldsID="5cadffd87d11795279a71cd1ac5208e5" ns2:_="">
    <xsd:import namespace="0bbbc2f8-d722-45e0-b93e-34ff8134c46f"/>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bbc2f8-d722-45e0-b93e-34ff8134c4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A3FD32-9393-4F38-BA62-DC7AA5FFD802}">
  <ds:schemaRefs>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http://purl.org/dc/elements/1.1/"/>
    <ds:schemaRef ds:uri="http://www.w3.org/XML/1998/namespace"/>
    <ds:schemaRef ds:uri="b501dcdb-37ae-497e-95de-b5d48dede9f0"/>
    <ds:schemaRef ds:uri="http://purl.org/dc/dcmitype/"/>
    <ds:schemaRef ds:uri="254715f1-cc8d-4d47-a47f-066404dadf29"/>
    <ds:schemaRef ds:uri="http://schemas.microsoft.com/office/2006/metadata/properties"/>
  </ds:schemaRefs>
</ds:datastoreItem>
</file>

<file path=customXml/itemProps2.xml><?xml version="1.0" encoding="utf-8"?>
<ds:datastoreItem xmlns:ds="http://schemas.openxmlformats.org/officeDocument/2006/customXml" ds:itemID="{A1A7FAB2-73C6-4C45-9313-F004146E8BD3}"/>
</file>

<file path=customXml/itemProps3.xml><?xml version="1.0" encoding="utf-8"?>
<ds:datastoreItem xmlns:ds="http://schemas.openxmlformats.org/officeDocument/2006/customXml" ds:itemID="{FF43BDBC-A9D3-4CFC-A8FB-2EF16598FD5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668</TotalTime>
  <Words>311</Words>
  <Application>Microsoft Office PowerPoint</Application>
  <PresentationFormat>On-screen Show (4:3)</PresentationFormat>
  <Paragraphs>73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Comic Sans MS</vt:lpstr>
      <vt:lpstr>Office Theme</vt:lpstr>
      <vt:lpstr>PowerPoint Presentation</vt:lpstr>
      <vt:lpstr>PowerPoint Presentation</vt:lpstr>
      <vt:lpstr>PowerPoint Presentation</vt:lpstr>
      <vt:lpstr>Careers</vt:lpstr>
      <vt:lpstr>Year 12</vt:lpstr>
      <vt:lpstr>PowerPoint Presentation</vt:lpstr>
      <vt:lpstr>PowerPoint Presentation</vt:lpstr>
      <vt:lpstr>PowerPoint Presentation</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Lewis (Assistant Head)</dc:creator>
  <cp:lastModifiedBy>Mr Spiers</cp:lastModifiedBy>
  <cp:revision>20</cp:revision>
  <dcterms:created xsi:type="dcterms:W3CDTF">2014-09-23T13:42:08Z</dcterms:created>
  <dcterms:modified xsi:type="dcterms:W3CDTF">2020-11-26T15:56:30Z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0x010100488556B189CCFB40B22A89770E3A7251</vt:lpwstr>
  </property>
</Properties>
</file>