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6" r:id="rId6"/>
    <p:sldId id="264" r:id="rId7"/>
    <p:sldId id="258" r:id="rId8"/>
    <p:sldId id="259" r:id="rId9"/>
    <p:sldId id="260" r:id="rId10"/>
    <p:sldId id="261" r:id="rId11"/>
    <p:sldId id="26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37764-5C4A-46C9-B21E-1C6165056D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02D24E8-7762-45C9-8C2C-17F99504BF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34F54E9-EE51-44ED-85BC-7845957AE087}"/>
              </a:ext>
            </a:extLst>
          </p:cNvPr>
          <p:cNvSpPr>
            <a:spLocks noGrp="1"/>
          </p:cNvSpPr>
          <p:nvPr>
            <p:ph type="dt" sz="half" idx="10"/>
          </p:nvPr>
        </p:nvSpPr>
        <p:spPr/>
        <p:txBody>
          <a:bodyPr/>
          <a:lstStyle/>
          <a:p>
            <a:fld id="{C6098913-3374-4E28-AF74-7AA94235E208}" type="datetimeFigureOut">
              <a:rPr lang="en-GB" smtClean="0"/>
              <a:t>12/01/2022</a:t>
            </a:fld>
            <a:endParaRPr lang="en-GB"/>
          </a:p>
        </p:txBody>
      </p:sp>
      <p:sp>
        <p:nvSpPr>
          <p:cNvPr id="5" name="Footer Placeholder 4">
            <a:extLst>
              <a:ext uri="{FF2B5EF4-FFF2-40B4-BE49-F238E27FC236}">
                <a16:creationId xmlns:a16="http://schemas.microsoft.com/office/drawing/2014/main" id="{9F178826-C072-49DA-985F-3238493C82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45BAE1-379D-457C-B3AA-8EA8989337B8}"/>
              </a:ext>
            </a:extLst>
          </p:cNvPr>
          <p:cNvSpPr>
            <a:spLocks noGrp="1"/>
          </p:cNvSpPr>
          <p:nvPr>
            <p:ph type="sldNum" sz="quarter" idx="12"/>
          </p:nvPr>
        </p:nvSpPr>
        <p:spPr/>
        <p:txBody>
          <a:bodyPr/>
          <a:lstStyle/>
          <a:p>
            <a:fld id="{46050AF2-F454-48FF-ACFE-B1A91F50A678}" type="slidenum">
              <a:rPr lang="en-GB" smtClean="0"/>
              <a:t>‹#›</a:t>
            </a:fld>
            <a:endParaRPr lang="en-GB"/>
          </a:p>
        </p:txBody>
      </p:sp>
    </p:spTree>
    <p:extLst>
      <p:ext uri="{BB962C8B-B14F-4D97-AF65-F5344CB8AC3E}">
        <p14:creationId xmlns:p14="http://schemas.microsoft.com/office/powerpoint/2010/main" val="776254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EDE66-B29A-475A-8467-369176C5543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2CC7BF-643E-4084-BBDC-C7D3FF7962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78D5AC-8587-4454-A145-8FDB25DB89E4}"/>
              </a:ext>
            </a:extLst>
          </p:cNvPr>
          <p:cNvSpPr>
            <a:spLocks noGrp="1"/>
          </p:cNvSpPr>
          <p:nvPr>
            <p:ph type="dt" sz="half" idx="10"/>
          </p:nvPr>
        </p:nvSpPr>
        <p:spPr/>
        <p:txBody>
          <a:bodyPr/>
          <a:lstStyle/>
          <a:p>
            <a:fld id="{C6098913-3374-4E28-AF74-7AA94235E208}" type="datetimeFigureOut">
              <a:rPr lang="en-GB" smtClean="0"/>
              <a:t>12/01/2022</a:t>
            </a:fld>
            <a:endParaRPr lang="en-GB"/>
          </a:p>
        </p:txBody>
      </p:sp>
      <p:sp>
        <p:nvSpPr>
          <p:cNvPr id="5" name="Footer Placeholder 4">
            <a:extLst>
              <a:ext uri="{FF2B5EF4-FFF2-40B4-BE49-F238E27FC236}">
                <a16:creationId xmlns:a16="http://schemas.microsoft.com/office/drawing/2014/main" id="{C07BB7E5-8A82-48EF-9ECA-D6141C0A2D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2CDAC8-7E1B-4B17-8DA2-782CA6B027AC}"/>
              </a:ext>
            </a:extLst>
          </p:cNvPr>
          <p:cNvSpPr>
            <a:spLocks noGrp="1"/>
          </p:cNvSpPr>
          <p:nvPr>
            <p:ph type="sldNum" sz="quarter" idx="12"/>
          </p:nvPr>
        </p:nvSpPr>
        <p:spPr/>
        <p:txBody>
          <a:bodyPr/>
          <a:lstStyle/>
          <a:p>
            <a:fld id="{46050AF2-F454-48FF-ACFE-B1A91F50A678}" type="slidenum">
              <a:rPr lang="en-GB" smtClean="0"/>
              <a:t>‹#›</a:t>
            </a:fld>
            <a:endParaRPr lang="en-GB"/>
          </a:p>
        </p:txBody>
      </p:sp>
    </p:spTree>
    <p:extLst>
      <p:ext uri="{BB962C8B-B14F-4D97-AF65-F5344CB8AC3E}">
        <p14:creationId xmlns:p14="http://schemas.microsoft.com/office/powerpoint/2010/main" val="3931053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24F5A4-1EA6-4685-BBEB-2FDC427A15F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5928ADE-3CEF-4985-8C98-F87415210D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606EF1-8AA7-436D-83F2-5D2FA4B63AFD}"/>
              </a:ext>
            </a:extLst>
          </p:cNvPr>
          <p:cNvSpPr>
            <a:spLocks noGrp="1"/>
          </p:cNvSpPr>
          <p:nvPr>
            <p:ph type="dt" sz="half" idx="10"/>
          </p:nvPr>
        </p:nvSpPr>
        <p:spPr/>
        <p:txBody>
          <a:bodyPr/>
          <a:lstStyle/>
          <a:p>
            <a:fld id="{C6098913-3374-4E28-AF74-7AA94235E208}" type="datetimeFigureOut">
              <a:rPr lang="en-GB" smtClean="0"/>
              <a:t>12/01/2022</a:t>
            </a:fld>
            <a:endParaRPr lang="en-GB"/>
          </a:p>
        </p:txBody>
      </p:sp>
      <p:sp>
        <p:nvSpPr>
          <p:cNvPr id="5" name="Footer Placeholder 4">
            <a:extLst>
              <a:ext uri="{FF2B5EF4-FFF2-40B4-BE49-F238E27FC236}">
                <a16:creationId xmlns:a16="http://schemas.microsoft.com/office/drawing/2014/main" id="{69A0E268-8AC9-460B-8AE5-C15E8FFCE6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15EF61-BAAD-4F9A-AD99-EC281D4D7D78}"/>
              </a:ext>
            </a:extLst>
          </p:cNvPr>
          <p:cNvSpPr>
            <a:spLocks noGrp="1"/>
          </p:cNvSpPr>
          <p:nvPr>
            <p:ph type="sldNum" sz="quarter" idx="12"/>
          </p:nvPr>
        </p:nvSpPr>
        <p:spPr/>
        <p:txBody>
          <a:bodyPr/>
          <a:lstStyle/>
          <a:p>
            <a:fld id="{46050AF2-F454-48FF-ACFE-B1A91F50A678}" type="slidenum">
              <a:rPr lang="en-GB" smtClean="0"/>
              <a:t>‹#›</a:t>
            </a:fld>
            <a:endParaRPr lang="en-GB"/>
          </a:p>
        </p:txBody>
      </p:sp>
    </p:spTree>
    <p:extLst>
      <p:ext uri="{BB962C8B-B14F-4D97-AF65-F5344CB8AC3E}">
        <p14:creationId xmlns:p14="http://schemas.microsoft.com/office/powerpoint/2010/main" val="2909128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886DB-7779-451A-8C7C-8CF81080378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41D6D0-B889-44FD-95EF-FF38066728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EF0770-70AA-403A-B4AB-234D0E710C99}"/>
              </a:ext>
            </a:extLst>
          </p:cNvPr>
          <p:cNvSpPr>
            <a:spLocks noGrp="1"/>
          </p:cNvSpPr>
          <p:nvPr>
            <p:ph type="dt" sz="half" idx="10"/>
          </p:nvPr>
        </p:nvSpPr>
        <p:spPr/>
        <p:txBody>
          <a:bodyPr/>
          <a:lstStyle/>
          <a:p>
            <a:fld id="{C6098913-3374-4E28-AF74-7AA94235E208}" type="datetimeFigureOut">
              <a:rPr lang="en-GB" smtClean="0"/>
              <a:t>12/01/2022</a:t>
            </a:fld>
            <a:endParaRPr lang="en-GB"/>
          </a:p>
        </p:txBody>
      </p:sp>
      <p:sp>
        <p:nvSpPr>
          <p:cNvPr id="5" name="Footer Placeholder 4">
            <a:extLst>
              <a:ext uri="{FF2B5EF4-FFF2-40B4-BE49-F238E27FC236}">
                <a16:creationId xmlns:a16="http://schemas.microsoft.com/office/drawing/2014/main" id="{2D29E71D-6DFF-4CF2-876E-D0E9509115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CE271E-F3D7-4B03-8667-9977D42F4C50}"/>
              </a:ext>
            </a:extLst>
          </p:cNvPr>
          <p:cNvSpPr>
            <a:spLocks noGrp="1"/>
          </p:cNvSpPr>
          <p:nvPr>
            <p:ph type="sldNum" sz="quarter" idx="12"/>
          </p:nvPr>
        </p:nvSpPr>
        <p:spPr/>
        <p:txBody>
          <a:bodyPr/>
          <a:lstStyle/>
          <a:p>
            <a:fld id="{46050AF2-F454-48FF-ACFE-B1A91F50A678}" type="slidenum">
              <a:rPr lang="en-GB" smtClean="0"/>
              <a:t>‹#›</a:t>
            </a:fld>
            <a:endParaRPr lang="en-GB"/>
          </a:p>
        </p:txBody>
      </p:sp>
    </p:spTree>
    <p:extLst>
      <p:ext uri="{BB962C8B-B14F-4D97-AF65-F5344CB8AC3E}">
        <p14:creationId xmlns:p14="http://schemas.microsoft.com/office/powerpoint/2010/main" val="411303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59FB6-D766-4E4A-A0CA-A939037814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5F9AF5-1D79-4B26-B20B-FA0BE1465C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6CED732-AD3C-4D5E-A715-BC561D722472}"/>
              </a:ext>
            </a:extLst>
          </p:cNvPr>
          <p:cNvSpPr>
            <a:spLocks noGrp="1"/>
          </p:cNvSpPr>
          <p:nvPr>
            <p:ph type="dt" sz="half" idx="10"/>
          </p:nvPr>
        </p:nvSpPr>
        <p:spPr/>
        <p:txBody>
          <a:bodyPr/>
          <a:lstStyle/>
          <a:p>
            <a:fld id="{C6098913-3374-4E28-AF74-7AA94235E208}" type="datetimeFigureOut">
              <a:rPr lang="en-GB" smtClean="0"/>
              <a:t>12/01/2022</a:t>
            </a:fld>
            <a:endParaRPr lang="en-GB"/>
          </a:p>
        </p:txBody>
      </p:sp>
      <p:sp>
        <p:nvSpPr>
          <p:cNvPr id="5" name="Footer Placeholder 4">
            <a:extLst>
              <a:ext uri="{FF2B5EF4-FFF2-40B4-BE49-F238E27FC236}">
                <a16:creationId xmlns:a16="http://schemas.microsoft.com/office/drawing/2014/main" id="{6A0A69E3-950C-4E02-A1C7-C76AD32C84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7E000B-98FB-4B8F-91D0-8A2F50FC8A21}"/>
              </a:ext>
            </a:extLst>
          </p:cNvPr>
          <p:cNvSpPr>
            <a:spLocks noGrp="1"/>
          </p:cNvSpPr>
          <p:nvPr>
            <p:ph type="sldNum" sz="quarter" idx="12"/>
          </p:nvPr>
        </p:nvSpPr>
        <p:spPr/>
        <p:txBody>
          <a:bodyPr/>
          <a:lstStyle/>
          <a:p>
            <a:fld id="{46050AF2-F454-48FF-ACFE-B1A91F50A678}" type="slidenum">
              <a:rPr lang="en-GB" smtClean="0"/>
              <a:t>‹#›</a:t>
            </a:fld>
            <a:endParaRPr lang="en-GB"/>
          </a:p>
        </p:txBody>
      </p:sp>
    </p:spTree>
    <p:extLst>
      <p:ext uri="{BB962C8B-B14F-4D97-AF65-F5344CB8AC3E}">
        <p14:creationId xmlns:p14="http://schemas.microsoft.com/office/powerpoint/2010/main" val="840712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0167F-D383-4C6E-B782-CBB790BD506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F3A8A7D-452D-4EEB-A15D-5B42136ED77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AFA451A-8ADB-4BB1-A4E9-F764876196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6338476-982D-4F0D-9127-51AFCF8D89E8}"/>
              </a:ext>
            </a:extLst>
          </p:cNvPr>
          <p:cNvSpPr>
            <a:spLocks noGrp="1"/>
          </p:cNvSpPr>
          <p:nvPr>
            <p:ph type="dt" sz="half" idx="10"/>
          </p:nvPr>
        </p:nvSpPr>
        <p:spPr/>
        <p:txBody>
          <a:bodyPr/>
          <a:lstStyle/>
          <a:p>
            <a:fld id="{C6098913-3374-4E28-AF74-7AA94235E208}" type="datetimeFigureOut">
              <a:rPr lang="en-GB" smtClean="0"/>
              <a:t>12/01/2022</a:t>
            </a:fld>
            <a:endParaRPr lang="en-GB"/>
          </a:p>
        </p:txBody>
      </p:sp>
      <p:sp>
        <p:nvSpPr>
          <p:cNvPr id="6" name="Footer Placeholder 5">
            <a:extLst>
              <a:ext uri="{FF2B5EF4-FFF2-40B4-BE49-F238E27FC236}">
                <a16:creationId xmlns:a16="http://schemas.microsoft.com/office/drawing/2014/main" id="{C65961F9-456F-406E-8860-B4DF17D53C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64C6A41-6B3B-4AE1-BD33-DD5CC8F0EA25}"/>
              </a:ext>
            </a:extLst>
          </p:cNvPr>
          <p:cNvSpPr>
            <a:spLocks noGrp="1"/>
          </p:cNvSpPr>
          <p:nvPr>
            <p:ph type="sldNum" sz="quarter" idx="12"/>
          </p:nvPr>
        </p:nvSpPr>
        <p:spPr/>
        <p:txBody>
          <a:bodyPr/>
          <a:lstStyle/>
          <a:p>
            <a:fld id="{46050AF2-F454-48FF-ACFE-B1A91F50A678}" type="slidenum">
              <a:rPr lang="en-GB" smtClean="0"/>
              <a:t>‹#›</a:t>
            </a:fld>
            <a:endParaRPr lang="en-GB"/>
          </a:p>
        </p:txBody>
      </p:sp>
    </p:spTree>
    <p:extLst>
      <p:ext uri="{BB962C8B-B14F-4D97-AF65-F5344CB8AC3E}">
        <p14:creationId xmlns:p14="http://schemas.microsoft.com/office/powerpoint/2010/main" val="3281218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12D4-8826-4E24-B357-7DCEE632E4B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723FD8-CDCE-470A-8380-596DB39A8B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42BF685-E185-47C9-85E4-B3474DDB792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25A828D-12CB-41FC-ABD2-1A0A70A38E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C7B15FA-DC7D-498A-AF21-1E2158BF7C0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DB490B-52B1-42BC-ABA8-ECA20BB8529F}"/>
              </a:ext>
            </a:extLst>
          </p:cNvPr>
          <p:cNvSpPr>
            <a:spLocks noGrp="1"/>
          </p:cNvSpPr>
          <p:nvPr>
            <p:ph type="dt" sz="half" idx="10"/>
          </p:nvPr>
        </p:nvSpPr>
        <p:spPr/>
        <p:txBody>
          <a:bodyPr/>
          <a:lstStyle/>
          <a:p>
            <a:fld id="{C6098913-3374-4E28-AF74-7AA94235E208}" type="datetimeFigureOut">
              <a:rPr lang="en-GB" smtClean="0"/>
              <a:t>12/01/2022</a:t>
            </a:fld>
            <a:endParaRPr lang="en-GB"/>
          </a:p>
        </p:txBody>
      </p:sp>
      <p:sp>
        <p:nvSpPr>
          <p:cNvPr id="8" name="Footer Placeholder 7">
            <a:extLst>
              <a:ext uri="{FF2B5EF4-FFF2-40B4-BE49-F238E27FC236}">
                <a16:creationId xmlns:a16="http://schemas.microsoft.com/office/drawing/2014/main" id="{42140E19-1AEE-49B6-BFBF-7818D7A2BD9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8FAB6C9-FDA6-47D0-AC9E-15C28B2427C2}"/>
              </a:ext>
            </a:extLst>
          </p:cNvPr>
          <p:cNvSpPr>
            <a:spLocks noGrp="1"/>
          </p:cNvSpPr>
          <p:nvPr>
            <p:ph type="sldNum" sz="quarter" idx="12"/>
          </p:nvPr>
        </p:nvSpPr>
        <p:spPr/>
        <p:txBody>
          <a:bodyPr/>
          <a:lstStyle/>
          <a:p>
            <a:fld id="{46050AF2-F454-48FF-ACFE-B1A91F50A678}" type="slidenum">
              <a:rPr lang="en-GB" smtClean="0"/>
              <a:t>‹#›</a:t>
            </a:fld>
            <a:endParaRPr lang="en-GB"/>
          </a:p>
        </p:txBody>
      </p:sp>
    </p:spTree>
    <p:extLst>
      <p:ext uri="{BB962C8B-B14F-4D97-AF65-F5344CB8AC3E}">
        <p14:creationId xmlns:p14="http://schemas.microsoft.com/office/powerpoint/2010/main" val="114084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896EC-CEAB-427A-9D53-3469D059A78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409516-5F73-49C0-8ECD-D88DDBFB401F}"/>
              </a:ext>
            </a:extLst>
          </p:cNvPr>
          <p:cNvSpPr>
            <a:spLocks noGrp="1"/>
          </p:cNvSpPr>
          <p:nvPr>
            <p:ph type="dt" sz="half" idx="10"/>
          </p:nvPr>
        </p:nvSpPr>
        <p:spPr/>
        <p:txBody>
          <a:bodyPr/>
          <a:lstStyle/>
          <a:p>
            <a:fld id="{C6098913-3374-4E28-AF74-7AA94235E208}" type="datetimeFigureOut">
              <a:rPr lang="en-GB" smtClean="0"/>
              <a:t>12/01/2022</a:t>
            </a:fld>
            <a:endParaRPr lang="en-GB"/>
          </a:p>
        </p:txBody>
      </p:sp>
      <p:sp>
        <p:nvSpPr>
          <p:cNvPr id="4" name="Footer Placeholder 3">
            <a:extLst>
              <a:ext uri="{FF2B5EF4-FFF2-40B4-BE49-F238E27FC236}">
                <a16:creationId xmlns:a16="http://schemas.microsoft.com/office/drawing/2014/main" id="{349A0826-B636-4BA7-B10F-D7151006947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128BE45-3E82-46A8-B4EA-138D03D6724E}"/>
              </a:ext>
            </a:extLst>
          </p:cNvPr>
          <p:cNvSpPr>
            <a:spLocks noGrp="1"/>
          </p:cNvSpPr>
          <p:nvPr>
            <p:ph type="sldNum" sz="quarter" idx="12"/>
          </p:nvPr>
        </p:nvSpPr>
        <p:spPr/>
        <p:txBody>
          <a:bodyPr/>
          <a:lstStyle/>
          <a:p>
            <a:fld id="{46050AF2-F454-48FF-ACFE-B1A91F50A678}" type="slidenum">
              <a:rPr lang="en-GB" smtClean="0"/>
              <a:t>‹#›</a:t>
            </a:fld>
            <a:endParaRPr lang="en-GB"/>
          </a:p>
        </p:txBody>
      </p:sp>
    </p:spTree>
    <p:extLst>
      <p:ext uri="{BB962C8B-B14F-4D97-AF65-F5344CB8AC3E}">
        <p14:creationId xmlns:p14="http://schemas.microsoft.com/office/powerpoint/2010/main" val="3015085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F5CC25-EE02-40B4-84CC-59601640E6BF}"/>
              </a:ext>
            </a:extLst>
          </p:cNvPr>
          <p:cNvSpPr>
            <a:spLocks noGrp="1"/>
          </p:cNvSpPr>
          <p:nvPr>
            <p:ph type="dt" sz="half" idx="10"/>
          </p:nvPr>
        </p:nvSpPr>
        <p:spPr/>
        <p:txBody>
          <a:bodyPr/>
          <a:lstStyle/>
          <a:p>
            <a:fld id="{C6098913-3374-4E28-AF74-7AA94235E208}" type="datetimeFigureOut">
              <a:rPr lang="en-GB" smtClean="0"/>
              <a:t>12/01/2022</a:t>
            </a:fld>
            <a:endParaRPr lang="en-GB"/>
          </a:p>
        </p:txBody>
      </p:sp>
      <p:sp>
        <p:nvSpPr>
          <p:cNvPr id="3" name="Footer Placeholder 2">
            <a:extLst>
              <a:ext uri="{FF2B5EF4-FFF2-40B4-BE49-F238E27FC236}">
                <a16:creationId xmlns:a16="http://schemas.microsoft.com/office/drawing/2014/main" id="{8A6B9E14-B040-4FD0-AD03-2CBB4F45542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6CC5A90-AAFC-41D3-961D-674A6E6FEABA}"/>
              </a:ext>
            </a:extLst>
          </p:cNvPr>
          <p:cNvSpPr>
            <a:spLocks noGrp="1"/>
          </p:cNvSpPr>
          <p:nvPr>
            <p:ph type="sldNum" sz="quarter" idx="12"/>
          </p:nvPr>
        </p:nvSpPr>
        <p:spPr/>
        <p:txBody>
          <a:bodyPr/>
          <a:lstStyle/>
          <a:p>
            <a:fld id="{46050AF2-F454-48FF-ACFE-B1A91F50A678}" type="slidenum">
              <a:rPr lang="en-GB" smtClean="0"/>
              <a:t>‹#›</a:t>
            </a:fld>
            <a:endParaRPr lang="en-GB"/>
          </a:p>
        </p:txBody>
      </p:sp>
    </p:spTree>
    <p:extLst>
      <p:ext uri="{BB962C8B-B14F-4D97-AF65-F5344CB8AC3E}">
        <p14:creationId xmlns:p14="http://schemas.microsoft.com/office/powerpoint/2010/main" val="2555734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DE240-417F-4184-AD1C-EF33DD61F3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4CE108A-25A3-41DD-A93E-37935B484C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0D1AC2A-1299-46CE-9CC2-5A475C3113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645947-71FE-4705-9EEE-8ACAC92B9118}"/>
              </a:ext>
            </a:extLst>
          </p:cNvPr>
          <p:cNvSpPr>
            <a:spLocks noGrp="1"/>
          </p:cNvSpPr>
          <p:nvPr>
            <p:ph type="dt" sz="half" idx="10"/>
          </p:nvPr>
        </p:nvSpPr>
        <p:spPr/>
        <p:txBody>
          <a:bodyPr/>
          <a:lstStyle/>
          <a:p>
            <a:fld id="{C6098913-3374-4E28-AF74-7AA94235E208}" type="datetimeFigureOut">
              <a:rPr lang="en-GB" smtClean="0"/>
              <a:t>12/01/2022</a:t>
            </a:fld>
            <a:endParaRPr lang="en-GB"/>
          </a:p>
        </p:txBody>
      </p:sp>
      <p:sp>
        <p:nvSpPr>
          <p:cNvPr id="6" name="Footer Placeholder 5">
            <a:extLst>
              <a:ext uri="{FF2B5EF4-FFF2-40B4-BE49-F238E27FC236}">
                <a16:creationId xmlns:a16="http://schemas.microsoft.com/office/drawing/2014/main" id="{4A0E4BBF-9BD4-405F-8B9F-47A32F86034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502744-016B-4BEC-A8FF-19A3A6D82CB3}"/>
              </a:ext>
            </a:extLst>
          </p:cNvPr>
          <p:cNvSpPr>
            <a:spLocks noGrp="1"/>
          </p:cNvSpPr>
          <p:nvPr>
            <p:ph type="sldNum" sz="quarter" idx="12"/>
          </p:nvPr>
        </p:nvSpPr>
        <p:spPr/>
        <p:txBody>
          <a:bodyPr/>
          <a:lstStyle/>
          <a:p>
            <a:fld id="{46050AF2-F454-48FF-ACFE-B1A91F50A678}" type="slidenum">
              <a:rPr lang="en-GB" smtClean="0"/>
              <a:t>‹#›</a:t>
            </a:fld>
            <a:endParaRPr lang="en-GB"/>
          </a:p>
        </p:txBody>
      </p:sp>
    </p:spTree>
    <p:extLst>
      <p:ext uri="{BB962C8B-B14F-4D97-AF65-F5344CB8AC3E}">
        <p14:creationId xmlns:p14="http://schemas.microsoft.com/office/powerpoint/2010/main" val="4087754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3D169-4AE3-4485-963C-01EB7A11F2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7B6A70D-52BE-4E22-B5FA-E661D3EDA5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D44354D-CA9D-40D7-9F18-D7E9087ABE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FEC3346-F366-422F-AD5F-4E85F74106B4}"/>
              </a:ext>
            </a:extLst>
          </p:cNvPr>
          <p:cNvSpPr>
            <a:spLocks noGrp="1"/>
          </p:cNvSpPr>
          <p:nvPr>
            <p:ph type="dt" sz="half" idx="10"/>
          </p:nvPr>
        </p:nvSpPr>
        <p:spPr/>
        <p:txBody>
          <a:bodyPr/>
          <a:lstStyle/>
          <a:p>
            <a:fld id="{C6098913-3374-4E28-AF74-7AA94235E208}" type="datetimeFigureOut">
              <a:rPr lang="en-GB" smtClean="0"/>
              <a:t>12/01/2022</a:t>
            </a:fld>
            <a:endParaRPr lang="en-GB"/>
          </a:p>
        </p:txBody>
      </p:sp>
      <p:sp>
        <p:nvSpPr>
          <p:cNvPr id="6" name="Footer Placeholder 5">
            <a:extLst>
              <a:ext uri="{FF2B5EF4-FFF2-40B4-BE49-F238E27FC236}">
                <a16:creationId xmlns:a16="http://schemas.microsoft.com/office/drawing/2014/main" id="{B8823B90-56A3-496B-B8FE-FCB9CD34E8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BDE20B-ECE9-47B7-AB23-164084C3BA5F}"/>
              </a:ext>
            </a:extLst>
          </p:cNvPr>
          <p:cNvSpPr>
            <a:spLocks noGrp="1"/>
          </p:cNvSpPr>
          <p:nvPr>
            <p:ph type="sldNum" sz="quarter" idx="12"/>
          </p:nvPr>
        </p:nvSpPr>
        <p:spPr/>
        <p:txBody>
          <a:bodyPr/>
          <a:lstStyle/>
          <a:p>
            <a:fld id="{46050AF2-F454-48FF-ACFE-B1A91F50A678}" type="slidenum">
              <a:rPr lang="en-GB" smtClean="0"/>
              <a:t>‹#›</a:t>
            </a:fld>
            <a:endParaRPr lang="en-GB"/>
          </a:p>
        </p:txBody>
      </p:sp>
    </p:spTree>
    <p:extLst>
      <p:ext uri="{BB962C8B-B14F-4D97-AF65-F5344CB8AC3E}">
        <p14:creationId xmlns:p14="http://schemas.microsoft.com/office/powerpoint/2010/main" val="4254401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3EF964-157A-4BF1-84D6-C7A17204E3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D8710F-2AC1-4FCC-BDC7-8E3B2960D5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C8B53D-252A-4B70-8FE2-368D16E3C6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98913-3374-4E28-AF74-7AA94235E208}" type="datetimeFigureOut">
              <a:rPr lang="en-GB" smtClean="0"/>
              <a:t>12/01/2022</a:t>
            </a:fld>
            <a:endParaRPr lang="en-GB"/>
          </a:p>
        </p:txBody>
      </p:sp>
      <p:sp>
        <p:nvSpPr>
          <p:cNvPr id="5" name="Footer Placeholder 4">
            <a:extLst>
              <a:ext uri="{FF2B5EF4-FFF2-40B4-BE49-F238E27FC236}">
                <a16:creationId xmlns:a16="http://schemas.microsoft.com/office/drawing/2014/main" id="{D212456A-C114-49F1-AD8A-6E72E90AC4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9808924-4B44-4778-A304-BB2B14AE9B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50AF2-F454-48FF-ACFE-B1A91F50A678}" type="slidenum">
              <a:rPr lang="en-GB" smtClean="0"/>
              <a:t>‹#›</a:t>
            </a:fld>
            <a:endParaRPr lang="en-GB"/>
          </a:p>
        </p:txBody>
      </p:sp>
    </p:spTree>
    <p:extLst>
      <p:ext uri="{BB962C8B-B14F-4D97-AF65-F5344CB8AC3E}">
        <p14:creationId xmlns:p14="http://schemas.microsoft.com/office/powerpoint/2010/main" val="368261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gbowen@sheldonschool.co.uk" TargetMode="External"/><Relationship Id="rId2" Type="http://schemas.openxmlformats.org/officeDocument/2006/relationships/hyperlink" Target="mailto:ereynolds@sheldonschool.co.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ew words added to the dictionary">
            <a:extLst>
              <a:ext uri="{FF2B5EF4-FFF2-40B4-BE49-F238E27FC236}">
                <a16:creationId xmlns:a16="http://schemas.microsoft.com/office/drawing/2014/main" id="{7B0E5998-679C-49BD-962F-442A2AF08B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6368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9521DB78-6028-4E9B-8124-D52987EBDF66}"/>
              </a:ext>
            </a:extLst>
          </p:cNvPr>
          <p:cNvSpPr>
            <a:spLocks noGrp="1"/>
          </p:cNvSpPr>
          <p:nvPr>
            <p:ph type="ctrTitle"/>
          </p:nvPr>
        </p:nvSpPr>
        <p:spPr>
          <a:xfrm>
            <a:off x="1400961" y="243281"/>
            <a:ext cx="8973424" cy="926154"/>
          </a:xfrm>
          <a:solidFill>
            <a:schemeClr val="bg2"/>
          </a:solidFill>
          <a:ln w="38100">
            <a:solidFill>
              <a:srgbClr val="000000"/>
            </a:solidFill>
          </a:ln>
        </p:spPr>
        <p:txBody>
          <a:bodyPr/>
          <a:lstStyle/>
          <a:p>
            <a:r>
              <a:rPr lang="en-GB">
                <a:solidFill>
                  <a:srgbClr val="FF0000"/>
                </a:solidFill>
              </a:rPr>
              <a:t>A-Level English Language </a:t>
            </a:r>
          </a:p>
        </p:txBody>
      </p:sp>
      <p:sp>
        <p:nvSpPr>
          <p:cNvPr id="3" name="TextBox 2">
            <a:extLst>
              <a:ext uri="{FF2B5EF4-FFF2-40B4-BE49-F238E27FC236}">
                <a16:creationId xmlns:a16="http://schemas.microsoft.com/office/drawing/2014/main" id="{EDA78D61-530B-4624-B866-DEAC041A655B}"/>
              </a:ext>
            </a:extLst>
          </p:cNvPr>
          <p:cNvSpPr txBox="1"/>
          <p:nvPr/>
        </p:nvSpPr>
        <p:spPr>
          <a:xfrm>
            <a:off x="1400960" y="1712476"/>
            <a:ext cx="9190816" cy="4093428"/>
          </a:xfrm>
          <a:prstGeom prst="rect">
            <a:avLst/>
          </a:prstGeom>
          <a:solidFill>
            <a:schemeClr val="bg2"/>
          </a:solidFill>
          <a:ln w="28575">
            <a:solidFill>
              <a:schemeClr val="tx1"/>
            </a:solidFill>
          </a:ln>
        </p:spPr>
        <p:txBody>
          <a:bodyPr wrap="square" lIns="91440" tIns="45720" rIns="91440" bIns="45720" rtlCol="0" anchor="t">
            <a:spAutoFit/>
          </a:bodyPr>
          <a:lstStyle/>
          <a:p>
            <a:r>
              <a:rPr lang="en-GB" sz="2000" dirty="0"/>
              <a:t>Thousands of new words are added to the dictionary each year. Here were some of the most popular words to enter the English Language in 2021:</a:t>
            </a:r>
          </a:p>
          <a:p>
            <a:endParaRPr lang="en-GB" sz="2000"/>
          </a:p>
          <a:p>
            <a:r>
              <a:rPr lang="en-GB" sz="2000" b="1" dirty="0">
                <a:cs typeface="Calibri"/>
              </a:rPr>
              <a:t>Vax</a:t>
            </a:r>
          </a:p>
          <a:p>
            <a:r>
              <a:rPr lang="en-GB" sz="2000" b="1" dirty="0">
                <a:cs typeface="Calibri"/>
              </a:rPr>
              <a:t>Contactless</a:t>
            </a:r>
          </a:p>
          <a:p>
            <a:r>
              <a:rPr lang="en-GB" sz="2000" b="1" dirty="0" err="1">
                <a:cs typeface="Calibri"/>
              </a:rPr>
              <a:t>Doomscrolling</a:t>
            </a:r>
            <a:endParaRPr lang="en-GB" sz="2000" b="1" dirty="0">
              <a:cs typeface="Calibri"/>
            </a:endParaRPr>
          </a:p>
          <a:p>
            <a:r>
              <a:rPr lang="en-GB" sz="2000" b="1" dirty="0" err="1">
                <a:solidFill>
                  <a:srgbClr val="000000"/>
                </a:solidFill>
                <a:cs typeface="Calibri"/>
              </a:rPr>
              <a:t>Quarenteen</a:t>
            </a:r>
            <a:r>
              <a:rPr lang="en-GB" sz="2000" b="1" dirty="0">
                <a:solidFill>
                  <a:srgbClr val="000000"/>
                </a:solidFill>
                <a:cs typeface="Calibri"/>
              </a:rPr>
              <a:t> </a:t>
            </a:r>
          </a:p>
          <a:p>
            <a:r>
              <a:rPr lang="en-GB" sz="2000" b="1" dirty="0">
                <a:solidFill>
                  <a:srgbClr val="000000"/>
                </a:solidFill>
                <a:cs typeface="Calibri"/>
              </a:rPr>
              <a:t>WFH</a:t>
            </a:r>
          </a:p>
          <a:p>
            <a:endParaRPr lang="en-GB" sz="2000" b="1" dirty="0">
              <a:solidFill>
                <a:srgbClr val="000000"/>
              </a:solidFill>
              <a:cs typeface="Calibri"/>
            </a:endParaRPr>
          </a:p>
          <a:p>
            <a:endParaRPr lang="en-GB" sz="2000">
              <a:solidFill>
                <a:srgbClr val="000000"/>
              </a:solidFill>
            </a:endParaRPr>
          </a:p>
          <a:p>
            <a:r>
              <a:rPr lang="en-GB" sz="2000" dirty="0">
                <a:solidFill>
                  <a:srgbClr val="FF0000"/>
                </a:solidFill>
              </a:rPr>
              <a:t>What do these words tell us about 2021 and how new words are created?</a:t>
            </a:r>
            <a:endParaRPr lang="en-GB" sz="2000" dirty="0">
              <a:solidFill>
                <a:srgbClr val="FF0000"/>
              </a:solidFill>
              <a:cs typeface="Calibri"/>
            </a:endParaRPr>
          </a:p>
          <a:p>
            <a:endParaRPr lang="en-GB" sz="2000">
              <a:solidFill>
                <a:srgbClr val="FF0000"/>
              </a:solidFill>
            </a:endParaRPr>
          </a:p>
          <a:p>
            <a:r>
              <a:rPr lang="en-GB" sz="2000" dirty="0">
                <a:solidFill>
                  <a:srgbClr val="FF0000"/>
                </a:solidFill>
              </a:rPr>
              <a:t>What words do you think will enter the dictionary at the end of 2022?</a:t>
            </a:r>
          </a:p>
        </p:txBody>
      </p:sp>
    </p:spTree>
    <p:extLst>
      <p:ext uri="{BB962C8B-B14F-4D97-AF65-F5344CB8AC3E}">
        <p14:creationId xmlns:p14="http://schemas.microsoft.com/office/powerpoint/2010/main" val="3349409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5A48AA-B5C6-4D5A-A647-AD944B6216B3}"/>
              </a:ext>
            </a:extLst>
          </p:cNvPr>
          <p:cNvSpPr>
            <a:spLocks noGrp="1"/>
          </p:cNvSpPr>
          <p:nvPr/>
        </p:nvSpPr>
        <p:spPr>
          <a:xfrm>
            <a:off x="521515" y="1609236"/>
            <a:ext cx="7489971" cy="4525963"/>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pPr>
            <a:r>
              <a:rPr lang="en-GB" altLang="en-US">
                <a:latin typeface="Calibri" panose="020F0502020204030204" pitchFamily="34" charset="0"/>
              </a:rPr>
              <a:t>Development of essay writing skills.</a:t>
            </a:r>
          </a:p>
          <a:p>
            <a:pPr>
              <a:lnSpc>
                <a:spcPct val="90000"/>
              </a:lnSpc>
              <a:buFontTx/>
              <a:buNone/>
            </a:pPr>
            <a:endParaRPr lang="en-GB" altLang="en-US">
              <a:latin typeface="Calibri" panose="020F0502020204030204" pitchFamily="34" charset="0"/>
            </a:endParaRPr>
          </a:p>
          <a:p>
            <a:pPr>
              <a:lnSpc>
                <a:spcPct val="90000"/>
              </a:lnSpc>
            </a:pPr>
            <a:r>
              <a:rPr lang="en-GB" altLang="en-US">
                <a:latin typeface="Calibri" panose="020F0502020204030204" pitchFamily="34" charset="0"/>
              </a:rPr>
              <a:t>An ability to analyse language at different levels. </a:t>
            </a:r>
          </a:p>
          <a:p>
            <a:pPr>
              <a:lnSpc>
                <a:spcPct val="90000"/>
              </a:lnSpc>
              <a:buFontTx/>
              <a:buNone/>
            </a:pPr>
            <a:endParaRPr lang="en-GB" altLang="en-US">
              <a:latin typeface="Calibri" panose="020F0502020204030204" pitchFamily="34" charset="0"/>
            </a:endParaRPr>
          </a:p>
          <a:p>
            <a:pPr>
              <a:lnSpc>
                <a:spcPct val="90000"/>
              </a:lnSpc>
            </a:pPr>
            <a:r>
              <a:rPr lang="en-GB" altLang="en-US">
                <a:latin typeface="Calibri" panose="020F0502020204030204" pitchFamily="34" charset="0"/>
              </a:rPr>
              <a:t>The chance to create your own creative and journalistic writing. </a:t>
            </a:r>
          </a:p>
          <a:p>
            <a:pPr>
              <a:lnSpc>
                <a:spcPct val="90000"/>
              </a:lnSpc>
            </a:pPr>
            <a:endParaRPr lang="en-GB" altLang="en-US">
              <a:latin typeface="Calibri" panose="020F0502020204030204" pitchFamily="34" charset="0"/>
            </a:endParaRPr>
          </a:p>
          <a:p>
            <a:pPr>
              <a:lnSpc>
                <a:spcPct val="90000"/>
              </a:lnSpc>
            </a:pPr>
            <a:r>
              <a:rPr lang="en-GB" altLang="en-US">
                <a:latin typeface="Calibri" panose="020F0502020204030204" pitchFamily="34" charset="0"/>
              </a:rPr>
              <a:t>A course that supports and complements other A Level courses.</a:t>
            </a:r>
          </a:p>
          <a:p>
            <a:pPr>
              <a:lnSpc>
                <a:spcPct val="90000"/>
              </a:lnSpc>
              <a:buFontTx/>
              <a:buNone/>
            </a:pPr>
            <a:endParaRPr lang="en-GB" altLang="en-US">
              <a:latin typeface="Calibri" panose="020F0502020204030204" pitchFamily="34" charset="0"/>
            </a:endParaRPr>
          </a:p>
          <a:p>
            <a:pPr>
              <a:lnSpc>
                <a:spcPct val="90000"/>
              </a:lnSpc>
            </a:pPr>
            <a:r>
              <a:rPr lang="en-GB" altLang="en-US">
                <a:latin typeface="Calibri" panose="020F0502020204030204" pitchFamily="34" charset="0"/>
              </a:rPr>
              <a:t>Highly enthusiastic and motivated specialist teachers</a:t>
            </a:r>
            <a:endParaRPr lang="en-US" altLang="en-US">
              <a:latin typeface="Calibri" panose="020F0502020204030204" pitchFamily="34" charset="0"/>
            </a:endParaRPr>
          </a:p>
          <a:p>
            <a:endParaRPr lang="en-GB"/>
          </a:p>
        </p:txBody>
      </p:sp>
      <p:sp>
        <p:nvSpPr>
          <p:cNvPr id="4" name="Title 1">
            <a:extLst>
              <a:ext uri="{FF2B5EF4-FFF2-40B4-BE49-F238E27FC236}">
                <a16:creationId xmlns:a16="http://schemas.microsoft.com/office/drawing/2014/main" id="{586FA85E-1CBD-491E-899D-896921F0616D}"/>
              </a:ext>
            </a:extLst>
          </p:cNvPr>
          <p:cNvSpPr txBox="1">
            <a:spLocks/>
          </p:cNvSpPr>
          <p:nvPr/>
        </p:nvSpPr>
        <p:spPr>
          <a:xfrm>
            <a:off x="401973" y="404019"/>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rgbClr val="FF0000"/>
                </a:solidFill>
              </a:rPr>
              <a:t>What will I get from the course?</a:t>
            </a:r>
          </a:p>
        </p:txBody>
      </p:sp>
      <p:pic>
        <p:nvPicPr>
          <p:cNvPr id="7172" name="Picture 4" descr="Edexcel AS &amp; A level English Literature 2015 | Pearson qualifications">
            <a:extLst>
              <a:ext uri="{FF2B5EF4-FFF2-40B4-BE49-F238E27FC236}">
                <a16:creationId xmlns:a16="http://schemas.microsoft.com/office/drawing/2014/main" id="{1122CE87-259F-4231-97E1-269687AD4F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5287" y="645551"/>
            <a:ext cx="3265198" cy="4629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1432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7229A-85F8-435F-B460-73706A3307AC}"/>
              </a:ext>
            </a:extLst>
          </p:cNvPr>
          <p:cNvSpPr>
            <a:spLocks noGrp="1"/>
          </p:cNvSpPr>
          <p:nvPr>
            <p:ph type="title"/>
          </p:nvPr>
        </p:nvSpPr>
        <p:spPr/>
        <p:txBody>
          <a:bodyPr/>
          <a:lstStyle/>
          <a:p>
            <a:r>
              <a:rPr lang="en-GB">
                <a:solidFill>
                  <a:srgbClr val="FF0000"/>
                </a:solidFill>
              </a:rPr>
              <a:t>Course Overview</a:t>
            </a:r>
          </a:p>
        </p:txBody>
      </p:sp>
      <p:sp>
        <p:nvSpPr>
          <p:cNvPr id="3" name="Content Placeholder 2">
            <a:extLst>
              <a:ext uri="{FF2B5EF4-FFF2-40B4-BE49-F238E27FC236}">
                <a16:creationId xmlns:a16="http://schemas.microsoft.com/office/drawing/2014/main" id="{C8408FD6-E078-4369-929B-F0075ABF86A6}"/>
              </a:ext>
            </a:extLst>
          </p:cNvPr>
          <p:cNvSpPr>
            <a:spLocks noGrp="1"/>
          </p:cNvSpPr>
          <p:nvPr>
            <p:ph idx="1"/>
          </p:nvPr>
        </p:nvSpPr>
        <p:spPr>
          <a:xfrm>
            <a:off x="838200" y="1690688"/>
            <a:ext cx="5257800" cy="4257675"/>
          </a:xfrm>
        </p:spPr>
        <p:txBody>
          <a:bodyPr>
            <a:normAutofit fontScale="92500" lnSpcReduction="10000"/>
          </a:bodyPr>
          <a:lstStyle/>
          <a:p>
            <a:pPr marL="0" indent="0">
              <a:buNone/>
            </a:pPr>
            <a:r>
              <a:rPr lang="en-GB"/>
              <a:t>The course aims to further candidates’ interest and enjoyment in the use of English, through learning more about the structures and functions of English and the way language is used in real contexts. Students entering this course should be fascinated by all aspects of written and spoken English. They will be keen to develop their own writing skills and interested in understanding the position of the language within society. </a:t>
            </a:r>
          </a:p>
        </p:txBody>
      </p:sp>
    </p:spTree>
    <p:extLst>
      <p:ext uri="{BB962C8B-B14F-4D97-AF65-F5344CB8AC3E}">
        <p14:creationId xmlns:p14="http://schemas.microsoft.com/office/powerpoint/2010/main" val="3823132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7229A-85F8-435F-B460-73706A3307AC}"/>
              </a:ext>
            </a:extLst>
          </p:cNvPr>
          <p:cNvSpPr>
            <a:spLocks noGrp="1"/>
          </p:cNvSpPr>
          <p:nvPr>
            <p:ph type="title"/>
          </p:nvPr>
        </p:nvSpPr>
        <p:spPr/>
        <p:txBody>
          <a:bodyPr/>
          <a:lstStyle/>
          <a:p>
            <a:r>
              <a:rPr lang="en-GB">
                <a:solidFill>
                  <a:srgbClr val="FF0000"/>
                </a:solidFill>
              </a:rPr>
              <a:t>Course Overview</a:t>
            </a:r>
          </a:p>
        </p:txBody>
      </p:sp>
      <p:sp>
        <p:nvSpPr>
          <p:cNvPr id="3" name="Content Placeholder 2">
            <a:extLst>
              <a:ext uri="{FF2B5EF4-FFF2-40B4-BE49-F238E27FC236}">
                <a16:creationId xmlns:a16="http://schemas.microsoft.com/office/drawing/2014/main" id="{C8408FD6-E078-4369-929B-F0075ABF86A6}"/>
              </a:ext>
            </a:extLst>
          </p:cNvPr>
          <p:cNvSpPr>
            <a:spLocks noGrp="1"/>
          </p:cNvSpPr>
          <p:nvPr>
            <p:ph idx="1"/>
          </p:nvPr>
        </p:nvSpPr>
        <p:spPr>
          <a:xfrm>
            <a:off x="838200" y="1690688"/>
            <a:ext cx="5257800" cy="4257675"/>
          </a:xfrm>
        </p:spPr>
        <p:txBody>
          <a:bodyPr>
            <a:normAutofit lnSpcReduction="10000"/>
          </a:bodyPr>
          <a:lstStyle/>
          <a:p>
            <a:pPr marL="0" indent="0">
              <a:buNone/>
            </a:pPr>
            <a:r>
              <a:rPr lang="en-GB" u="sng"/>
              <a:t>Language, the Individual and Society:</a:t>
            </a:r>
          </a:p>
          <a:p>
            <a:pPr marL="0" indent="0">
              <a:buNone/>
            </a:pPr>
            <a:r>
              <a:rPr lang="en-GB"/>
              <a:t>In this unit students explore how language is shaped according to audience, purpose, genre and mode, and how it varies according to context. </a:t>
            </a:r>
          </a:p>
          <a:p>
            <a:pPr marL="0" indent="0">
              <a:buNone/>
            </a:pPr>
            <a:r>
              <a:rPr lang="en-GB"/>
              <a:t> Students can expect to analyse a range of texts such as articles, adverts, texts, tweets and speeches. </a:t>
            </a:r>
          </a:p>
          <a:p>
            <a:endParaRPr lang="en-GB"/>
          </a:p>
        </p:txBody>
      </p:sp>
      <p:pic>
        <p:nvPicPr>
          <p:cNvPr id="4" name="Content Placeholder 3">
            <a:extLst>
              <a:ext uri="{FF2B5EF4-FFF2-40B4-BE49-F238E27FC236}">
                <a16:creationId xmlns:a16="http://schemas.microsoft.com/office/drawing/2014/main" id="{7F28C832-9BE4-4EB4-A3BD-6ADDDA64DA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7600" y="365125"/>
            <a:ext cx="5651501" cy="3178969"/>
          </a:xfrm>
          <a:prstGeom prst="rect">
            <a:avLst/>
          </a:prstGeom>
        </p:spPr>
      </p:pic>
      <p:pic>
        <p:nvPicPr>
          <p:cNvPr id="1026" name="Picture 2" descr="Malala Nominated for 'Children's Nobel' - Aquila Style">
            <a:extLst>
              <a:ext uri="{FF2B5EF4-FFF2-40B4-BE49-F238E27FC236}">
                <a16:creationId xmlns:a16="http://schemas.microsoft.com/office/drawing/2014/main" id="{A2A8842D-2E97-4BFF-9F3B-197BD63B8D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544094"/>
            <a:ext cx="5448301" cy="3064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9840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7229A-85F8-435F-B460-73706A3307AC}"/>
              </a:ext>
            </a:extLst>
          </p:cNvPr>
          <p:cNvSpPr>
            <a:spLocks noGrp="1"/>
          </p:cNvSpPr>
          <p:nvPr>
            <p:ph type="title"/>
          </p:nvPr>
        </p:nvSpPr>
        <p:spPr/>
        <p:txBody>
          <a:bodyPr/>
          <a:lstStyle/>
          <a:p>
            <a:r>
              <a:rPr lang="en-GB">
                <a:solidFill>
                  <a:srgbClr val="FF0000"/>
                </a:solidFill>
              </a:rPr>
              <a:t>Course Overview</a:t>
            </a:r>
          </a:p>
        </p:txBody>
      </p:sp>
      <p:sp>
        <p:nvSpPr>
          <p:cNvPr id="3" name="Content Placeholder 2">
            <a:extLst>
              <a:ext uri="{FF2B5EF4-FFF2-40B4-BE49-F238E27FC236}">
                <a16:creationId xmlns:a16="http://schemas.microsoft.com/office/drawing/2014/main" id="{C8408FD6-E078-4369-929B-F0075ABF86A6}"/>
              </a:ext>
            </a:extLst>
          </p:cNvPr>
          <p:cNvSpPr>
            <a:spLocks noGrp="1"/>
          </p:cNvSpPr>
          <p:nvPr>
            <p:ph idx="1"/>
          </p:nvPr>
        </p:nvSpPr>
        <p:spPr>
          <a:xfrm>
            <a:off x="838200" y="1690688"/>
            <a:ext cx="5257800" cy="4257675"/>
          </a:xfrm>
        </p:spPr>
        <p:txBody>
          <a:bodyPr>
            <a:normAutofit/>
          </a:bodyPr>
          <a:lstStyle/>
          <a:p>
            <a:pPr marL="0" indent="0">
              <a:buNone/>
            </a:pPr>
            <a:r>
              <a:rPr lang="en-GB" u="sng"/>
              <a:t>Children’s Language Development:</a:t>
            </a:r>
          </a:p>
          <a:p>
            <a:pPr marL="0" indent="0">
              <a:buNone/>
            </a:pPr>
            <a:r>
              <a:rPr lang="en-GB"/>
              <a:t>Students learn how children (0-11 years) develop their spoken and written skills by studying theories and research about language acquisition as well as exploring the functions of children’s language.</a:t>
            </a:r>
          </a:p>
        </p:txBody>
      </p:sp>
      <p:pic>
        <p:nvPicPr>
          <p:cNvPr id="7" name="Picture 6">
            <a:extLst>
              <a:ext uri="{FF2B5EF4-FFF2-40B4-BE49-F238E27FC236}">
                <a16:creationId xmlns:a16="http://schemas.microsoft.com/office/drawing/2014/main" id="{925B621A-F3D6-4668-B12C-6F2B129986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0" y="193243"/>
            <a:ext cx="5156200" cy="3560031"/>
          </a:xfrm>
          <a:prstGeom prst="rect">
            <a:avLst/>
          </a:prstGeom>
        </p:spPr>
      </p:pic>
      <p:pic>
        <p:nvPicPr>
          <p:cNvPr id="2052" name="Picture 4" descr="Parents can help, but children take a DIY approach to learning language -  World leading higher education information and services">
            <a:extLst>
              <a:ext uri="{FF2B5EF4-FFF2-40B4-BE49-F238E27FC236}">
                <a16:creationId xmlns:a16="http://schemas.microsoft.com/office/drawing/2014/main" id="{901F6845-ADCA-4523-B139-84FA290C0A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3741016"/>
            <a:ext cx="5156200" cy="2631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9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7229A-85F8-435F-B460-73706A3307AC}"/>
              </a:ext>
            </a:extLst>
          </p:cNvPr>
          <p:cNvSpPr>
            <a:spLocks noGrp="1"/>
          </p:cNvSpPr>
          <p:nvPr>
            <p:ph type="title"/>
          </p:nvPr>
        </p:nvSpPr>
        <p:spPr/>
        <p:txBody>
          <a:bodyPr/>
          <a:lstStyle/>
          <a:p>
            <a:r>
              <a:rPr lang="en-GB">
                <a:solidFill>
                  <a:srgbClr val="FF0000"/>
                </a:solidFill>
              </a:rPr>
              <a:t>Course Overview</a:t>
            </a:r>
          </a:p>
        </p:txBody>
      </p:sp>
      <p:sp>
        <p:nvSpPr>
          <p:cNvPr id="3" name="Content Placeholder 2">
            <a:extLst>
              <a:ext uri="{FF2B5EF4-FFF2-40B4-BE49-F238E27FC236}">
                <a16:creationId xmlns:a16="http://schemas.microsoft.com/office/drawing/2014/main" id="{C8408FD6-E078-4369-929B-F0075ABF86A6}"/>
              </a:ext>
            </a:extLst>
          </p:cNvPr>
          <p:cNvSpPr>
            <a:spLocks noGrp="1"/>
          </p:cNvSpPr>
          <p:nvPr>
            <p:ph idx="1"/>
          </p:nvPr>
        </p:nvSpPr>
        <p:spPr>
          <a:xfrm>
            <a:off x="838200" y="1690688"/>
            <a:ext cx="5257800" cy="4257675"/>
          </a:xfrm>
        </p:spPr>
        <p:txBody>
          <a:bodyPr>
            <a:normAutofit/>
          </a:bodyPr>
          <a:lstStyle/>
          <a:p>
            <a:pPr marL="0" indent="0">
              <a:buNone/>
            </a:pPr>
            <a:r>
              <a:rPr lang="en-GB" u="sng"/>
              <a:t>Language Diversity and Change:</a:t>
            </a:r>
          </a:p>
          <a:p>
            <a:pPr marL="0" indent="0">
              <a:buNone/>
            </a:pPr>
            <a:r>
              <a:rPr lang="en-GB"/>
              <a:t>The focus of this unit is to explore how language varies across different social groups (occupation, ethnicity, class, age, gender, sexuality). We also study regional, national and global variations of English and explore how the English Language has changed from 1600 to present day. </a:t>
            </a:r>
          </a:p>
        </p:txBody>
      </p:sp>
      <p:pic>
        <p:nvPicPr>
          <p:cNvPr id="6" name="Picture 5" descr="Image result for johnson's dictionary 1755">
            <a:extLst>
              <a:ext uri="{FF2B5EF4-FFF2-40B4-BE49-F238E27FC236}">
                <a16:creationId xmlns:a16="http://schemas.microsoft.com/office/drawing/2014/main" id="{8B0195FF-6659-49C5-8B3D-5DDFAA8A89C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447472" y="366395"/>
            <a:ext cx="2277427" cy="3453130"/>
          </a:xfrm>
          <a:prstGeom prst="rect">
            <a:avLst/>
          </a:prstGeom>
          <a:noFill/>
          <a:ln>
            <a:noFill/>
          </a:ln>
        </p:spPr>
      </p:pic>
      <p:pic>
        <p:nvPicPr>
          <p:cNvPr id="8" name="Picture 7" descr="Image result for caxton printing press">
            <a:extLst>
              <a:ext uri="{FF2B5EF4-FFF2-40B4-BE49-F238E27FC236}">
                <a16:creationId xmlns:a16="http://schemas.microsoft.com/office/drawing/2014/main" id="{AE1A781D-B8F7-4829-AE5A-61F41DBA6BF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076372" y="660400"/>
            <a:ext cx="2894966" cy="2400300"/>
          </a:xfrm>
          <a:prstGeom prst="rect">
            <a:avLst/>
          </a:prstGeom>
          <a:noFill/>
          <a:ln>
            <a:noFill/>
          </a:ln>
        </p:spPr>
      </p:pic>
      <p:pic>
        <p:nvPicPr>
          <p:cNvPr id="9" name="Picture 8" descr="C:\Users\ereynolds\AppData\Local\Microsoft\Windows\INetCache\Content.MSO\B92CFF42.tmp">
            <a:extLst>
              <a:ext uri="{FF2B5EF4-FFF2-40B4-BE49-F238E27FC236}">
                <a16:creationId xmlns:a16="http://schemas.microsoft.com/office/drawing/2014/main" id="{4E5182B4-99BC-4562-8E78-155CBB88ECE8}"/>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8153401" y="3429000"/>
            <a:ext cx="3817938" cy="3062605"/>
          </a:xfrm>
          <a:prstGeom prst="rect">
            <a:avLst/>
          </a:prstGeom>
          <a:noFill/>
          <a:ln>
            <a:noFill/>
          </a:ln>
        </p:spPr>
      </p:pic>
    </p:spTree>
    <p:extLst>
      <p:ext uri="{BB962C8B-B14F-4D97-AF65-F5344CB8AC3E}">
        <p14:creationId xmlns:p14="http://schemas.microsoft.com/office/powerpoint/2010/main" val="3529106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7229A-85F8-435F-B460-73706A3307AC}"/>
              </a:ext>
            </a:extLst>
          </p:cNvPr>
          <p:cNvSpPr>
            <a:spLocks noGrp="1"/>
          </p:cNvSpPr>
          <p:nvPr>
            <p:ph type="title"/>
          </p:nvPr>
        </p:nvSpPr>
        <p:spPr/>
        <p:txBody>
          <a:bodyPr/>
          <a:lstStyle/>
          <a:p>
            <a:r>
              <a:rPr lang="en-GB">
                <a:solidFill>
                  <a:srgbClr val="FF0000"/>
                </a:solidFill>
              </a:rPr>
              <a:t>Course Overview</a:t>
            </a:r>
          </a:p>
        </p:txBody>
      </p:sp>
      <p:sp>
        <p:nvSpPr>
          <p:cNvPr id="3" name="Content Placeholder 2">
            <a:extLst>
              <a:ext uri="{FF2B5EF4-FFF2-40B4-BE49-F238E27FC236}">
                <a16:creationId xmlns:a16="http://schemas.microsoft.com/office/drawing/2014/main" id="{C8408FD6-E078-4369-929B-F0075ABF86A6}"/>
              </a:ext>
            </a:extLst>
          </p:cNvPr>
          <p:cNvSpPr>
            <a:spLocks noGrp="1"/>
          </p:cNvSpPr>
          <p:nvPr>
            <p:ph idx="1"/>
          </p:nvPr>
        </p:nvSpPr>
        <p:spPr>
          <a:xfrm>
            <a:off x="838200" y="1690688"/>
            <a:ext cx="5257800" cy="4257675"/>
          </a:xfrm>
        </p:spPr>
        <p:txBody>
          <a:bodyPr>
            <a:normAutofit/>
          </a:bodyPr>
          <a:lstStyle/>
          <a:p>
            <a:pPr marL="0" indent="0">
              <a:buNone/>
            </a:pPr>
            <a:r>
              <a:rPr lang="en-GB" u="sng"/>
              <a:t>Coursework Projects:</a:t>
            </a:r>
          </a:p>
          <a:p>
            <a:pPr marL="0" indent="0">
              <a:buNone/>
            </a:pPr>
            <a:r>
              <a:rPr lang="en-GB"/>
              <a:t>Students have the chance to work independently to carry out a language investigation into an area of individual interest. They must also create a written piece (for example a short story, a piece of travel journalism or a persuasive speech) and accompanying commentary.</a:t>
            </a:r>
          </a:p>
        </p:txBody>
      </p:sp>
      <p:pic>
        <p:nvPicPr>
          <p:cNvPr id="7" name="Picture 6">
            <a:extLst>
              <a:ext uri="{FF2B5EF4-FFF2-40B4-BE49-F238E27FC236}">
                <a16:creationId xmlns:a16="http://schemas.microsoft.com/office/drawing/2014/main" id="{4869C178-280B-4BEE-9C4C-AC4AF78958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697" y="318659"/>
            <a:ext cx="4114800" cy="2744057"/>
          </a:xfrm>
          <a:prstGeom prst="rect">
            <a:avLst/>
          </a:prstGeom>
        </p:spPr>
      </p:pic>
      <p:pic>
        <p:nvPicPr>
          <p:cNvPr id="10" name="Content Placeholder 3">
            <a:extLst>
              <a:ext uri="{FF2B5EF4-FFF2-40B4-BE49-F238E27FC236}">
                <a16:creationId xmlns:a16="http://schemas.microsoft.com/office/drawing/2014/main" id="{538B7BC9-800E-42CD-B47C-6318E393CA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42393" y="3397987"/>
            <a:ext cx="2421243" cy="2352789"/>
          </a:xfrm>
          <a:prstGeom prst="rect">
            <a:avLst/>
          </a:prstGeom>
        </p:spPr>
      </p:pic>
      <p:pic>
        <p:nvPicPr>
          <p:cNvPr id="11" name="Picture 10">
            <a:extLst>
              <a:ext uri="{FF2B5EF4-FFF2-40B4-BE49-F238E27FC236}">
                <a16:creationId xmlns:a16="http://schemas.microsoft.com/office/drawing/2014/main" id="{1FC4F1C1-49EE-445E-A7C8-5E1648FDFD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98701" y="3429000"/>
            <a:ext cx="3140991" cy="2321776"/>
          </a:xfrm>
          <a:prstGeom prst="rect">
            <a:avLst/>
          </a:prstGeom>
        </p:spPr>
      </p:pic>
    </p:spTree>
    <p:extLst>
      <p:ext uri="{BB962C8B-B14F-4D97-AF65-F5344CB8AC3E}">
        <p14:creationId xmlns:p14="http://schemas.microsoft.com/office/powerpoint/2010/main" val="110033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 calcmode="lin" valueType="num">
                                      <p:cBhvr>
                                        <p:cTn id="17" dur="1000" fill="hold"/>
                                        <p:tgtEl>
                                          <p:spTgt spid="10"/>
                                        </p:tgtEl>
                                        <p:attrNameLst>
                                          <p:attrName>style.rotation</p:attrName>
                                        </p:attrNameLst>
                                      </p:cBhvr>
                                      <p:tavLst>
                                        <p:tav tm="0">
                                          <p:val>
                                            <p:fltVal val="90"/>
                                          </p:val>
                                        </p:tav>
                                        <p:tav tm="100000">
                                          <p:val>
                                            <p:fltVal val="0"/>
                                          </p:val>
                                        </p:tav>
                                      </p:tavLst>
                                    </p:anim>
                                    <p:animEffect transition="in" filter="fade">
                                      <p:cBhvr>
                                        <p:cTn id="18" dur="10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1000" fill="hold"/>
                                        <p:tgtEl>
                                          <p:spTgt spid="11"/>
                                        </p:tgtEl>
                                        <p:attrNameLst>
                                          <p:attrName>ppt_w</p:attrName>
                                        </p:attrNameLst>
                                      </p:cBhvr>
                                      <p:tavLst>
                                        <p:tav tm="0">
                                          <p:val>
                                            <p:fltVal val="0"/>
                                          </p:val>
                                        </p:tav>
                                        <p:tav tm="100000">
                                          <p:val>
                                            <p:strVal val="#ppt_w"/>
                                          </p:val>
                                        </p:tav>
                                      </p:tavLst>
                                    </p:anim>
                                    <p:anim calcmode="lin" valueType="num">
                                      <p:cBhvr>
                                        <p:cTn id="24" dur="1000" fill="hold"/>
                                        <p:tgtEl>
                                          <p:spTgt spid="11"/>
                                        </p:tgtEl>
                                        <p:attrNameLst>
                                          <p:attrName>ppt_h</p:attrName>
                                        </p:attrNameLst>
                                      </p:cBhvr>
                                      <p:tavLst>
                                        <p:tav tm="0">
                                          <p:val>
                                            <p:fltVal val="0"/>
                                          </p:val>
                                        </p:tav>
                                        <p:tav tm="100000">
                                          <p:val>
                                            <p:strVal val="#ppt_h"/>
                                          </p:val>
                                        </p:tav>
                                      </p:tavLst>
                                    </p:anim>
                                    <p:anim calcmode="lin" valueType="num">
                                      <p:cBhvr>
                                        <p:cTn id="25" dur="1000" fill="hold"/>
                                        <p:tgtEl>
                                          <p:spTgt spid="11"/>
                                        </p:tgtEl>
                                        <p:attrNameLst>
                                          <p:attrName>style.rotation</p:attrName>
                                        </p:attrNameLst>
                                      </p:cBhvr>
                                      <p:tavLst>
                                        <p:tav tm="0">
                                          <p:val>
                                            <p:fltVal val="90"/>
                                          </p:val>
                                        </p:tav>
                                        <p:tav tm="100000">
                                          <p:val>
                                            <p:fltVal val="0"/>
                                          </p:val>
                                        </p:tav>
                                      </p:tavLst>
                                    </p:anim>
                                    <p:animEffect transition="in" filter="fade">
                                      <p:cBhvr>
                                        <p:cTn id="2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1FDF6-A597-436E-AF9C-56ACE9F14620}"/>
              </a:ext>
            </a:extLst>
          </p:cNvPr>
          <p:cNvSpPr>
            <a:spLocks noGrp="1"/>
          </p:cNvSpPr>
          <p:nvPr>
            <p:ph type="title"/>
          </p:nvPr>
        </p:nvSpPr>
        <p:spPr/>
        <p:txBody>
          <a:bodyPr/>
          <a:lstStyle/>
          <a:p>
            <a:r>
              <a:rPr lang="en-GB">
                <a:solidFill>
                  <a:srgbClr val="FF0000"/>
                </a:solidFill>
              </a:rPr>
              <a:t>Skills and possible pathways </a:t>
            </a:r>
          </a:p>
        </p:txBody>
      </p:sp>
      <p:sp>
        <p:nvSpPr>
          <p:cNvPr id="6" name="Content Placeholder 2">
            <a:extLst>
              <a:ext uri="{FF2B5EF4-FFF2-40B4-BE49-F238E27FC236}">
                <a16:creationId xmlns:a16="http://schemas.microsoft.com/office/drawing/2014/main" id="{D8B93998-7EDB-4F12-B8C1-1D8260CBEDE2}"/>
              </a:ext>
            </a:extLst>
          </p:cNvPr>
          <p:cNvSpPr>
            <a:spLocks noGrp="1"/>
          </p:cNvSpPr>
          <p:nvPr>
            <p:ph idx="1"/>
          </p:nvPr>
        </p:nvSpPr>
        <p:spPr>
          <a:xfrm>
            <a:off x="838200" y="1690688"/>
            <a:ext cx="4505587" cy="4257675"/>
          </a:xfrm>
        </p:spPr>
        <p:txBody>
          <a:bodyPr>
            <a:normAutofit fontScale="92500" lnSpcReduction="20000"/>
          </a:bodyPr>
          <a:lstStyle/>
          <a:p>
            <a:pPr marL="0" indent="0">
              <a:buNone/>
            </a:pPr>
            <a:r>
              <a:rPr lang="en-GB" u="sng"/>
              <a:t>Skills</a:t>
            </a:r>
          </a:p>
          <a:p>
            <a:r>
              <a:rPr lang="en-GB"/>
              <a:t>Creative, journalistic and analytical reading and writing skills</a:t>
            </a:r>
          </a:p>
          <a:p>
            <a:r>
              <a:rPr lang="en-GB"/>
              <a:t>The ability to evaluate theoretical research and concepts</a:t>
            </a:r>
          </a:p>
          <a:p>
            <a:r>
              <a:rPr lang="en-GB"/>
              <a:t>The ability to read a range of complex texts using a linguistic approach</a:t>
            </a:r>
          </a:p>
          <a:p>
            <a:r>
              <a:rPr lang="en-GB"/>
              <a:t>The ability to conduct focused and in depth independent research</a:t>
            </a:r>
          </a:p>
          <a:p>
            <a:endParaRPr lang="en-GB"/>
          </a:p>
          <a:p>
            <a:pPr marL="0" indent="0">
              <a:buNone/>
            </a:pPr>
            <a:endParaRPr lang="en-GB"/>
          </a:p>
          <a:p>
            <a:endParaRPr lang="en-GB" u="sng"/>
          </a:p>
        </p:txBody>
      </p:sp>
      <p:sp>
        <p:nvSpPr>
          <p:cNvPr id="7" name="Content Placeholder 2">
            <a:extLst>
              <a:ext uri="{FF2B5EF4-FFF2-40B4-BE49-F238E27FC236}">
                <a16:creationId xmlns:a16="http://schemas.microsoft.com/office/drawing/2014/main" id="{44F9D2A7-2080-4A23-828C-F735617DEF96}"/>
              </a:ext>
            </a:extLst>
          </p:cNvPr>
          <p:cNvSpPr txBox="1">
            <a:spLocks/>
          </p:cNvSpPr>
          <p:nvPr/>
        </p:nvSpPr>
        <p:spPr>
          <a:xfrm>
            <a:off x="6401499" y="1690688"/>
            <a:ext cx="4505587" cy="425767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u="sng"/>
              <a:t>Possible Pathways</a:t>
            </a:r>
          </a:p>
          <a:p>
            <a:r>
              <a:rPr lang="en-GB"/>
              <a:t>An undergraduate degree in linguistics or any other relevant arts subject. </a:t>
            </a:r>
          </a:p>
          <a:p>
            <a:r>
              <a:rPr lang="en-GB"/>
              <a:t>A career in advertising and marketing, writing and journalism, law, consultancy, business, teaching, performing arts, academia, government linguistics, lexicography, media and design. </a:t>
            </a:r>
          </a:p>
          <a:p>
            <a:endParaRPr lang="en-GB" u="sng"/>
          </a:p>
        </p:txBody>
      </p:sp>
    </p:spTree>
    <p:extLst>
      <p:ext uri="{BB962C8B-B14F-4D97-AF65-F5344CB8AC3E}">
        <p14:creationId xmlns:p14="http://schemas.microsoft.com/office/powerpoint/2010/main" val="2857941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1FDF6-A597-436E-AF9C-56ACE9F14620}"/>
              </a:ext>
            </a:extLst>
          </p:cNvPr>
          <p:cNvSpPr>
            <a:spLocks noGrp="1"/>
          </p:cNvSpPr>
          <p:nvPr>
            <p:ph type="title"/>
          </p:nvPr>
        </p:nvSpPr>
        <p:spPr>
          <a:xfrm>
            <a:off x="752215" y="2761431"/>
            <a:ext cx="10515600" cy="1325563"/>
          </a:xfrm>
        </p:spPr>
        <p:txBody>
          <a:bodyPr/>
          <a:lstStyle/>
          <a:p>
            <a:r>
              <a:rPr lang="en-GB">
                <a:solidFill>
                  <a:srgbClr val="FF0000"/>
                </a:solidFill>
              </a:rPr>
              <a:t>Assessment Methods</a:t>
            </a:r>
          </a:p>
        </p:txBody>
      </p:sp>
      <p:sp>
        <p:nvSpPr>
          <p:cNvPr id="6" name="Content Placeholder 2">
            <a:extLst>
              <a:ext uri="{FF2B5EF4-FFF2-40B4-BE49-F238E27FC236}">
                <a16:creationId xmlns:a16="http://schemas.microsoft.com/office/drawing/2014/main" id="{D8B93998-7EDB-4F12-B8C1-1D8260CBEDE2}"/>
              </a:ext>
            </a:extLst>
          </p:cNvPr>
          <p:cNvSpPr>
            <a:spLocks noGrp="1"/>
          </p:cNvSpPr>
          <p:nvPr>
            <p:ph idx="1"/>
          </p:nvPr>
        </p:nvSpPr>
        <p:spPr>
          <a:xfrm>
            <a:off x="838200" y="1690688"/>
            <a:ext cx="4505587" cy="4257675"/>
          </a:xfrm>
        </p:spPr>
        <p:txBody>
          <a:bodyPr>
            <a:normAutofit/>
          </a:bodyPr>
          <a:lstStyle/>
          <a:p>
            <a:endParaRPr lang="en-GB"/>
          </a:p>
          <a:p>
            <a:pPr marL="0" indent="0">
              <a:buNone/>
            </a:pPr>
            <a:endParaRPr lang="en-GB"/>
          </a:p>
          <a:p>
            <a:endParaRPr lang="en-GB" u="sng"/>
          </a:p>
        </p:txBody>
      </p:sp>
      <p:sp>
        <p:nvSpPr>
          <p:cNvPr id="7" name="Content Placeholder 2">
            <a:extLst>
              <a:ext uri="{FF2B5EF4-FFF2-40B4-BE49-F238E27FC236}">
                <a16:creationId xmlns:a16="http://schemas.microsoft.com/office/drawing/2014/main" id="{44F9D2A7-2080-4A23-828C-F735617DEF96}"/>
              </a:ext>
            </a:extLst>
          </p:cNvPr>
          <p:cNvSpPr txBox="1">
            <a:spLocks/>
          </p:cNvSpPr>
          <p:nvPr/>
        </p:nvSpPr>
        <p:spPr>
          <a:xfrm>
            <a:off x="6401499" y="1690688"/>
            <a:ext cx="4505587" cy="4257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u="sng"/>
          </a:p>
        </p:txBody>
      </p:sp>
      <p:sp>
        <p:nvSpPr>
          <p:cNvPr id="3" name="Rectangle 2">
            <a:extLst>
              <a:ext uri="{FF2B5EF4-FFF2-40B4-BE49-F238E27FC236}">
                <a16:creationId xmlns:a16="http://schemas.microsoft.com/office/drawing/2014/main" id="{A4D01A13-E9E3-4361-AAA7-EFFE242AC192}"/>
              </a:ext>
            </a:extLst>
          </p:cNvPr>
          <p:cNvSpPr/>
          <p:nvPr/>
        </p:nvSpPr>
        <p:spPr>
          <a:xfrm>
            <a:off x="752215" y="1557984"/>
            <a:ext cx="6096000" cy="923330"/>
          </a:xfrm>
          <a:prstGeom prst="rect">
            <a:avLst/>
          </a:prstGeom>
        </p:spPr>
        <p:txBody>
          <a:bodyPr>
            <a:spAutoFit/>
          </a:bodyPr>
          <a:lstStyle/>
          <a:p>
            <a:r>
              <a:rPr lang="en-GB"/>
              <a:t>Students embarking on the AS and A Level courses needs at least a grade 5 in both GCSE English Literature and English Language</a:t>
            </a:r>
          </a:p>
        </p:txBody>
      </p:sp>
      <p:sp>
        <p:nvSpPr>
          <p:cNvPr id="8" name="Title 1">
            <a:extLst>
              <a:ext uri="{FF2B5EF4-FFF2-40B4-BE49-F238E27FC236}">
                <a16:creationId xmlns:a16="http://schemas.microsoft.com/office/drawing/2014/main" id="{12845DD9-56F2-4449-B8CF-59FDECD6281F}"/>
              </a:ext>
            </a:extLst>
          </p:cNvPr>
          <p:cNvSpPr txBox="1">
            <a:spLocks/>
          </p:cNvSpPr>
          <p:nvPr/>
        </p:nvSpPr>
        <p:spPr>
          <a:xfrm>
            <a:off x="671818"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rgbClr val="FF0000"/>
                </a:solidFill>
              </a:rPr>
              <a:t>Course Requirements </a:t>
            </a:r>
          </a:p>
        </p:txBody>
      </p:sp>
      <p:sp>
        <p:nvSpPr>
          <p:cNvPr id="9" name="Rectangle 8">
            <a:extLst>
              <a:ext uri="{FF2B5EF4-FFF2-40B4-BE49-F238E27FC236}">
                <a16:creationId xmlns:a16="http://schemas.microsoft.com/office/drawing/2014/main" id="{E64B27E8-A357-4000-AFF4-1FF3D9CB8332}"/>
              </a:ext>
            </a:extLst>
          </p:cNvPr>
          <p:cNvSpPr/>
          <p:nvPr/>
        </p:nvSpPr>
        <p:spPr>
          <a:xfrm>
            <a:off x="752215" y="4075258"/>
            <a:ext cx="6096000" cy="646331"/>
          </a:xfrm>
          <a:prstGeom prst="rect">
            <a:avLst/>
          </a:prstGeom>
        </p:spPr>
        <p:txBody>
          <a:bodyPr>
            <a:spAutoFit/>
          </a:bodyPr>
          <a:lstStyle/>
          <a:p>
            <a:r>
              <a:rPr lang="en-GB"/>
              <a:t>2 exam papers (2 and a half hours each) = 80%</a:t>
            </a:r>
          </a:p>
          <a:p>
            <a:r>
              <a:rPr lang="en-GB"/>
              <a:t>2 x coursework projects = 20%</a:t>
            </a:r>
          </a:p>
        </p:txBody>
      </p:sp>
      <p:sp>
        <p:nvSpPr>
          <p:cNvPr id="4" name="Rectangle 3">
            <a:extLst>
              <a:ext uri="{FF2B5EF4-FFF2-40B4-BE49-F238E27FC236}">
                <a16:creationId xmlns:a16="http://schemas.microsoft.com/office/drawing/2014/main" id="{15F16E62-32B2-4243-97C3-83C24E8E2391}"/>
              </a:ext>
            </a:extLst>
          </p:cNvPr>
          <p:cNvSpPr/>
          <p:nvPr/>
        </p:nvSpPr>
        <p:spPr>
          <a:xfrm>
            <a:off x="7423484" y="2126836"/>
            <a:ext cx="3924727" cy="2031325"/>
          </a:xfrm>
          <a:prstGeom prst="rect">
            <a:avLst/>
          </a:prstGeom>
        </p:spPr>
        <p:txBody>
          <a:bodyPr wrap="square">
            <a:spAutoFit/>
          </a:bodyPr>
          <a:lstStyle/>
          <a:p>
            <a:r>
              <a:rPr lang="en-GB">
                <a:solidFill>
                  <a:srgbClr val="FF0000"/>
                </a:solidFill>
              </a:rPr>
              <a:t>Any further questions?</a:t>
            </a:r>
          </a:p>
          <a:p>
            <a:endParaRPr lang="en-GB"/>
          </a:p>
          <a:p>
            <a:pPr marL="285750" indent="-285750">
              <a:buFontTx/>
              <a:buChar char="-"/>
            </a:pPr>
            <a:r>
              <a:rPr lang="en-GB"/>
              <a:t>Speak to your English teacher or email:</a:t>
            </a:r>
          </a:p>
          <a:p>
            <a:pPr marL="285750" indent="-285750">
              <a:buFontTx/>
              <a:buChar char="-"/>
            </a:pPr>
            <a:r>
              <a:rPr lang="en-GB">
                <a:hlinkClick r:id="rId2"/>
              </a:rPr>
              <a:t>ereynolds@sheldonschool.co.uk</a:t>
            </a:r>
            <a:endParaRPr lang="en-GB"/>
          </a:p>
          <a:p>
            <a:pPr marL="285750" indent="-285750">
              <a:buFontTx/>
              <a:buChar char="-"/>
            </a:pPr>
            <a:r>
              <a:rPr lang="en-GB">
                <a:hlinkClick r:id="rId3"/>
              </a:rPr>
              <a:t>gbowen@sheldonschool.co.uk</a:t>
            </a:r>
            <a:r>
              <a:rPr lang="en-GB"/>
              <a:t>  </a:t>
            </a:r>
          </a:p>
          <a:p>
            <a:pPr marL="285750" indent="-285750">
              <a:buFontTx/>
              <a:buChar char="-"/>
            </a:pPr>
            <a:endParaRPr lang="en-GB"/>
          </a:p>
        </p:txBody>
      </p:sp>
    </p:spTree>
    <p:extLst>
      <p:ext uri="{BB962C8B-B14F-4D97-AF65-F5344CB8AC3E}">
        <p14:creationId xmlns:p14="http://schemas.microsoft.com/office/powerpoint/2010/main" val="4252783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F73445FA33165479FD99E726A201474" ma:contentTypeVersion="13" ma:contentTypeDescription="Create a new document." ma:contentTypeScope="" ma:versionID="84d16a559ce770d51281f37f7a38dcd9">
  <xsd:schema xmlns:xsd="http://www.w3.org/2001/XMLSchema" xmlns:xs="http://www.w3.org/2001/XMLSchema" xmlns:p="http://schemas.microsoft.com/office/2006/metadata/properties" xmlns:ns3="8b62e9ef-33ef-4d4e-a60b-a46250d4ccf3" xmlns:ns4="b7d8b0a8-8331-423c-9dc7-bc9cc5bfc1b3" targetNamespace="http://schemas.microsoft.com/office/2006/metadata/properties" ma:root="true" ma:fieldsID="741612350e218dc40d8277e9035681c8" ns3:_="" ns4:_="">
    <xsd:import namespace="8b62e9ef-33ef-4d4e-a60b-a46250d4ccf3"/>
    <xsd:import namespace="b7d8b0a8-8331-423c-9dc7-bc9cc5bfc1b3"/>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62e9ef-33ef-4d4e-a60b-a46250d4cc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7d8b0a8-8331-423c-9dc7-bc9cc5bfc1b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E47E80-EA21-4599-BE78-5081F0FD8B9F}">
  <ds:schemaRefs>
    <ds:schemaRef ds:uri="http://schemas.microsoft.com/sharepoint/v3/contenttype/forms"/>
  </ds:schemaRefs>
</ds:datastoreItem>
</file>

<file path=customXml/itemProps2.xml><?xml version="1.0" encoding="utf-8"?>
<ds:datastoreItem xmlns:ds="http://schemas.openxmlformats.org/officeDocument/2006/customXml" ds:itemID="{A2A65148-7871-4BE4-A463-ADDD021C05EF}">
  <ds:schemaRefs>
    <ds:schemaRef ds:uri="http://purl.org/dc/terms/"/>
    <ds:schemaRef ds:uri="http://www.w3.org/XML/1998/namespace"/>
    <ds:schemaRef ds:uri="http://schemas.microsoft.com/office/2006/documentManagement/types"/>
    <ds:schemaRef ds:uri="http://schemas.microsoft.com/office/infopath/2007/PartnerControls"/>
    <ds:schemaRef ds:uri="8b62e9ef-33ef-4d4e-a60b-a46250d4ccf3"/>
    <ds:schemaRef ds:uri="http://schemas.openxmlformats.org/package/2006/metadata/core-properties"/>
    <ds:schemaRef ds:uri="b7d8b0a8-8331-423c-9dc7-bc9cc5bfc1b3"/>
    <ds:schemaRef ds:uri="http://schemas.microsoft.com/office/2006/metadata/properties"/>
    <ds:schemaRef ds:uri="http://purl.org/dc/dcmitype/"/>
    <ds:schemaRef ds:uri="http://purl.org/dc/elements/1.1/"/>
  </ds:schemaRefs>
</ds:datastoreItem>
</file>

<file path=customXml/itemProps3.xml><?xml version="1.0" encoding="utf-8"?>
<ds:datastoreItem xmlns:ds="http://schemas.openxmlformats.org/officeDocument/2006/customXml" ds:itemID="{3718932F-0A80-4489-9FDE-37324C3CA309}">
  <ds:schemaRefs>
    <ds:schemaRef ds:uri="8b62e9ef-33ef-4d4e-a60b-a46250d4ccf3"/>
    <ds:schemaRef ds:uri="b7d8b0a8-8331-423c-9dc7-bc9cc5bfc1b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TotalTime>
  <Words>568</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A-Level English Language </vt:lpstr>
      <vt:lpstr>PowerPoint Presentation</vt:lpstr>
      <vt:lpstr>Course Overview</vt:lpstr>
      <vt:lpstr>Course Overview</vt:lpstr>
      <vt:lpstr>Course Overview</vt:lpstr>
      <vt:lpstr>Course Overview</vt:lpstr>
      <vt:lpstr>Course Overview</vt:lpstr>
      <vt:lpstr>Skills and possible pathways </vt:lpstr>
      <vt:lpstr>Assessment Methods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A-Level English Language</dc:title>
  <dc:creator>Mrs Reynolds</dc:creator>
  <cp:lastModifiedBy>Mr R Markey</cp:lastModifiedBy>
  <cp:revision>26</cp:revision>
  <dcterms:created xsi:type="dcterms:W3CDTF">2020-11-05T17:59:17Z</dcterms:created>
  <dcterms:modified xsi:type="dcterms:W3CDTF">2022-01-12T12:02:09Z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0x010100EF73445FA33165479FD99E726A201474</vt:lpwstr>
  </property>
</Properties>
</file>