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258" r:id="rId4"/>
    <p:sldId id="259" r:id="rId5"/>
    <p:sldId id="260" r:id="rId6"/>
    <p:sldId id="261" r:id="rId7"/>
    <p:sldId id="264"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37764-5C4A-46C9-B21E-1C6165056D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02D24E8-7762-45C9-8C2C-17F99504BF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4F54E9-EE51-44ED-85BC-7845957AE087}"/>
              </a:ext>
            </a:extLst>
          </p:cNvPr>
          <p:cNvSpPr>
            <a:spLocks noGrp="1"/>
          </p:cNvSpPr>
          <p:nvPr>
            <p:ph type="dt" sz="half" idx="10"/>
          </p:nvPr>
        </p:nvSpPr>
        <p:spPr/>
        <p:txBody>
          <a:bodyPr/>
          <a:lstStyle/>
          <a:p>
            <a:fld id="{C6098913-3374-4E28-AF74-7AA94235E208}" type="datetimeFigureOut">
              <a:rPr lang="en-GB" smtClean="0"/>
              <a:t>23/11/2020</a:t>
            </a:fld>
            <a:endParaRPr lang="en-GB"/>
          </a:p>
        </p:txBody>
      </p:sp>
      <p:sp>
        <p:nvSpPr>
          <p:cNvPr id="5" name="Footer Placeholder 4">
            <a:extLst>
              <a:ext uri="{FF2B5EF4-FFF2-40B4-BE49-F238E27FC236}">
                <a16:creationId xmlns:a16="http://schemas.microsoft.com/office/drawing/2014/main" id="{9F178826-C072-49DA-985F-3238493C82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45BAE1-379D-457C-B3AA-8EA8989337B8}"/>
              </a:ext>
            </a:extLst>
          </p:cNvPr>
          <p:cNvSpPr>
            <a:spLocks noGrp="1"/>
          </p:cNvSpPr>
          <p:nvPr>
            <p:ph type="sldNum" sz="quarter" idx="12"/>
          </p:nvPr>
        </p:nvSpPr>
        <p:spPr/>
        <p:txBody>
          <a:bodyPr/>
          <a:lstStyle/>
          <a:p>
            <a:fld id="{46050AF2-F454-48FF-ACFE-B1A91F50A678}" type="slidenum">
              <a:rPr lang="en-GB" smtClean="0"/>
              <a:t>‹#›</a:t>
            </a:fld>
            <a:endParaRPr lang="en-GB"/>
          </a:p>
        </p:txBody>
      </p:sp>
    </p:spTree>
    <p:extLst>
      <p:ext uri="{BB962C8B-B14F-4D97-AF65-F5344CB8AC3E}">
        <p14:creationId xmlns:p14="http://schemas.microsoft.com/office/powerpoint/2010/main" val="77625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EDE66-B29A-475A-8467-369176C5543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2CC7BF-643E-4084-BBDC-C7D3FF7962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78D5AC-8587-4454-A145-8FDB25DB89E4}"/>
              </a:ext>
            </a:extLst>
          </p:cNvPr>
          <p:cNvSpPr>
            <a:spLocks noGrp="1"/>
          </p:cNvSpPr>
          <p:nvPr>
            <p:ph type="dt" sz="half" idx="10"/>
          </p:nvPr>
        </p:nvSpPr>
        <p:spPr/>
        <p:txBody>
          <a:bodyPr/>
          <a:lstStyle/>
          <a:p>
            <a:fld id="{C6098913-3374-4E28-AF74-7AA94235E208}" type="datetimeFigureOut">
              <a:rPr lang="en-GB" smtClean="0"/>
              <a:t>23/11/2020</a:t>
            </a:fld>
            <a:endParaRPr lang="en-GB"/>
          </a:p>
        </p:txBody>
      </p:sp>
      <p:sp>
        <p:nvSpPr>
          <p:cNvPr id="5" name="Footer Placeholder 4">
            <a:extLst>
              <a:ext uri="{FF2B5EF4-FFF2-40B4-BE49-F238E27FC236}">
                <a16:creationId xmlns:a16="http://schemas.microsoft.com/office/drawing/2014/main" id="{C07BB7E5-8A82-48EF-9ECA-D6141C0A2D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2CDAC8-7E1B-4B17-8DA2-782CA6B027AC}"/>
              </a:ext>
            </a:extLst>
          </p:cNvPr>
          <p:cNvSpPr>
            <a:spLocks noGrp="1"/>
          </p:cNvSpPr>
          <p:nvPr>
            <p:ph type="sldNum" sz="quarter" idx="12"/>
          </p:nvPr>
        </p:nvSpPr>
        <p:spPr/>
        <p:txBody>
          <a:bodyPr/>
          <a:lstStyle/>
          <a:p>
            <a:fld id="{46050AF2-F454-48FF-ACFE-B1A91F50A678}" type="slidenum">
              <a:rPr lang="en-GB" smtClean="0"/>
              <a:t>‹#›</a:t>
            </a:fld>
            <a:endParaRPr lang="en-GB"/>
          </a:p>
        </p:txBody>
      </p:sp>
    </p:spTree>
    <p:extLst>
      <p:ext uri="{BB962C8B-B14F-4D97-AF65-F5344CB8AC3E}">
        <p14:creationId xmlns:p14="http://schemas.microsoft.com/office/powerpoint/2010/main" val="3931053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24F5A4-1EA6-4685-BBEB-2FDC427A15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928ADE-3CEF-4985-8C98-F87415210D4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606EF1-8AA7-436D-83F2-5D2FA4B63AFD}"/>
              </a:ext>
            </a:extLst>
          </p:cNvPr>
          <p:cNvSpPr>
            <a:spLocks noGrp="1"/>
          </p:cNvSpPr>
          <p:nvPr>
            <p:ph type="dt" sz="half" idx="10"/>
          </p:nvPr>
        </p:nvSpPr>
        <p:spPr/>
        <p:txBody>
          <a:bodyPr/>
          <a:lstStyle/>
          <a:p>
            <a:fld id="{C6098913-3374-4E28-AF74-7AA94235E208}" type="datetimeFigureOut">
              <a:rPr lang="en-GB" smtClean="0"/>
              <a:t>23/11/2020</a:t>
            </a:fld>
            <a:endParaRPr lang="en-GB"/>
          </a:p>
        </p:txBody>
      </p:sp>
      <p:sp>
        <p:nvSpPr>
          <p:cNvPr id="5" name="Footer Placeholder 4">
            <a:extLst>
              <a:ext uri="{FF2B5EF4-FFF2-40B4-BE49-F238E27FC236}">
                <a16:creationId xmlns:a16="http://schemas.microsoft.com/office/drawing/2014/main" id="{69A0E268-8AC9-460B-8AE5-C15E8FFCE6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15EF61-BAAD-4F9A-AD99-EC281D4D7D78}"/>
              </a:ext>
            </a:extLst>
          </p:cNvPr>
          <p:cNvSpPr>
            <a:spLocks noGrp="1"/>
          </p:cNvSpPr>
          <p:nvPr>
            <p:ph type="sldNum" sz="quarter" idx="12"/>
          </p:nvPr>
        </p:nvSpPr>
        <p:spPr/>
        <p:txBody>
          <a:bodyPr/>
          <a:lstStyle/>
          <a:p>
            <a:fld id="{46050AF2-F454-48FF-ACFE-B1A91F50A678}" type="slidenum">
              <a:rPr lang="en-GB" smtClean="0"/>
              <a:t>‹#›</a:t>
            </a:fld>
            <a:endParaRPr lang="en-GB"/>
          </a:p>
        </p:txBody>
      </p:sp>
    </p:spTree>
    <p:extLst>
      <p:ext uri="{BB962C8B-B14F-4D97-AF65-F5344CB8AC3E}">
        <p14:creationId xmlns:p14="http://schemas.microsoft.com/office/powerpoint/2010/main" val="2909128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886DB-7779-451A-8C7C-8CF8108037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41D6D0-B889-44FD-95EF-FF380667288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EF0770-70AA-403A-B4AB-234D0E710C99}"/>
              </a:ext>
            </a:extLst>
          </p:cNvPr>
          <p:cNvSpPr>
            <a:spLocks noGrp="1"/>
          </p:cNvSpPr>
          <p:nvPr>
            <p:ph type="dt" sz="half" idx="10"/>
          </p:nvPr>
        </p:nvSpPr>
        <p:spPr/>
        <p:txBody>
          <a:bodyPr/>
          <a:lstStyle/>
          <a:p>
            <a:fld id="{C6098913-3374-4E28-AF74-7AA94235E208}" type="datetimeFigureOut">
              <a:rPr lang="en-GB" smtClean="0"/>
              <a:t>23/11/2020</a:t>
            </a:fld>
            <a:endParaRPr lang="en-GB"/>
          </a:p>
        </p:txBody>
      </p:sp>
      <p:sp>
        <p:nvSpPr>
          <p:cNvPr id="5" name="Footer Placeholder 4">
            <a:extLst>
              <a:ext uri="{FF2B5EF4-FFF2-40B4-BE49-F238E27FC236}">
                <a16:creationId xmlns:a16="http://schemas.microsoft.com/office/drawing/2014/main" id="{2D29E71D-6DFF-4CF2-876E-D0E9509115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CE271E-F3D7-4B03-8667-9977D42F4C50}"/>
              </a:ext>
            </a:extLst>
          </p:cNvPr>
          <p:cNvSpPr>
            <a:spLocks noGrp="1"/>
          </p:cNvSpPr>
          <p:nvPr>
            <p:ph type="sldNum" sz="quarter" idx="12"/>
          </p:nvPr>
        </p:nvSpPr>
        <p:spPr/>
        <p:txBody>
          <a:bodyPr/>
          <a:lstStyle/>
          <a:p>
            <a:fld id="{46050AF2-F454-48FF-ACFE-B1A91F50A678}" type="slidenum">
              <a:rPr lang="en-GB" smtClean="0"/>
              <a:t>‹#›</a:t>
            </a:fld>
            <a:endParaRPr lang="en-GB"/>
          </a:p>
        </p:txBody>
      </p:sp>
    </p:spTree>
    <p:extLst>
      <p:ext uri="{BB962C8B-B14F-4D97-AF65-F5344CB8AC3E}">
        <p14:creationId xmlns:p14="http://schemas.microsoft.com/office/powerpoint/2010/main" val="4113037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59FB6-D766-4E4A-A0CA-A939037814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65F9AF5-1D79-4B26-B20B-FA0BE1465C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CED732-AD3C-4D5E-A715-BC561D722472}"/>
              </a:ext>
            </a:extLst>
          </p:cNvPr>
          <p:cNvSpPr>
            <a:spLocks noGrp="1"/>
          </p:cNvSpPr>
          <p:nvPr>
            <p:ph type="dt" sz="half" idx="10"/>
          </p:nvPr>
        </p:nvSpPr>
        <p:spPr/>
        <p:txBody>
          <a:bodyPr/>
          <a:lstStyle/>
          <a:p>
            <a:fld id="{C6098913-3374-4E28-AF74-7AA94235E208}" type="datetimeFigureOut">
              <a:rPr lang="en-GB" smtClean="0"/>
              <a:t>23/11/2020</a:t>
            </a:fld>
            <a:endParaRPr lang="en-GB"/>
          </a:p>
        </p:txBody>
      </p:sp>
      <p:sp>
        <p:nvSpPr>
          <p:cNvPr id="5" name="Footer Placeholder 4">
            <a:extLst>
              <a:ext uri="{FF2B5EF4-FFF2-40B4-BE49-F238E27FC236}">
                <a16:creationId xmlns:a16="http://schemas.microsoft.com/office/drawing/2014/main" id="{6A0A69E3-950C-4E02-A1C7-C76AD32C84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7E000B-98FB-4B8F-91D0-8A2F50FC8A21}"/>
              </a:ext>
            </a:extLst>
          </p:cNvPr>
          <p:cNvSpPr>
            <a:spLocks noGrp="1"/>
          </p:cNvSpPr>
          <p:nvPr>
            <p:ph type="sldNum" sz="quarter" idx="12"/>
          </p:nvPr>
        </p:nvSpPr>
        <p:spPr/>
        <p:txBody>
          <a:bodyPr/>
          <a:lstStyle/>
          <a:p>
            <a:fld id="{46050AF2-F454-48FF-ACFE-B1A91F50A678}" type="slidenum">
              <a:rPr lang="en-GB" smtClean="0"/>
              <a:t>‹#›</a:t>
            </a:fld>
            <a:endParaRPr lang="en-GB"/>
          </a:p>
        </p:txBody>
      </p:sp>
    </p:spTree>
    <p:extLst>
      <p:ext uri="{BB962C8B-B14F-4D97-AF65-F5344CB8AC3E}">
        <p14:creationId xmlns:p14="http://schemas.microsoft.com/office/powerpoint/2010/main" val="840712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0167F-D383-4C6E-B782-CBB790BD50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3A8A7D-452D-4EEB-A15D-5B42136ED77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AFA451A-8ADB-4BB1-A4E9-F764876196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6338476-982D-4F0D-9127-51AFCF8D89E8}"/>
              </a:ext>
            </a:extLst>
          </p:cNvPr>
          <p:cNvSpPr>
            <a:spLocks noGrp="1"/>
          </p:cNvSpPr>
          <p:nvPr>
            <p:ph type="dt" sz="half" idx="10"/>
          </p:nvPr>
        </p:nvSpPr>
        <p:spPr/>
        <p:txBody>
          <a:bodyPr/>
          <a:lstStyle/>
          <a:p>
            <a:fld id="{C6098913-3374-4E28-AF74-7AA94235E208}" type="datetimeFigureOut">
              <a:rPr lang="en-GB" smtClean="0"/>
              <a:t>23/11/2020</a:t>
            </a:fld>
            <a:endParaRPr lang="en-GB"/>
          </a:p>
        </p:txBody>
      </p:sp>
      <p:sp>
        <p:nvSpPr>
          <p:cNvPr id="6" name="Footer Placeholder 5">
            <a:extLst>
              <a:ext uri="{FF2B5EF4-FFF2-40B4-BE49-F238E27FC236}">
                <a16:creationId xmlns:a16="http://schemas.microsoft.com/office/drawing/2014/main" id="{C65961F9-456F-406E-8860-B4DF17D53C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4C6A41-6B3B-4AE1-BD33-DD5CC8F0EA25}"/>
              </a:ext>
            </a:extLst>
          </p:cNvPr>
          <p:cNvSpPr>
            <a:spLocks noGrp="1"/>
          </p:cNvSpPr>
          <p:nvPr>
            <p:ph type="sldNum" sz="quarter" idx="12"/>
          </p:nvPr>
        </p:nvSpPr>
        <p:spPr/>
        <p:txBody>
          <a:bodyPr/>
          <a:lstStyle/>
          <a:p>
            <a:fld id="{46050AF2-F454-48FF-ACFE-B1A91F50A678}" type="slidenum">
              <a:rPr lang="en-GB" smtClean="0"/>
              <a:t>‹#›</a:t>
            </a:fld>
            <a:endParaRPr lang="en-GB"/>
          </a:p>
        </p:txBody>
      </p:sp>
    </p:spTree>
    <p:extLst>
      <p:ext uri="{BB962C8B-B14F-4D97-AF65-F5344CB8AC3E}">
        <p14:creationId xmlns:p14="http://schemas.microsoft.com/office/powerpoint/2010/main" val="3281218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12D4-8826-4E24-B357-7DCEE632E4B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723FD8-CDCE-470A-8380-596DB39A8B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42BF685-E185-47C9-85E4-B3474DDB792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25A828D-12CB-41FC-ABD2-1A0A70A38E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7B15FA-DC7D-498A-AF21-1E2158BF7C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DB490B-52B1-42BC-ABA8-ECA20BB8529F}"/>
              </a:ext>
            </a:extLst>
          </p:cNvPr>
          <p:cNvSpPr>
            <a:spLocks noGrp="1"/>
          </p:cNvSpPr>
          <p:nvPr>
            <p:ph type="dt" sz="half" idx="10"/>
          </p:nvPr>
        </p:nvSpPr>
        <p:spPr/>
        <p:txBody>
          <a:bodyPr/>
          <a:lstStyle/>
          <a:p>
            <a:fld id="{C6098913-3374-4E28-AF74-7AA94235E208}" type="datetimeFigureOut">
              <a:rPr lang="en-GB" smtClean="0"/>
              <a:t>23/11/2020</a:t>
            </a:fld>
            <a:endParaRPr lang="en-GB"/>
          </a:p>
        </p:txBody>
      </p:sp>
      <p:sp>
        <p:nvSpPr>
          <p:cNvPr id="8" name="Footer Placeholder 7">
            <a:extLst>
              <a:ext uri="{FF2B5EF4-FFF2-40B4-BE49-F238E27FC236}">
                <a16:creationId xmlns:a16="http://schemas.microsoft.com/office/drawing/2014/main" id="{42140E19-1AEE-49B6-BFBF-7818D7A2BD9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8FAB6C9-FDA6-47D0-AC9E-15C28B2427C2}"/>
              </a:ext>
            </a:extLst>
          </p:cNvPr>
          <p:cNvSpPr>
            <a:spLocks noGrp="1"/>
          </p:cNvSpPr>
          <p:nvPr>
            <p:ph type="sldNum" sz="quarter" idx="12"/>
          </p:nvPr>
        </p:nvSpPr>
        <p:spPr/>
        <p:txBody>
          <a:bodyPr/>
          <a:lstStyle/>
          <a:p>
            <a:fld id="{46050AF2-F454-48FF-ACFE-B1A91F50A678}" type="slidenum">
              <a:rPr lang="en-GB" smtClean="0"/>
              <a:t>‹#›</a:t>
            </a:fld>
            <a:endParaRPr lang="en-GB"/>
          </a:p>
        </p:txBody>
      </p:sp>
    </p:spTree>
    <p:extLst>
      <p:ext uri="{BB962C8B-B14F-4D97-AF65-F5344CB8AC3E}">
        <p14:creationId xmlns:p14="http://schemas.microsoft.com/office/powerpoint/2010/main" val="114084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896EC-CEAB-427A-9D53-3469D059A78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409516-5F73-49C0-8ECD-D88DDBFB401F}"/>
              </a:ext>
            </a:extLst>
          </p:cNvPr>
          <p:cNvSpPr>
            <a:spLocks noGrp="1"/>
          </p:cNvSpPr>
          <p:nvPr>
            <p:ph type="dt" sz="half" idx="10"/>
          </p:nvPr>
        </p:nvSpPr>
        <p:spPr/>
        <p:txBody>
          <a:bodyPr/>
          <a:lstStyle/>
          <a:p>
            <a:fld id="{C6098913-3374-4E28-AF74-7AA94235E208}" type="datetimeFigureOut">
              <a:rPr lang="en-GB" smtClean="0"/>
              <a:t>23/11/2020</a:t>
            </a:fld>
            <a:endParaRPr lang="en-GB"/>
          </a:p>
        </p:txBody>
      </p:sp>
      <p:sp>
        <p:nvSpPr>
          <p:cNvPr id="4" name="Footer Placeholder 3">
            <a:extLst>
              <a:ext uri="{FF2B5EF4-FFF2-40B4-BE49-F238E27FC236}">
                <a16:creationId xmlns:a16="http://schemas.microsoft.com/office/drawing/2014/main" id="{349A0826-B636-4BA7-B10F-D7151006947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128BE45-3E82-46A8-B4EA-138D03D6724E}"/>
              </a:ext>
            </a:extLst>
          </p:cNvPr>
          <p:cNvSpPr>
            <a:spLocks noGrp="1"/>
          </p:cNvSpPr>
          <p:nvPr>
            <p:ph type="sldNum" sz="quarter" idx="12"/>
          </p:nvPr>
        </p:nvSpPr>
        <p:spPr/>
        <p:txBody>
          <a:bodyPr/>
          <a:lstStyle/>
          <a:p>
            <a:fld id="{46050AF2-F454-48FF-ACFE-B1A91F50A678}" type="slidenum">
              <a:rPr lang="en-GB" smtClean="0"/>
              <a:t>‹#›</a:t>
            </a:fld>
            <a:endParaRPr lang="en-GB"/>
          </a:p>
        </p:txBody>
      </p:sp>
    </p:spTree>
    <p:extLst>
      <p:ext uri="{BB962C8B-B14F-4D97-AF65-F5344CB8AC3E}">
        <p14:creationId xmlns:p14="http://schemas.microsoft.com/office/powerpoint/2010/main" val="3015085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F5CC25-EE02-40B4-84CC-59601640E6BF}"/>
              </a:ext>
            </a:extLst>
          </p:cNvPr>
          <p:cNvSpPr>
            <a:spLocks noGrp="1"/>
          </p:cNvSpPr>
          <p:nvPr>
            <p:ph type="dt" sz="half" idx="10"/>
          </p:nvPr>
        </p:nvSpPr>
        <p:spPr/>
        <p:txBody>
          <a:bodyPr/>
          <a:lstStyle/>
          <a:p>
            <a:fld id="{C6098913-3374-4E28-AF74-7AA94235E208}" type="datetimeFigureOut">
              <a:rPr lang="en-GB" smtClean="0"/>
              <a:t>23/11/2020</a:t>
            </a:fld>
            <a:endParaRPr lang="en-GB"/>
          </a:p>
        </p:txBody>
      </p:sp>
      <p:sp>
        <p:nvSpPr>
          <p:cNvPr id="3" name="Footer Placeholder 2">
            <a:extLst>
              <a:ext uri="{FF2B5EF4-FFF2-40B4-BE49-F238E27FC236}">
                <a16:creationId xmlns:a16="http://schemas.microsoft.com/office/drawing/2014/main" id="{8A6B9E14-B040-4FD0-AD03-2CBB4F4554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6CC5A90-AAFC-41D3-961D-674A6E6FEABA}"/>
              </a:ext>
            </a:extLst>
          </p:cNvPr>
          <p:cNvSpPr>
            <a:spLocks noGrp="1"/>
          </p:cNvSpPr>
          <p:nvPr>
            <p:ph type="sldNum" sz="quarter" idx="12"/>
          </p:nvPr>
        </p:nvSpPr>
        <p:spPr/>
        <p:txBody>
          <a:bodyPr/>
          <a:lstStyle/>
          <a:p>
            <a:fld id="{46050AF2-F454-48FF-ACFE-B1A91F50A678}" type="slidenum">
              <a:rPr lang="en-GB" smtClean="0"/>
              <a:t>‹#›</a:t>
            </a:fld>
            <a:endParaRPr lang="en-GB"/>
          </a:p>
        </p:txBody>
      </p:sp>
    </p:spTree>
    <p:extLst>
      <p:ext uri="{BB962C8B-B14F-4D97-AF65-F5344CB8AC3E}">
        <p14:creationId xmlns:p14="http://schemas.microsoft.com/office/powerpoint/2010/main" val="2555734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DE240-417F-4184-AD1C-EF33DD61F3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4CE108A-25A3-41DD-A93E-37935B484C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0D1AC2A-1299-46CE-9CC2-5A475C3113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645947-71FE-4705-9EEE-8ACAC92B9118}"/>
              </a:ext>
            </a:extLst>
          </p:cNvPr>
          <p:cNvSpPr>
            <a:spLocks noGrp="1"/>
          </p:cNvSpPr>
          <p:nvPr>
            <p:ph type="dt" sz="half" idx="10"/>
          </p:nvPr>
        </p:nvSpPr>
        <p:spPr/>
        <p:txBody>
          <a:bodyPr/>
          <a:lstStyle/>
          <a:p>
            <a:fld id="{C6098913-3374-4E28-AF74-7AA94235E208}" type="datetimeFigureOut">
              <a:rPr lang="en-GB" smtClean="0"/>
              <a:t>23/11/2020</a:t>
            </a:fld>
            <a:endParaRPr lang="en-GB"/>
          </a:p>
        </p:txBody>
      </p:sp>
      <p:sp>
        <p:nvSpPr>
          <p:cNvPr id="6" name="Footer Placeholder 5">
            <a:extLst>
              <a:ext uri="{FF2B5EF4-FFF2-40B4-BE49-F238E27FC236}">
                <a16:creationId xmlns:a16="http://schemas.microsoft.com/office/drawing/2014/main" id="{4A0E4BBF-9BD4-405F-8B9F-47A32F8603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502744-016B-4BEC-A8FF-19A3A6D82CB3}"/>
              </a:ext>
            </a:extLst>
          </p:cNvPr>
          <p:cNvSpPr>
            <a:spLocks noGrp="1"/>
          </p:cNvSpPr>
          <p:nvPr>
            <p:ph type="sldNum" sz="quarter" idx="12"/>
          </p:nvPr>
        </p:nvSpPr>
        <p:spPr/>
        <p:txBody>
          <a:bodyPr/>
          <a:lstStyle/>
          <a:p>
            <a:fld id="{46050AF2-F454-48FF-ACFE-B1A91F50A678}" type="slidenum">
              <a:rPr lang="en-GB" smtClean="0"/>
              <a:t>‹#›</a:t>
            </a:fld>
            <a:endParaRPr lang="en-GB"/>
          </a:p>
        </p:txBody>
      </p:sp>
    </p:spTree>
    <p:extLst>
      <p:ext uri="{BB962C8B-B14F-4D97-AF65-F5344CB8AC3E}">
        <p14:creationId xmlns:p14="http://schemas.microsoft.com/office/powerpoint/2010/main" val="408775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3D169-4AE3-4485-963C-01EB7A11F2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7B6A70D-52BE-4E22-B5FA-E661D3EDA5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D44354D-CA9D-40D7-9F18-D7E9087ABE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EC3346-F366-422F-AD5F-4E85F74106B4}"/>
              </a:ext>
            </a:extLst>
          </p:cNvPr>
          <p:cNvSpPr>
            <a:spLocks noGrp="1"/>
          </p:cNvSpPr>
          <p:nvPr>
            <p:ph type="dt" sz="half" idx="10"/>
          </p:nvPr>
        </p:nvSpPr>
        <p:spPr/>
        <p:txBody>
          <a:bodyPr/>
          <a:lstStyle/>
          <a:p>
            <a:fld id="{C6098913-3374-4E28-AF74-7AA94235E208}" type="datetimeFigureOut">
              <a:rPr lang="en-GB" smtClean="0"/>
              <a:t>23/11/2020</a:t>
            </a:fld>
            <a:endParaRPr lang="en-GB"/>
          </a:p>
        </p:txBody>
      </p:sp>
      <p:sp>
        <p:nvSpPr>
          <p:cNvPr id="6" name="Footer Placeholder 5">
            <a:extLst>
              <a:ext uri="{FF2B5EF4-FFF2-40B4-BE49-F238E27FC236}">
                <a16:creationId xmlns:a16="http://schemas.microsoft.com/office/drawing/2014/main" id="{B8823B90-56A3-496B-B8FE-FCB9CD34E8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BDE20B-ECE9-47B7-AB23-164084C3BA5F}"/>
              </a:ext>
            </a:extLst>
          </p:cNvPr>
          <p:cNvSpPr>
            <a:spLocks noGrp="1"/>
          </p:cNvSpPr>
          <p:nvPr>
            <p:ph type="sldNum" sz="quarter" idx="12"/>
          </p:nvPr>
        </p:nvSpPr>
        <p:spPr/>
        <p:txBody>
          <a:bodyPr/>
          <a:lstStyle/>
          <a:p>
            <a:fld id="{46050AF2-F454-48FF-ACFE-B1A91F50A678}" type="slidenum">
              <a:rPr lang="en-GB" smtClean="0"/>
              <a:t>‹#›</a:t>
            </a:fld>
            <a:endParaRPr lang="en-GB"/>
          </a:p>
        </p:txBody>
      </p:sp>
    </p:spTree>
    <p:extLst>
      <p:ext uri="{BB962C8B-B14F-4D97-AF65-F5344CB8AC3E}">
        <p14:creationId xmlns:p14="http://schemas.microsoft.com/office/powerpoint/2010/main" val="425440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3EF964-157A-4BF1-84D6-C7A17204E3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D8710F-2AC1-4FCC-BDC7-8E3B2960D5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C8B53D-252A-4B70-8FE2-368D16E3C6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098913-3374-4E28-AF74-7AA94235E208}" type="datetimeFigureOut">
              <a:rPr lang="en-GB" smtClean="0"/>
              <a:t>23/11/2020</a:t>
            </a:fld>
            <a:endParaRPr lang="en-GB"/>
          </a:p>
        </p:txBody>
      </p:sp>
      <p:sp>
        <p:nvSpPr>
          <p:cNvPr id="5" name="Footer Placeholder 4">
            <a:extLst>
              <a:ext uri="{FF2B5EF4-FFF2-40B4-BE49-F238E27FC236}">
                <a16:creationId xmlns:a16="http://schemas.microsoft.com/office/drawing/2014/main" id="{D212456A-C114-49F1-AD8A-6E72E90AC4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9808924-4B44-4778-A304-BB2B14AE9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50AF2-F454-48FF-ACFE-B1A91F50A678}" type="slidenum">
              <a:rPr lang="en-GB" smtClean="0"/>
              <a:t>‹#›</a:t>
            </a:fld>
            <a:endParaRPr lang="en-GB"/>
          </a:p>
        </p:txBody>
      </p:sp>
    </p:spTree>
    <p:extLst>
      <p:ext uri="{BB962C8B-B14F-4D97-AF65-F5344CB8AC3E}">
        <p14:creationId xmlns:p14="http://schemas.microsoft.com/office/powerpoint/2010/main" val="368261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logs.hss.ed.ac.uk/pubs-and-publications/2016/10/17/preparing-for-your-literature-review/"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adutton@sheldonschool.co.uk" TargetMode="External"/><Relationship Id="rId2" Type="http://schemas.openxmlformats.org/officeDocument/2006/relationships/hyperlink" Target="mailto:ebeange@sheldonschool.co.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1DB78-6028-4E9B-8124-D52987EBDF66}"/>
              </a:ext>
            </a:extLst>
          </p:cNvPr>
          <p:cNvSpPr>
            <a:spLocks noGrp="1"/>
          </p:cNvSpPr>
          <p:nvPr>
            <p:ph type="ctrTitle"/>
          </p:nvPr>
        </p:nvSpPr>
        <p:spPr>
          <a:xfrm>
            <a:off x="1400961" y="243281"/>
            <a:ext cx="8973424" cy="926154"/>
          </a:xfrm>
          <a:solidFill>
            <a:schemeClr val="bg2"/>
          </a:solidFill>
          <a:ln w="38100">
            <a:solidFill>
              <a:srgbClr val="000000"/>
            </a:solidFill>
          </a:ln>
        </p:spPr>
        <p:txBody>
          <a:bodyPr/>
          <a:lstStyle/>
          <a:p>
            <a:r>
              <a:rPr lang="en-GB" dirty="0">
                <a:solidFill>
                  <a:srgbClr val="FF0000"/>
                </a:solidFill>
              </a:rPr>
              <a:t>A-Level English Literature</a:t>
            </a:r>
          </a:p>
        </p:txBody>
      </p:sp>
    </p:spTree>
    <p:extLst>
      <p:ext uri="{BB962C8B-B14F-4D97-AF65-F5344CB8AC3E}">
        <p14:creationId xmlns:p14="http://schemas.microsoft.com/office/powerpoint/2010/main" val="3349409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5A48AA-B5C6-4D5A-A647-AD944B6216B3}"/>
              </a:ext>
            </a:extLst>
          </p:cNvPr>
          <p:cNvSpPr>
            <a:spLocks noGrp="1"/>
          </p:cNvSpPr>
          <p:nvPr/>
        </p:nvSpPr>
        <p:spPr>
          <a:xfrm>
            <a:off x="521515" y="1609236"/>
            <a:ext cx="7489971" cy="45259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GB" altLang="en-US" dirty="0">
                <a:latin typeface="Calibri" panose="020F0502020204030204" pitchFamily="34" charset="0"/>
              </a:rPr>
              <a:t>Development of essay writing skills.</a:t>
            </a:r>
          </a:p>
          <a:p>
            <a:pPr>
              <a:lnSpc>
                <a:spcPct val="90000"/>
              </a:lnSpc>
              <a:buFontTx/>
              <a:buNone/>
            </a:pPr>
            <a:endParaRPr lang="en-GB" altLang="en-US" dirty="0">
              <a:latin typeface="Calibri" panose="020F0502020204030204" pitchFamily="34" charset="0"/>
            </a:endParaRPr>
          </a:p>
          <a:p>
            <a:pPr>
              <a:lnSpc>
                <a:spcPct val="90000"/>
              </a:lnSpc>
            </a:pPr>
            <a:r>
              <a:rPr lang="en-GB" altLang="en-US" dirty="0">
                <a:latin typeface="Calibri" panose="020F0502020204030204" pitchFamily="34" charset="0"/>
              </a:rPr>
              <a:t>An ability to read closely and perceptively. </a:t>
            </a:r>
          </a:p>
          <a:p>
            <a:pPr>
              <a:lnSpc>
                <a:spcPct val="90000"/>
              </a:lnSpc>
              <a:buFontTx/>
              <a:buNone/>
            </a:pPr>
            <a:endParaRPr lang="en-GB" altLang="en-US" dirty="0">
              <a:latin typeface="Calibri" panose="020F0502020204030204" pitchFamily="34" charset="0"/>
            </a:endParaRPr>
          </a:p>
          <a:p>
            <a:pPr>
              <a:lnSpc>
                <a:spcPct val="90000"/>
              </a:lnSpc>
            </a:pPr>
            <a:r>
              <a:rPr lang="en-GB" altLang="en-US" dirty="0">
                <a:latin typeface="Calibri" panose="020F0502020204030204" pitchFamily="34" charset="0"/>
              </a:rPr>
              <a:t>The chance to debate and discuss ideas.</a:t>
            </a:r>
          </a:p>
          <a:p>
            <a:pPr>
              <a:lnSpc>
                <a:spcPct val="90000"/>
              </a:lnSpc>
            </a:pPr>
            <a:endParaRPr lang="en-GB" altLang="en-US" dirty="0">
              <a:latin typeface="Calibri" panose="020F0502020204030204" pitchFamily="34" charset="0"/>
            </a:endParaRPr>
          </a:p>
          <a:p>
            <a:pPr>
              <a:lnSpc>
                <a:spcPct val="90000"/>
              </a:lnSpc>
            </a:pPr>
            <a:r>
              <a:rPr lang="en-GB" altLang="en-US" dirty="0">
                <a:latin typeface="Calibri" panose="020F0502020204030204" pitchFamily="34" charset="0"/>
              </a:rPr>
              <a:t>A course that supports and complements other A Level courses.</a:t>
            </a:r>
          </a:p>
          <a:p>
            <a:pPr>
              <a:lnSpc>
                <a:spcPct val="90000"/>
              </a:lnSpc>
              <a:buFontTx/>
              <a:buNone/>
            </a:pPr>
            <a:endParaRPr lang="en-GB" altLang="en-US" dirty="0">
              <a:latin typeface="Calibri" panose="020F0502020204030204" pitchFamily="34" charset="0"/>
            </a:endParaRPr>
          </a:p>
          <a:p>
            <a:pPr>
              <a:lnSpc>
                <a:spcPct val="90000"/>
              </a:lnSpc>
            </a:pPr>
            <a:r>
              <a:rPr lang="en-GB" altLang="en-US" dirty="0">
                <a:latin typeface="Calibri" panose="020F0502020204030204" pitchFamily="34" charset="0"/>
              </a:rPr>
              <a:t>Highly enthusiastic and motivated specialist teachers</a:t>
            </a:r>
            <a:endParaRPr lang="en-US" altLang="en-US" dirty="0">
              <a:latin typeface="Calibri" panose="020F0502020204030204" pitchFamily="34" charset="0"/>
            </a:endParaRPr>
          </a:p>
          <a:p>
            <a:endParaRPr lang="en-GB" dirty="0"/>
          </a:p>
        </p:txBody>
      </p:sp>
      <p:sp>
        <p:nvSpPr>
          <p:cNvPr id="4" name="Title 1">
            <a:extLst>
              <a:ext uri="{FF2B5EF4-FFF2-40B4-BE49-F238E27FC236}">
                <a16:creationId xmlns:a16="http://schemas.microsoft.com/office/drawing/2014/main" id="{586FA85E-1CBD-491E-899D-896921F0616D}"/>
              </a:ext>
            </a:extLst>
          </p:cNvPr>
          <p:cNvSpPr txBox="1">
            <a:spLocks/>
          </p:cNvSpPr>
          <p:nvPr/>
        </p:nvSpPr>
        <p:spPr>
          <a:xfrm>
            <a:off x="401973" y="40401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FF0000"/>
                </a:solidFill>
              </a:rPr>
              <a:t>What will I get from the course?</a:t>
            </a:r>
          </a:p>
        </p:txBody>
      </p:sp>
      <p:pic>
        <p:nvPicPr>
          <p:cNvPr id="7172" name="Picture 4" descr="Edexcel AS &amp; A level English Literature 2015 | Pearson qualifications">
            <a:extLst>
              <a:ext uri="{FF2B5EF4-FFF2-40B4-BE49-F238E27FC236}">
                <a16:creationId xmlns:a16="http://schemas.microsoft.com/office/drawing/2014/main" id="{1122CE87-259F-4231-97E1-269687AD4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5287" y="1505874"/>
            <a:ext cx="3265198" cy="462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432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7229A-85F8-435F-B460-73706A3307AC}"/>
              </a:ext>
            </a:extLst>
          </p:cNvPr>
          <p:cNvSpPr>
            <a:spLocks noGrp="1"/>
          </p:cNvSpPr>
          <p:nvPr>
            <p:ph type="title"/>
          </p:nvPr>
        </p:nvSpPr>
        <p:spPr>
          <a:xfrm>
            <a:off x="838200" y="365125"/>
            <a:ext cx="10515600" cy="1325563"/>
          </a:xfrm>
        </p:spPr>
        <p:txBody>
          <a:bodyPr/>
          <a:lstStyle/>
          <a:p>
            <a:r>
              <a:rPr lang="en-GB" dirty="0">
                <a:solidFill>
                  <a:srgbClr val="FF0000"/>
                </a:solidFill>
              </a:rPr>
              <a:t>Course Overview</a:t>
            </a:r>
          </a:p>
        </p:txBody>
      </p:sp>
      <p:sp>
        <p:nvSpPr>
          <p:cNvPr id="3" name="Content Placeholder 2">
            <a:extLst>
              <a:ext uri="{FF2B5EF4-FFF2-40B4-BE49-F238E27FC236}">
                <a16:creationId xmlns:a16="http://schemas.microsoft.com/office/drawing/2014/main" id="{C8408FD6-E078-4369-929B-F0075ABF86A6}"/>
              </a:ext>
            </a:extLst>
          </p:cNvPr>
          <p:cNvSpPr>
            <a:spLocks noGrp="1"/>
          </p:cNvSpPr>
          <p:nvPr>
            <p:ph idx="1"/>
          </p:nvPr>
        </p:nvSpPr>
        <p:spPr>
          <a:xfrm>
            <a:off x="838200" y="1428094"/>
            <a:ext cx="5033395" cy="4257675"/>
          </a:xfrm>
        </p:spPr>
        <p:txBody>
          <a:bodyPr>
            <a:normAutofit fontScale="77500" lnSpcReduction="20000"/>
          </a:bodyPr>
          <a:lstStyle/>
          <a:p>
            <a:pPr marL="0" indent="0">
              <a:buNone/>
            </a:pPr>
            <a:r>
              <a:rPr lang="en-GB" u="sng" dirty="0"/>
              <a:t>Prose Texts: Science and Society/Women in Society</a:t>
            </a:r>
            <a:br>
              <a:rPr lang="en-GB" u="sng" dirty="0"/>
            </a:br>
            <a:endParaRPr lang="en-GB" u="sng" dirty="0"/>
          </a:p>
          <a:p>
            <a:pPr marL="0" indent="0">
              <a:buNone/>
            </a:pPr>
            <a:r>
              <a:rPr lang="en-GB" i="1" dirty="0"/>
              <a:t>(20% of the total A Level) </a:t>
            </a:r>
            <a:endParaRPr lang="en-GB" i="1" u="sng" dirty="0"/>
          </a:p>
          <a:p>
            <a:pPr marL="0" indent="0">
              <a:buNone/>
            </a:pPr>
            <a:r>
              <a:rPr lang="en-GB" dirty="0"/>
              <a:t>An in-depth comparative study of two prose texts, either Mary Shelley’s ‘Frankenstein’ and Margaret Atwood’s ‘The Handmaid’s Tale’ for the Science aspect or Emily Bronte’s ‘Wuthering Heights’ with Khaled Hosseini's ‘Thousand Splendid Suns’. Students will explore context, language, structure and genre whilst looking at the thematic and narrative connections between the chosen pair of texts. </a:t>
            </a:r>
          </a:p>
        </p:txBody>
      </p:sp>
      <p:pic>
        <p:nvPicPr>
          <p:cNvPr id="2050" name="Picture 2" descr="The Handmaid's Tale: A Novel | IndieBound.org">
            <a:extLst>
              <a:ext uri="{FF2B5EF4-FFF2-40B4-BE49-F238E27FC236}">
                <a16:creationId xmlns:a16="http://schemas.microsoft.com/office/drawing/2014/main" id="{635A6C6C-7F45-4F1C-A00E-8848F494E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5221" y="3429000"/>
            <a:ext cx="2097511" cy="328360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Harsh Lessons of “Frankenstein” | Washington Independent Review of Books">
            <a:extLst>
              <a:ext uri="{FF2B5EF4-FFF2-40B4-BE49-F238E27FC236}">
                <a16:creationId xmlns:a16="http://schemas.microsoft.com/office/drawing/2014/main" id="{810DAA94-03D1-48FC-AFDA-734F17D98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7147" y="3429000"/>
            <a:ext cx="2078234" cy="32836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uthering Heights (Penguin Classics S.): Amazon.co.uk: Brontë, Emily,  Nestor, Pauline: 9780140434187: Books">
            <a:extLst>
              <a:ext uri="{FF2B5EF4-FFF2-40B4-BE49-F238E27FC236}">
                <a16:creationId xmlns:a16="http://schemas.microsoft.com/office/drawing/2014/main" id="{1FE5E627-C941-4061-823D-F1454FE90D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5221" y="48883"/>
            <a:ext cx="2078234" cy="32836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Thousand Splendid Suns: Amazon.co.uk: Khaled Hosseini: 9780747585893:  Books">
            <a:extLst>
              <a:ext uri="{FF2B5EF4-FFF2-40B4-BE49-F238E27FC236}">
                <a16:creationId xmlns:a16="http://schemas.microsoft.com/office/drawing/2014/main" id="{9B35A9FB-0350-4434-9AD3-8DBC7FC50F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7147" y="48884"/>
            <a:ext cx="2078234" cy="3283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840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7229A-85F8-435F-B460-73706A3307AC}"/>
              </a:ext>
            </a:extLst>
          </p:cNvPr>
          <p:cNvSpPr>
            <a:spLocks noGrp="1"/>
          </p:cNvSpPr>
          <p:nvPr>
            <p:ph type="title"/>
          </p:nvPr>
        </p:nvSpPr>
        <p:spPr/>
        <p:txBody>
          <a:bodyPr/>
          <a:lstStyle/>
          <a:p>
            <a:r>
              <a:rPr lang="en-GB" dirty="0">
                <a:solidFill>
                  <a:srgbClr val="FF0000"/>
                </a:solidFill>
              </a:rPr>
              <a:t>Course Overview</a:t>
            </a:r>
          </a:p>
        </p:txBody>
      </p:sp>
      <p:sp>
        <p:nvSpPr>
          <p:cNvPr id="3" name="Content Placeholder 2">
            <a:extLst>
              <a:ext uri="{FF2B5EF4-FFF2-40B4-BE49-F238E27FC236}">
                <a16:creationId xmlns:a16="http://schemas.microsoft.com/office/drawing/2014/main" id="{C8408FD6-E078-4369-929B-F0075ABF86A6}"/>
              </a:ext>
            </a:extLst>
          </p:cNvPr>
          <p:cNvSpPr>
            <a:spLocks noGrp="1"/>
          </p:cNvSpPr>
          <p:nvPr>
            <p:ph idx="1"/>
          </p:nvPr>
        </p:nvSpPr>
        <p:spPr>
          <a:xfrm>
            <a:off x="838200" y="1690688"/>
            <a:ext cx="5257800" cy="4257675"/>
          </a:xfrm>
        </p:spPr>
        <p:txBody>
          <a:bodyPr>
            <a:normAutofit fontScale="85000" lnSpcReduction="20000"/>
          </a:bodyPr>
          <a:lstStyle/>
          <a:p>
            <a:pPr marL="0" indent="0">
              <a:buNone/>
            </a:pPr>
            <a:r>
              <a:rPr lang="en-GB" u="sng" dirty="0"/>
              <a:t>Drama texts.  </a:t>
            </a:r>
            <a:br>
              <a:rPr lang="en-GB" u="sng" dirty="0"/>
            </a:br>
            <a:endParaRPr lang="en-GB" u="sng" dirty="0"/>
          </a:p>
          <a:p>
            <a:pPr marL="0" indent="0">
              <a:buNone/>
            </a:pPr>
            <a:r>
              <a:rPr lang="en-GB" i="1" dirty="0"/>
              <a:t>(30% of the total A Level)</a:t>
            </a:r>
            <a:endParaRPr lang="en-GB" i="1" u="sng" dirty="0"/>
          </a:p>
          <a:p>
            <a:pPr marL="0" indent="0">
              <a:buNone/>
            </a:pPr>
            <a:r>
              <a:rPr lang="en-GB" dirty="0"/>
              <a:t>Two drama texts are studied during the A Level course: an exploration of either Shakespeare’s ‘Othello’ or ‘King Lear’, examining the tragic genre and evaluating how the historical context has shaped the meaning of the play for modern audiences. In Year 12, students will focus on Tennessee William’s seminal domestic tragedy  ‘Streetcar Named Desire’ or Webster’s revenge tragedy ‘The Duchess of </a:t>
            </a:r>
            <a:r>
              <a:rPr lang="en-GB" dirty="0" err="1"/>
              <a:t>Malfi</a:t>
            </a:r>
            <a:r>
              <a:rPr lang="en-GB" dirty="0"/>
              <a:t>’. </a:t>
            </a:r>
          </a:p>
        </p:txBody>
      </p:sp>
      <p:pic>
        <p:nvPicPr>
          <p:cNvPr id="4098" name="Picture 2" descr="Shakespeare's Othello Poster | MECA Portfolio">
            <a:extLst>
              <a:ext uri="{FF2B5EF4-FFF2-40B4-BE49-F238E27FC236}">
                <a16:creationId xmlns:a16="http://schemas.microsoft.com/office/drawing/2014/main" id="{1B230BA4-DFC6-4705-B21A-A8A8F2F22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9369" y="24425"/>
            <a:ext cx="2322352" cy="333252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King Lear Playbill | Blog | Shakespeare Uncovered | PBS">
            <a:extLst>
              <a:ext uri="{FF2B5EF4-FFF2-40B4-BE49-F238E27FC236}">
                <a16:creationId xmlns:a16="http://schemas.microsoft.com/office/drawing/2014/main" id="{E7944EC3-1EDB-43DA-974C-85276030C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1" y="24425"/>
            <a:ext cx="2221684" cy="333252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Western Carolina University - A Streetcar Named Desire">
            <a:extLst>
              <a:ext uri="{FF2B5EF4-FFF2-40B4-BE49-F238E27FC236}">
                <a16:creationId xmlns:a16="http://schemas.microsoft.com/office/drawing/2014/main" id="{EDE8BBD5-D038-4F0B-8834-2B0E2869C2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9369" y="3697652"/>
            <a:ext cx="2322352" cy="314463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The Duchess of Malfi | Grassroots Shakespeare">
            <a:extLst>
              <a:ext uri="{FF2B5EF4-FFF2-40B4-BE49-F238E27FC236}">
                <a16:creationId xmlns:a16="http://schemas.microsoft.com/office/drawing/2014/main" id="{5B58BA4A-4718-4BC5-8004-36224A20AD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8801" y="3717083"/>
            <a:ext cx="2221684" cy="310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90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7229A-85F8-435F-B460-73706A3307AC}"/>
              </a:ext>
            </a:extLst>
          </p:cNvPr>
          <p:cNvSpPr>
            <a:spLocks noGrp="1"/>
          </p:cNvSpPr>
          <p:nvPr>
            <p:ph type="title"/>
          </p:nvPr>
        </p:nvSpPr>
        <p:spPr/>
        <p:txBody>
          <a:bodyPr/>
          <a:lstStyle/>
          <a:p>
            <a:r>
              <a:rPr lang="en-GB" dirty="0">
                <a:solidFill>
                  <a:srgbClr val="FF0000"/>
                </a:solidFill>
              </a:rPr>
              <a:t>Course Overview</a:t>
            </a:r>
          </a:p>
        </p:txBody>
      </p:sp>
      <p:sp>
        <p:nvSpPr>
          <p:cNvPr id="3" name="Content Placeholder 2">
            <a:extLst>
              <a:ext uri="{FF2B5EF4-FFF2-40B4-BE49-F238E27FC236}">
                <a16:creationId xmlns:a16="http://schemas.microsoft.com/office/drawing/2014/main" id="{C8408FD6-E078-4369-929B-F0075ABF86A6}"/>
              </a:ext>
            </a:extLst>
          </p:cNvPr>
          <p:cNvSpPr>
            <a:spLocks noGrp="1"/>
          </p:cNvSpPr>
          <p:nvPr>
            <p:ph idx="1"/>
          </p:nvPr>
        </p:nvSpPr>
        <p:spPr>
          <a:xfrm>
            <a:off x="620086" y="1564853"/>
            <a:ext cx="5789103" cy="4684945"/>
          </a:xfrm>
        </p:spPr>
        <p:txBody>
          <a:bodyPr>
            <a:normAutofit fontScale="92500" lnSpcReduction="10000"/>
          </a:bodyPr>
          <a:lstStyle/>
          <a:p>
            <a:pPr marL="0" indent="0">
              <a:buNone/>
            </a:pPr>
            <a:r>
              <a:rPr lang="en-GB" u="sng" dirty="0"/>
              <a:t>Poetry: ‘Poems of the Decade’, unseen poetry and poet’s collection</a:t>
            </a:r>
            <a:br>
              <a:rPr lang="en-GB" u="sng" dirty="0"/>
            </a:br>
            <a:endParaRPr lang="en-GB" u="sng" dirty="0"/>
          </a:p>
          <a:p>
            <a:pPr marL="0" indent="0">
              <a:buNone/>
            </a:pPr>
            <a:r>
              <a:rPr lang="en-GB" i="1" dirty="0"/>
              <a:t>(30% of the total A Level)</a:t>
            </a:r>
          </a:p>
          <a:p>
            <a:pPr marL="0" indent="0">
              <a:buNone/>
            </a:pPr>
            <a:r>
              <a:rPr lang="en-GB" dirty="0"/>
              <a:t>In the first section of the poetry unit students study a selection of modern poems and compare with unseen poems in the exam.</a:t>
            </a:r>
          </a:p>
          <a:p>
            <a:pPr marL="0" indent="0">
              <a:buNone/>
            </a:pPr>
            <a:r>
              <a:rPr lang="en-GB" dirty="0"/>
              <a:t>In the other section the focus is on a collection from a named poet or poetic movement. </a:t>
            </a:r>
            <a:r>
              <a:rPr lang="en-GB" dirty="0" err="1"/>
              <a:t>Eg</a:t>
            </a:r>
            <a:r>
              <a:rPr lang="en-GB" dirty="0"/>
              <a:t> Romantic Poetry, John Donne, Victorian Poetry, Geoffrey Chaucer</a:t>
            </a:r>
          </a:p>
          <a:p>
            <a:pPr marL="0" indent="0">
              <a:buNone/>
            </a:pPr>
            <a:endParaRPr lang="en-GB" i="1" dirty="0"/>
          </a:p>
        </p:txBody>
      </p:sp>
      <p:pic>
        <p:nvPicPr>
          <p:cNvPr id="5122" name="Picture 2" descr="Poems of the Decade: An Anthology of the Forward Books of Poetry:  Amazon.co.uk: Forward Arts Foundation: 9780571325405: Books">
            <a:extLst>
              <a:ext uri="{FF2B5EF4-FFF2-40B4-BE49-F238E27FC236}">
                <a16:creationId xmlns:a16="http://schemas.microsoft.com/office/drawing/2014/main" id="{8B3CCF14-1262-4387-A612-9C97233D24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2899" y="87342"/>
            <a:ext cx="2006017" cy="319436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elected Poems: Keats (Penguin Classics): Amazon.co.uk: Keats, John,  Barnard, John: 8601300099811: Books">
            <a:extLst>
              <a:ext uri="{FF2B5EF4-FFF2-40B4-BE49-F238E27FC236}">
                <a16:creationId xmlns:a16="http://schemas.microsoft.com/office/drawing/2014/main" id="{89E63F51-53F8-4CB0-A5CA-20F924172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899" y="3612996"/>
            <a:ext cx="2038186" cy="319436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john donne - AbeBooks">
            <a:extLst>
              <a:ext uri="{FF2B5EF4-FFF2-40B4-BE49-F238E27FC236}">
                <a16:creationId xmlns:a16="http://schemas.microsoft.com/office/drawing/2014/main" id="{B6BADD9E-6A5A-425B-9D8F-9B658AF547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9611" y="87342"/>
            <a:ext cx="2068395" cy="319436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Philip Larkin: Collected Poems (Faber Poetry): Amazon.co.uk: Larkin, Philip,  Thwaite, Anthony: 8601300334868: Books">
            <a:extLst>
              <a:ext uri="{FF2B5EF4-FFF2-40B4-BE49-F238E27FC236}">
                <a16:creationId xmlns:a16="http://schemas.microsoft.com/office/drawing/2014/main" id="{0762DDB7-7AEA-4AEA-A124-DFBD51AB7D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9611" y="3619236"/>
            <a:ext cx="2068395" cy="318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106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7229A-85F8-435F-B460-73706A3307AC}"/>
              </a:ext>
            </a:extLst>
          </p:cNvPr>
          <p:cNvSpPr>
            <a:spLocks noGrp="1"/>
          </p:cNvSpPr>
          <p:nvPr>
            <p:ph type="title"/>
          </p:nvPr>
        </p:nvSpPr>
        <p:spPr/>
        <p:txBody>
          <a:bodyPr/>
          <a:lstStyle/>
          <a:p>
            <a:r>
              <a:rPr lang="en-GB" dirty="0">
                <a:solidFill>
                  <a:srgbClr val="FF0000"/>
                </a:solidFill>
              </a:rPr>
              <a:t>Course Overview</a:t>
            </a:r>
          </a:p>
        </p:txBody>
      </p:sp>
      <p:sp>
        <p:nvSpPr>
          <p:cNvPr id="3" name="Content Placeholder 2">
            <a:extLst>
              <a:ext uri="{FF2B5EF4-FFF2-40B4-BE49-F238E27FC236}">
                <a16:creationId xmlns:a16="http://schemas.microsoft.com/office/drawing/2014/main" id="{C8408FD6-E078-4369-929B-F0075ABF86A6}"/>
              </a:ext>
            </a:extLst>
          </p:cNvPr>
          <p:cNvSpPr>
            <a:spLocks noGrp="1"/>
          </p:cNvSpPr>
          <p:nvPr>
            <p:ph idx="1"/>
          </p:nvPr>
        </p:nvSpPr>
        <p:spPr>
          <a:xfrm>
            <a:off x="801848" y="1522909"/>
            <a:ext cx="5257800" cy="4257675"/>
          </a:xfrm>
        </p:spPr>
        <p:txBody>
          <a:bodyPr>
            <a:normAutofit fontScale="92500" lnSpcReduction="20000"/>
          </a:bodyPr>
          <a:lstStyle/>
          <a:p>
            <a:pPr marL="0" indent="0">
              <a:buNone/>
            </a:pPr>
            <a:r>
              <a:rPr lang="en-GB" u="sng" dirty="0"/>
              <a:t>Coursework Project:</a:t>
            </a:r>
            <a:br>
              <a:rPr lang="en-GB" u="sng" dirty="0"/>
            </a:br>
            <a:endParaRPr lang="en-GB" u="sng" dirty="0"/>
          </a:p>
          <a:p>
            <a:pPr marL="0" indent="0">
              <a:buNone/>
            </a:pPr>
            <a:r>
              <a:rPr lang="en-GB" i="1" dirty="0"/>
              <a:t>(20% of the total A Level)</a:t>
            </a:r>
            <a:endParaRPr lang="en-GB" i="1" u="sng" dirty="0"/>
          </a:p>
          <a:p>
            <a:pPr marL="0" indent="0">
              <a:buNone/>
            </a:pPr>
            <a:r>
              <a:rPr lang="en-GB" dirty="0"/>
              <a:t>At the end of Year 12, students will produce an extended essay focusing on one of two taught texts (This year’s cohort studied Fitzgerald’s </a:t>
            </a:r>
            <a:r>
              <a:rPr lang="en-GB" i="1" dirty="0"/>
              <a:t>‘</a:t>
            </a:r>
            <a:r>
              <a:rPr lang="en-GB" dirty="0"/>
              <a:t>The Great Gatsby</a:t>
            </a:r>
            <a:r>
              <a:rPr lang="en-GB" i="1" dirty="0"/>
              <a:t>’</a:t>
            </a:r>
            <a:r>
              <a:rPr lang="en-GB" dirty="0"/>
              <a:t> and Miller’s ‘All My Sons’) and producing a comparison to a text of their choice. Students have the freedom to devise their own question and focus of study for this module. </a:t>
            </a:r>
          </a:p>
        </p:txBody>
      </p:sp>
      <p:pic>
        <p:nvPicPr>
          <p:cNvPr id="2050" name="Picture 2" descr="The Great Gatsby | Book by F. Scott Fitzgerald | Official Publisher Page |  Simon &amp; Schuster">
            <a:extLst>
              <a:ext uri="{FF2B5EF4-FFF2-40B4-BE49-F238E27FC236}">
                <a16:creationId xmlns:a16="http://schemas.microsoft.com/office/drawing/2014/main" id="{BC3E9AE2-6D9E-4706-BD04-A39251DFE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796" y="100585"/>
            <a:ext cx="1469010" cy="24038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e All Love to Instruct”: Lessons in “Amiability” in Austen's Pride and  Prejudice | Every Woman Dreams…">
            <a:extLst>
              <a:ext uri="{FF2B5EF4-FFF2-40B4-BE49-F238E27FC236}">
                <a16:creationId xmlns:a16="http://schemas.microsoft.com/office/drawing/2014/main" id="{6A5C3E11-EC84-4001-879F-F041C8FD6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493" y="2620160"/>
            <a:ext cx="1350934" cy="206317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ences (The Century Cycle #6) by August Wilson">
            <a:extLst>
              <a:ext uri="{FF2B5EF4-FFF2-40B4-BE49-F238E27FC236}">
                <a16:creationId xmlns:a16="http://schemas.microsoft.com/office/drawing/2014/main" id="{BDF91C80-3961-4A5E-9478-3A99EB2A6D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7586" y="2620160"/>
            <a:ext cx="1350935" cy="206317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ight Club: Amazon.co.uk: Chuck Palahniuk: 9780099765219: Books">
            <a:extLst>
              <a:ext uri="{FF2B5EF4-FFF2-40B4-BE49-F238E27FC236}">
                <a16:creationId xmlns:a16="http://schemas.microsoft.com/office/drawing/2014/main" id="{791128EE-E3CC-4CC5-876A-F5A3F7FFE1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4988" y="2620160"/>
            <a:ext cx="1415140" cy="206317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tonement (novel) - Wikipedia">
            <a:extLst>
              <a:ext uri="{FF2B5EF4-FFF2-40B4-BE49-F238E27FC236}">
                <a16:creationId xmlns:a16="http://schemas.microsoft.com/office/drawing/2014/main" id="{59197813-9B29-407F-9730-5F66583E1D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56595" y="2620159"/>
            <a:ext cx="1303833" cy="206317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Wuthering Heights: Amazon.co.uk: Emily Bronte: 9788172344894: Books">
            <a:extLst>
              <a:ext uri="{FF2B5EF4-FFF2-40B4-BE49-F238E27FC236}">
                <a16:creationId xmlns:a16="http://schemas.microsoft.com/office/drawing/2014/main" id="{8FC5FD7C-A7F9-456A-886D-17AEF7F99E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0834" y="4748998"/>
            <a:ext cx="1350934" cy="206317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at on a Hot Tin Roof Broadway @ Broadhurst Theatre - Tickets and Discounts  | Playbill">
            <a:extLst>
              <a:ext uri="{FF2B5EF4-FFF2-40B4-BE49-F238E27FC236}">
                <a16:creationId xmlns:a16="http://schemas.microsoft.com/office/drawing/2014/main" id="{606E70CB-4854-478C-9B8C-AED4D9A269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34268" y="4748998"/>
            <a:ext cx="1350934" cy="206317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Revolutionary Road (Vintage Classics) eBook: Yates, Richard: Amazon.co.uk:  Kindle Store">
            <a:extLst>
              <a:ext uri="{FF2B5EF4-FFF2-40B4-BE49-F238E27FC236}">
                <a16:creationId xmlns:a16="http://schemas.microsoft.com/office/drawing/2014/main" id="{190ABC62-1D8E-4FE3-91F7-280DEFCBD08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97702" y="4748998"/>
            <a:ext cx="1350934" cy="2063171"/>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All My Sons (Penguin Modern Classics): Amazon.co.uk: Miller, Arthur,  Bigsby, Christopher: 9780141189970: Books">
            <a:extLst>
              <a:ext uri="{FF2B5EF4-FFF2-40B4-BE49-F238E27FC236}">
                <a16:creationId xmlns:a16="http://schemas.microsoft.com/office/drawing/2014/main" id="{998E9DA5-E6B1-4A57-81B9-51F243BABE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49091" y="72055"/>
            <a:ext cx="1469010" cy="2427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339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91C9D3-D968-4492-9610-ECC1F66671F1}"/>
              </a:ext>
            </a:extLst>
          </p:cNvPr>
          <p:cNvSpPr txBox="1">
            <a:spLocks/>
          </p:cNvSpPr>
          <p:nvPr/>
        </p:nvSpPr>
        <p:spPr>
          <a:xfrm>
            <a:off x="755709" y="28263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FF0000"/>
                </a:solidFill>
              </a:rPr>
              <a:t>Hear what current students have to say…</a:t>
            </a:r>
          </a:p>
        </p:txBody>
      </p:sp>
      <p:sp>
        <p:nvSpPr>
          <p:cNvPr id="5" name="TextBox 4">
            <a:extLst>
              <a:ext uri="{FF2B5EF4-FFF2-40B4-BE49-F238E27FC236}">
                <a16:creationId xmlns:a16="http://schemas.microsoft.com/office/drawing/2014/main" id="{78F2B2CE-E6AC-4250-A84F-C4AF08DFC80E}"/>
              </a:ext>
            </a:extLst>
          </p:cNvPr>
          <p:cNvSpPr txBox="1"/>
          <p:nvPr/>
        </p:nvSpPr>
        <p:spPr>
          <a:xfrm>
            <a:off x="3137483" y="2505670"/>
            <a:ext cx="6870583" cy="923330"/>
          </a:xfrm>
          <a:prstGeom prst="rect">
            <a:avLst/>
          </a:prstGeom>
          <a:noFill/>
        </p:spPr>
        <p:txBody>
          <a:bodyPr wrap="square" rtlCol="0">
            <a:spAutoFit/>
          </a:bodyPr>
          <a:lstStyle/>
          <a:p>
            <a:r>
              <a:rPr lang="en-GB" sz="5400" dirty="0"/>
              <a:t>IMBED VIDEO HERE!</a:t>
            </a:r>
          </a:p>
        </p:txBody>
      </p:sp>
    </p:spTree>
    <p:extLst>
      <p:ext uri="{BB962C8B-B14F-4D97-AF65-F5344CB8AC3E}">
        <p14:creationId xmlns:p14="http://schemas.microsoft.com/office/powerpoint/2010/main" val="758566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FDF6-A597-436E-AF9C-56ACE9F14620}"/>
              </a:ext>
            </a:extLst>
          </p:cNvPr>
          <p:cNvSpPr>
            <a:spLocks noGrp="1"/>
          </p:cNvSpPr>
          <p:nvPr>
            <p:ph type="title"/>
          </p:nvPr>
        </p:nvSpPr>
        <p:spPr/>
        <p:txBody>
          <a:bodyPr/>
          <a:lstStyle/>
          <a:p>
            <a:r>
              <a:rPr lang="en-GB" dirty="0">
                <a:solidFill>
                  <a:srgbClr val="FF0000"/>
                </a:solidFill>
              </a:rPr>
              <a:t>Skills and possible pathways </a:t>
            </a:r>
          </a:p>
        </p:txBody>
      </p:sp>
      <p:sp>
        <p:nvSpPr>
          <p:cNvPr id="6" name="Content Placeholder 2">
            <a:extLst>
              <a:ext uri="{FF2B5EF4-FFF2-40B4-BE49-F238E27FC236}">
                <a16:creationId xmlns:a16="http://schemas.microsoft.com/office/drawing/2014/main" id="{D8B93998-7EDB-4F12-B8C1-1D8260CBEDE2}"/>
              </a:ext>
            </a:extLst>
          </p:cNvPr>
          <p:cNvSpPr>
            <a:spLocks noGrp="1"/>
          </p:cNvSpPr>
          <p:nvPr>
            <p:ph idx="1"/>
          </p:nvPr>
        </p:nvSpPr>
        <p:spPr>
          <a:xfrm>
            <a:off x="838200" y="1690688"/>
            <a:ext cx="4505587" cy="4726890"/>
          </a:xfrm>
        </p:spPr>
        <p:txBody>
          <a:bodyPr>
            <a:normAutofit fontScale="85000" lnSpcReduction="10000"/>
          </a:bodyPr>
          <a:lstStyle/>
          <a:p>
            <a:pPr marL="0" indent="0">
              <a:buNone/>
            </a:pPr>
            <a:r>
              <a:rPr lang="en-GB" u="sng" dirty="0"/>
              <a:t>Skills</a:t>
            </a:r>
          </a:p>
          <a:p>
            <a:r>
              <a:rPr lang="en-GB" dirty="0"/>
              <a:t>Creative analytical reading and writing skills.</a:t>
            </a:r>
          </a:p>
          <a:p>
            <a:r>
              <a:rPr lang="en-GB" dirty="0"/>
              <a:t>The ability to evaluate critical perspectives and concepts.</a:t>
            </a:r>
          </a:p>
          <a:p>
            <a:r>
              <a:rPr lang="en-GB" dirty="0"/>
              <a:t>The ability to read a range of complex texts from a diverse time period. </a:t>
            </a:r>
          </a:p>
          <a:p>
            <a:r>
              <a:rPr lang="en-GB" dirty="0"/>
              <a:t>The ability to conduct focused and in depth independent study. </a:t>
            </a:r>
          </a:p>
          <a:p>
            <a:r>
              <a:rPr lang="en-GB" dirty="0"/>
              <a:t>Verbal reasoning skills, particularly with a comparative or evaluative element. </a:t>
            </a:r>
          </a:p>
          <a:p>
            <a:endParaRPr lang="en-GB" dirty="0"/>
          </a:p>
          <a:p>
            <a:pPr marL="0" indent="0">
              <a:buNone/>
            </a:pPr>
            <a:endParaRPr lang="en-GB" dirty="0"/>
          </a:p>
          <a:p>
            <a:endParaRPr lang="en-GB" u="sng" dirty="0"/>
          </a:p>
        </p:txBody>
      </p:sp>
      <p:sp>
        <p:nvSpPr>
          <p:cNvPr id="7" name="Content Placeholder 2">
            <a:extLst>
              <a:ext uri="{FF2B5EF4-FFF2-40B4-BE49-F238E27FC236}">
                <a16:creationId xmlns:a16="http://schemas.microsoft.com/office/drawing/2014/main" id="{44F9D2A7-2080-4A23-828C-F735617DEF96}"/>
              </a:ext>
            </a:extLst>
          </p:cNvPr>
          <p:cNvSpPr txBox="1">
            <a:spLocks/>
          </p:cNvSpPr>
          <p:nvPr/>
        </p:nvSpPr>
        <p:spPr>
          <a:xfrm>
            <a:off x="6401499" y="1690688"/>
            <a:ext cx="5242420" cy="480218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u="sng" dirty="0"/>
              <a:t>Possible Pathways</a:t>
            </a:r>
          </a:p>
          <a:p>
            <a:r>
              <a:rPr lang="en-GB" dirty="0"/>
              <a:t>An undergraduate degree in literature, drama or any other relevant arts subject. </a:t>
            </a:r>
          </a:p>
          <a:p>
            <a:r>
              <a:rPr lang="en-GB" dirty="0"/>
              <a:t>Strong connections for undergraduate study in history, law, philosophy, politics and other humanities. Previous students have also pursued medicine and psychology at degree level. </a:t>
            </a:r>
          </a:p>
          <a:p>
            <a:r>
              <a:rPr lang="en-GB" dirty="0"/>
              <a:t>A career in advertising and marketing, writing and journalism, law, consultancy, business, teaching, performing arts, academia, media, film and television. </a:t>
            </a:r>
          </a:p>
          <a:p>
            <a:endParaRPr lang="en-GB" u="sng" dirty="0"/>
          </a:p>
        </p:txBody>
      </p:sp>
    </p:spTree>
    <p:extLst>
      <p:ext uri="{BB962C8B-B14F-4D97-AF65-F5344CB8AC3E}">
        <p14:creationId xmlns:p14="http://schemas.microsoft.com/office/powerpoint/2010/main" val="2857941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FDF6-A597-436E-AF9C-56ACE9F14620}"/>
              </a:ext>
            </a:extLst>
          </p:cNvPr>
          <p:cNvSpPr>
            <a:spLocks noGrp="1"/>
          </p:cNvSpPr>
          <p:nvPr>
            <p:ph type="title"/>
          </p:nvPr>
        </p:nvSpPr>
        <p:spPr/>
        <p:txBody>
          <a:bodyPr/>
          <a:lstStyle/>
          <a:p>
            <a:r>
              <a:rPr lang="en-GB" dirty="0">
                <a:solidFill>
                  <a:srgbClr val="FF0000"/>
                </a:solidFill>
              </a:rPr>
              <a:t>Course Requirements </a:t>
            </a:r>
          </a:p>
        </p:txBody>
      </p:sp>
      <p:sp>
        <p:nvSpPr>
          <p:cNvPr id="6" name="Content Placeholder 2">
            <a:extLst>
              <a:ext uri="{FF2B5EF4-FFF2-40B4-BE49-F238E27FC236}">
                <a16:creationId xmlns:a16="http://schemas.microsoft.com/office/drawing/2014/main" id="{D8B93998-7EDB-4F12-B8C1-1D8260CBEDE2}"/>
              </a:ext>
            </a:extLst>
          </p:cNvPr>
          <p:cNvSpPr>
            <a:spLocks noGrp="1"/>
          </p:cNvSpPr>
          <p:nvPr>
            <p:ph idx="1"/>
          </p:nvPr>
        </p:nvSpPr>
        <p:spPr>
          <a:xfrm>
            <a:off x="838200" y="1690688"/>
            <a:ext cx="4505587" cy="4257675"/>
          </a:xfrm>
        </p:spPr>
        <p:txBody>
          <a:bodyPr>
            <a:normAutofit/>
          </a:bodyPr>
          <a:lstStyle/>
          <a:p>
            <a:endParaRPr lang="en-GB" dirty="0"/>
          </a:p>
          <a:p>
            <a:pPr marL="0" indent="0">
              <a:buNone/>
            </a:pPr>
            <a:endParaRPr lang="en-GB" dirty="0"/>
          </a:p>
          <a:p>
            <a:endParaRPr lang="en-GB" u="sng" dirty="0"/>
          </a:p>
        </p:txBody>
      </p:sp>
      <p:sp>
        <p:nvSpPr>
          <p:cNvPr id="7" name="Content Placeholder 2">
            <a:extLst>
              <a:ext uri="{FF2B5EF4-FFF2-40B4-BE49-F238E27FC236}">
                <a16:creationId xmlns:a16="http://schemas.microsoft.com/office/drawing/2014/main" id="{44F9D2A7-2080-4A23-828C-F735617DEF96}"/>
              </a:ext>
            </a:extLst>
          </p:cNvPr>
          <p:cNvSpPr txBox="1">
            <a:spLocks/>
          </p:cNvSpPr>
          <p:nvPr/>
        </p:nvSpPr>
        <p:spPr>
          <a:xfrm>
            <a:off x="6401499" y="1690688"/>
            <a:ext cx="4505587" cy="42576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u="sng" dirty="0"/>
          </a:p>
        </p:txBody>
      </p:sp>
      <p:sp>
        <p:nvSpPr>
          <p:cNvPr id="3" name="Rectangle 2">
            <a:extLst>
              <a:ext uri="{FF2B5EF4-FFF2-40B4-BE49-F238E27FC236}">
                <a16:creationId xmlns:a16="http://schemas.microsoft.com/office/drawing/2014/main" id="{A4D01A13-E9E3-4361-AAA7-EFFE242AC192}"/>
              </a:ext>
            </a:extLst>
          </p:cNvPr>
          <p:cNvSpPr/>
          <p:nvPr/>
        </p:nvSpPr>
        <p:spPr>
          <a:xfrm>
            <a:off x="752215" y="1507650"/>
            <a:ext cx="6096000" cy="923330"/>
          </a:xfrm>
          <a:prstGeom prst="rect">
            <a:avLst/>
          </a:prstGeom>
        </p:spPr>
        <p:txBody>
          <a:bodyPr>
            <a:spAutoFit/>
          </a:bodyPr>
          <a:lstStyle/>
          <a:p>
            <a:r>
              <a:rPr lang="en-GB" dirty="0"/>
              <a:t>Students embarking on the AS and A Level courses need at least a grade 5 in both GCSE English Literature and English Language</a:t>
            </a:r>
          </a:p>
        </p:txBody>
      </p:sp>
      <p:sp>
        <p:nvSpPr>
          <p:cNvPr id="8" name="Title 1">
            <a:extLst>
              <a:ext uri="{FF2B5EF4-FFF2-40B4-BE49-F238E27FC236}">
                <a16:creationId xmlns:a16="http://schemas.microsoft.com/office/drawing/2014/main" id="{63E77E9F-9343-4E3B-A1E3-E086C4FC19F2}"/>
              </a:ext>
            </a:extLst>
          </p:cNvPr>
          <p:cNvSpPr txBox="1">
            <a:spLocks/>
          </p:cNvSpPr>
          <p:nvPr/>
        </p:nvSpPr>
        <p:spPr>
          <a:xfrm>
            <a:off x="849387" y="27429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FF0000"/>
                </a:solidFill>
              </a:rPr>
              <a:t>Assessment Methods</a:t>
            </a:r>
          </a:p>
        </p:txBody>
      </p:sp>
      <p:sp>
        <p:nvSpPr>
          <p:cNvPr id="9" name="Rectangle 8">
            <a:extLst>
              <a:ext uri="{FF2B5EF4-FFF2-40B4-BE49-F238E27FC236}">
                <a16:creationId xmlns:a16="http://schemas.microsoft.com/office/drawing/2014/main" id="{C3CC1FB1-8179-4520-B4E2-8B0190E0458C}"/>
              </a:ext>
            </a:extLst>
          </p:cNvPr>
          <p:cNvSpPr/>
          <p:nvPr/>
        </p:nvSpPr>
        <p:spPr>
          <a:xfrm>
            <a:off x="763402" y="4107104"/>
            <a:ext cx="6096000" cy="923330"/>
          </a:xfrm>
          <a:prstGeom prst="rect">
            <a:avLst/>
          </a:prstGeom>
        </p:spPr>
        <p:txBody>
          <a:bodyPr>
            <a:spAutoFit/>
          </a:bodyPr>
          <a:lstStyle/>
          <a:p>
            <a:r>
              <a:rPr lang="en-GB" dirty="0"/>
              <a:t>3 exam papers (Drama, Prose, Poetry) between 1 hour and 15 minutes and 2 hours. </a:t>
            </a:r>
          </a:p>
          <a:p>
            <a:r>
              <a:rPr lang="en-GB" dirty="0"/>
              <a:t>Coursework is internally assessed and externally moderated. </a:t>
            </a:r>
          </a:p>
        </p:txBody>
      </p:sp>
      <p:sp>
        <p:nvSpPr>
          <p:cNvPr id="4" name="TextBox 3">
            <a:extLst>
              <a:ext uri="{FF2B5EF4-FFF2-40B4-BE49-F238E27FC236}">
                <a16:creationId xmlns:a16="http://schemas.microsoft.com/office/drawing/2014/main" id="{942283AE-E733-4855-A0C0-19D9E2B1BB6F}"/>
              </a:ext>
            </a:extLst>
          </p:cNvPr>
          <p:cNvSpPr txBox="1"/>
          <p:nvPr/>
        </p:nvSpPr>
        <p:spPr>
          <a:xfrm>
            <a:off x="8272242" y="3429000"/>
            <a:ext cx="3692556" cy="3139321"/>
          </a:xfrm>
          <a:prstGeom prst="rect">
            <a:avLst/>
          </a:prstGeom>
          <a:noFill/>
        </p:spPr>
        <p:txBody>
          <a:bodyPr wrap="square" rtlCol="0">
            <a:spAutoFit/>
          </a:bodyPr>
          <a:lstStyle/>
          <a:p>
            <a:r>
              <a:rPr lang="en-GB" dirty="0">
                <a:solidFill>
                  <a:srgbClr val="FF0000"/>
                </a:solidFill>
              </a:rPr>
              <a:t>Any further questions?</a:t>
            </a:r>
          </a:p>
          <a:p>
            <a:endParaRPr lang="en-GB" dirty="0"/>
          </a:p>
          <a:p>
            <a:pPr marL="285750" indent="-285750">
              <a:buFontTx/>
              <a:buChar char="-"/>
            </a:pPr>
            <a:r>
              <a:rPr lang="en-GB" dirty="0"/>
              <a:t>Speak to your English teacher: Miss </a:t>
            </a:r>
            <a:r>
              <a:rPr lang="en-GB" dirty="0" err="1"/>
              <a:t>Beange</a:t>
            </a:r>
            <a:r>
              <a:rPr lang="en-GB" dirty="0"/>
              <a:t>, Miss Dutton, Ms Gale, Mr Merriman, Mrs Reynolds, Miss </a:t>
            </a:r>
            <a:r>
              <a:rPr lang="en-GB" dirty="0" err="1"/>
              <a:t>Dowdle</a:t>
            </a:r>
            <a:r>
              <a:rPr lang="en-GB" dirty="0"/>
              <a:t>, Miss Palmer and Miss Mundy have all taught the course!</a:t>
            </a:r>
          </a:p>
          <a:p>
            <a:pPr marL="285750" indent="-285750">
              <a:buFontTx/>
              <a:buChar char="-"/>
            </a:pPr>
            <a:r>
              <a:rPr lang="en-GB" dirty="0"/>
              <a:t>Email </a:t>
            </a:r>
            <a:r>
              <a:rPr lang="en-GB" dirty="0">
                <a:hlinkClick r:id="rId2"/>
              </a:rPr>
              <a:t>ebeange@sheldonschool.co.uk</a:t>
            </a:r>
            <a:r>
              <a:rPr lang="en-GB" dirty="0"/>
              <a:t> or </a:t>
            </a:r>
            <a:r>
              <a:rPr lang="en-GB" dirty="0">
                <a:hlinkClick r:id="rId3"/>
              </a:rPr>
              <a:t>adutton@sheldonschool.co.uk</a:t>
            </a:r>
            <a:r>
              <a:rPr lang="en-GB" dirty="0"/>
              <a:t> </a:t>
            </a:r>
          </a:p>
        </p:txBody>
      </p:sp>
    </p:spTree>
    <p:extLst>
      <p:ext uri="{BB962C8B-B14F-4D97-AF65-F5344CB8AC3E}">
        <p14:creationId xmlns:p14="http://schemas.microsoft.com/office/powerpoint/2010/main" val="4252783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8556B189CCFB40B22A89770E3A7251" ma:contentTypeVersion="3" ma:contentTypeDescription="Create a new document." ma:contentTypeScope="" ma:versionID="ed50dfd29f8aeafdeddd16f4ac7d0c0b">
  <xsd:schema xmlns:xsd="http://www.w3.org/2001/XMLSchema" xmlns:xs="http://www.w3.org/2001/XMLSchema" xmlns:p="http://schemas.microsoft.com/office/2006/metadata/properties" xmlns:ns2="0bbbc2f8-d722-45e0-b93e-34ff8134c46f" targetNamespace="http://schemas.microsoft.com/office/2006/metadata/properties" ma:root="true" ma:fieldsID="5cadffd87d11795279a71cd1ac5208e5" ns2:_="">
    <xsd:import namespace="0bbbc2f8-d722-45e0-b93e-34ff8134c46f"/>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bbc2f8-d722-45e0-b93e-34ff8134c4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BEFF5A-DC26-4B0E-A577-118FCF2F89A7}"/>
</file>

<file path=customXml/itemProps2.xml><?xml version="1.0" encoding="utf-8"?>
<ds:datastoreItem xmlns:ds="http://schemas.openxmlformats.org/officeDocument/2006/customXml" ds:itemID="{6ECCEBC9-E1AA-449C-8BC5-FD6F72368F51}"/>
</file>

<file path=customXml/itemProps3.xml><?xml version="1.0" encoding="utf-8"?>
<ds:datastoreItem xmlns:ds="http://schemas.openxmlformats.org/officeDocument/2006/customXml" ds:itemID="{7AAADB70-21B5-4FD3-B8E9-37F5759C3544}"/>
</file>

<file path=docProps/app.xml><?xml version="1.0" encoding="utf-8"?>
<Properties xmlns="http://schemas.openxmlformats.org/officeDocument/2006/extended-properties" xmlns:vt="http://schemas.openxmlformats.org/officeDocument/2006/docPropsVTypes">
  <TotalTime>142</TotalTime>
  <Words>644</Words>
  <Application>Microsoft Office PowerPoint</Application>
  <PresentationFormat>Widescreen</PresentationFormat>
  <Paragraphs>52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A-Level English Literature</vt:lpstr>
      <vt:lpstr>PowerPoint Presentation</vt:lpstr>
      <vt:lpstr>Course Overview</vt:lpstr>
      <vt:lpstr>Course Overview</vt:lpstr>
      <vt:lpstr>Course Overview</vt:lpstr>
      <vt:lpstr>Course Overview</vt:lpstr>
      <vt:lpstr>PowerPoint Presentation</vt:lpstr>
      <vt:lpstr>Skills and possible pathways </vt:lpstr>
      <vt:lpstr>Course Requirements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A-Level English Language</dc:title>
  <dc:creator>Mrs Reynolds</dc:creator>
  <cp:lastModifiedBy>Miss Dutton</cp:lastModifiedBy>
  <cp:revision>16</cp:revision>
  <dcterms:created xsi:type="dcterms:W3CDTF">2020-11-05T17:59:17Z</dcterms:created>
  <dcterms:modified xsi:type="dcterms:W3CDTF">2020-11-23T17:10:10Z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0x010100488556B189CCFB40B22A89770E3A7251</vt:lpwstr>
  </property>
</Properties>
</file>