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265" r:id="rId6"/>
    <p:sldId id="270" r:id="rId7"/>
    <p:sldId id="259" r:id="rId8"/>
    <p:sldId id="271" r:id="rId9"/>
    <p:sldId id="258" r:id="rId10"/>
    <p:sldId id="266" r:id="rId11"/>
    <p:sldId id="269" r:id="rId12"/>
    <p:sldId id="268" r:id="rId13"/>
    <p:sldId id="261" r:id="rId14"/>
    <p:sldId id="260" r:id="rId15"/>
    <p:sldId id="267" r:id="rId16"/>
    <p:sldId id="262" r:id="rId17"/>
    <p:sldId id="272"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5" autoAdjust="0"/>
    <p:restoredTop sz="94660" autoAdjust="0"/>
  </p:normalViewPr>
  <p:slideViewPr>
    <p:cSldViewPr snapToGrid="0">
      <p:cViewPr varScale="1">
        <p:scale>
          <a:sx n="75" d="100"/>
          <a:sy n="75" d="100"/>
        </p:scale>
        <p:origin x="1188" y="60"/>
      </p:cViewPr>
      <p:guideLst>
        <p:guide orient="horz" pos="2160"/>
        <p:guide pos="3840"/>
      </p:guideLst>
    </p:cSldViewPr>
  </p:slideViewPr>
  <p:outlineViewPr>
    <p:cViewPr>
      <p:scale>
        <a:sx n="33" d="100"/>
        <a:sy n="33" d="100"/>
      </p:scale>
      <p:origin x="0" y="10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D46F2-75F4-364F-865E-5D0FF48C6001}" type="datetimeFigureOut">
              <a:rPr lang="en-US" smtClean="0"/>
              <a:t>1/11/2022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F0618-EE64-8444-AF67-3F5C771D12ED}" type="slidenum">
              <a:rPr lang="en-US" smtClean="0"/>
              <a:t>‹#›</a:t>
            </a:fld>
            <a:endParaRPr lang="en-US"/>
          </a:p>
        </p:txBody>
      </p:sp>
    </p:spTree>
    <p:extLst>
      <p:ext uri="{BB962C8B-B14F-4D97-AF65-F5344CB8AC3E}">
        <p14:creationId xmlns:p14="http://schemas.microsoft.com/office/powerpoint/2010/main" val="26921060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2" name="Google Shape;16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2" name="Google Shape;16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7764-5C4A-46C9-B21E-1C6165056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2D24E8-7762-45C9-8C2C-17F99504B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4F54E9-EE51-44ED-85BC-7845957AE087}"/>
              </a:ext>
            </a:extLst>
          </p:cNvPr>
          <p:cNvSpPr>
            <a:spLocks noGrp="1"/>
          </p:cNvSpPr>
          <p:nvPr>
            <p:ph type="dt" sz="half" idx="10"/>
          </p:nvPr>
        </p:nvSpPr>
        <p:spPr/>
        <p:txBody>
          <a:bodyPr/>
          <a:lstStyle/>
          <a:p>
            <a:fld id="{C6098913-3374-4E28-AF74-7AA94235E208}" type="datetimeFigureOut">
              <a:rPr lang="en-GB" smtClean="0"/>
              <a:t>11/01/2022</a:t>
            </a:fld>
            <a:endParaRPr lang="en-GB"/>
          </a:p>
        </p:txBody>
      </p:sp>
      <p:sp>
        <p:nvSpPr>
          <p:cNvPr id="5" name="Footer Placeholder 4">
            <a:extLst>
              <a:ext uri="{FF2B5EF4-FFF2-40B4-BE49-F238E27FC236}">
                <a16:creationId xmlns:a16="http://schemas.microsoft.com/office/drawing/2014/main" id="{9F178826-C072-49DA-985F-3238493C82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45BAE1-379D-457C-B3AA-8EA8989337B8}"/>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77625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DE66-B29A-475A-8467-369176C554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2CC7BF-643E-4084-BBDC-C7D3FF7962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78D5AC-8587-4454-A145-8FDB25DB89E4}"/>
              </a:ext>
            </a:extLst>
          </p:cNvPr>
          <p:cNvSpPr>
            <a:spLocks noGrp="1"/>
          </p:cNvSpPr>
          <p:nvPr>
            <p:ph type="dt" sz="half" idx="10"/>
          </p:nvPr>
        </p:nvSpPr>
        <p:spPr/>
        <p:txBody>
          <a:bodyPr/>
          <a:lstStyle/>
          <a:p>
            <a:fld id="{C6098913-3374-4E28-AF74-7AA94235E208}" type="datetimeFigureOut">
              <a:rPr lang="en-GB" smtClean="0"/>
              <a:t>11/01/2022</a:t>
            </a:fld>
            <a:endParaRPr lang="en-GB"/>
          </a:p>
        </p:txBody>
      </p:sp>
      <p:sp>
        <p:nvSpPr>
          <p:cNvPr id="5" name="Footer Placeholder 4">
            <a:extLst>
              <a:ext uri="{FF2B5EF4-FFF2-40B4-BE49-F238E27FC236}">
                <a16:creationId xmlns:a16="http://schemas.microsoft.com/office/drawing/2014/main" id="{C07BB7E5-8A82-48EF-9ECA-D6141C0A2D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2CDAC8-7E1B-4B17-8DA2-782CA6B027AC}"/>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393105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4F5A4-1EA6-4685-BBEB-2FDC427A15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928ADE-3CEF-4985-8C98-F87415210D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06EF1-8AA7-436D-83F2-5D2FA4B63AFD}"/>
              </a:ext>
            </a:extLst>
          </p:cNvPr>
          <p:cNvSpPr>
            <a:spLocks noGrp="1"/>
          </p:cNvSpPr>
          <p:nvPr>
            <p:ph type="dt" sz="half" idx="10"/>
          </p:nvPr>
        </p:nvSpPr>
        <p:spPr/>
        <p:txBody>
          <a:bodyPr/>
          <a:lstStyle/>
          <a:p>
            <a:fld id="{C6098913-3374-4E28-AF74-7AA94235E208}" type="datetimeFigureOut">
              <a:rPr lang="en-GB" smtClean="0"/>
              <a:t>11/01/2022</a:t>
            </a:fld>
            <a:endParaRPr lang="en-GB"/>
          </a:p>
        </p:txBody>
      </p:sp>
      <p:sp>
        <p:nvSpPr>
          <p:cNvPr id="5" name="Footer Placeholder 4">
            <a:extLst>
              <a:ext uri="{FF2B5EF4-FFF2-40B4-BE49-F238E27FC236}">
                <a16:creationId xmlns:a16="http://schemas.microsoft.com/office/drawing/2014/main" id="{69A0E268-8AC9-460B-8AE5-C15E8FFCE6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15EF61-BAAD-4F9A-AD99-EC281D4D7D78}"/>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290912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86DB-7779-451A-8C7C-8CF8108037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41D6D0-B889-44FD-95EF-FF38066728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EF0770-70AA-403A-B4AB-234D0E710C99}"/>
              </a:ext>
            </a:extLst>
          </p:cNvPr>
          <p:cNvSpPr>
            <a:spLocks noGrp="1"/>
          </p:cNvSpPr>
          <p:nvPr>
            <p:ph type="dt" sz="half" idx="10"/>
          </p:nvPr>
        </p:nvSpPr>
        <p:spPr/>
        <p:txBody>
          <a:bodyPr/>
          <a:lstStyle/>
          <a:p>
            <a:fld id="{C6098913-3374-4E28-AF74-7AA94235E208}" type="datetimeFigureOut">
              <a:rPr lang="en-GB" smtClean="0"/>
              <a:t>11/01/2022</a:t>
            </a:fld>
            <a:endParaRPr lang="en-GB"/>
          </a:p>
        </p:txBody>
      </p:sp>
      <p:sp>
        <p:nvSpPr>
          <p:cNvPr id="5" name="Footer Placeholder 4">
            <a:extLst>
              <a:ext uri="{FF2B5EF4-FFF2-40B4-BE49-F238E27FC236}">
                <a16:creationId xmlns:a16="http://schemas.microsoft.com/office/drawing/2014/main" id="{2D29E71D-6DFF-4CF2-876E-D0E9509115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E271E-F3D7-4B03-8667-9977D42F4C50}"/>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411303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9FB6-D766-4E4A-A0CA-A93903781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5F9AF5-1D79-4B26-B20B-FA0BE1465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CED732-AD3C-4D5E-A715-BC561D722472}"/>
              </a:ext>
            </a:extLst>
          </p:cNvPr>
          <p:cNvSpPr>
            <a:spLocks noGrp="1"/>
          </p:cNvSpPr>
          <p:nvPr>
            <p:ph type="dt" sz="half" idx="10"/>
          </p:nvPr>
        </p:nvSpPr>
        <p:spPr/>
        <p:txBody>
          <a:bodyPr/>
          <a:lstStyle/>
          <a:p>
            <a:fld id="{C6098913-3374-4E28-AF74-7AA94235E208}" type="datetimeFigureOut">
              <a:rPr lang="en-GB" smtClean="0"/>
              <a:t>11/01/2022</a:t>
            </a:fld>
            <a:endParaRPr lang="en-GB"/>
          </a:p>
        </p:txBody>
      </p:sp>
      <p:sp>
        <p:nvSpPr>
          <p:cNvPr id="5" name="Footer Placeholder 4">
            <a:extLst>
              <a:ext uri="{FF2B5EF4-FFF2-40B4-BE49-F238E27FC236}">
                <a16:creationId xmlns:a16="http://schemas.microsoft.com/office/drawing/2014/main" id="{6A0A69E3-950C-4E02-A1C7-C76AD32C84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7E000B-98FB-4B8F-91D0-8A2F50FC8A21}"/>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84071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167F-D383-4C6E-B782-CBB790BD50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3A8A7D-452D-4EEB-A15D-5B42136ED7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FA451A-8ADB-4BB1-A4E9-F764876196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338476-982D-4F0D-9127-51AFCF8D89E8}"/>
              </a:ext>
            </a:extLst>
          </p:cNvPr>
          <p:cNvSpPr>
            <a:spLocks noGrp="1"/>
          </p:cNvSpPr>
          <p:nvPr>
            <p:ph type="dt" sz="half" idx="10"/>
          </p:nvPr>
        </p:nvSpPr>
        <p:spPr/>
        <p:txBody>
          <a:bodyPr/>
          <a:lstStyle/>
          <a:p>
            <a:fld id="{C6098913-3374-4E28-AF74-7AA94235E208}" type="datetimeFigureOut">
              <a:rPr lang="en-GB" smtClean="0"/>
              <a:t>11/01/2022</a:t>
            </a:fld>
            <a:endParaRPr lang="en-GB"/>
          </a:p>
        </p:txBody>
      </p:sp>
      <p:sp>
        <p:nvSpPr>
          <p:cNvPr id="6" name="Footer Placeholder 5">
            <a:extLst>
              <a:ext uri="{FF2B5EF4-FFF2-40B4-BE49-F238E27FC236}">
                <a16:creationId xmlns:a16="http://schemas.microsoft.com/office/drawing/2014/main" id="{C65961F9-456F-406E-8860-B4DF17D53C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4C6A41-6B3B-4AE1-BD33-DD5CC8F0EA25}"/>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328121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2D4-8826-4E24-B357-7DCEE632E4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723FD8-CDCE-470A-8380-596DB39A8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2BF685-E185-47C9-85E4-B3474DDB79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5A828D-12CB-41FC-ABD2-1A0A70A38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7B15FA-DC7D-498A-AF21-1E2158BF7C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DB490B-52B1-42BC-ABA8-ECA20BB8529F}"/>
              </a:ext>
            </a:extLst>
          </p:cNvPr>
          <p:cNvSpPr>
            <a:spLocks noGrp="1"/>
          </p:cNvSpPr>
          <p:nvPr>
            <p:ph type="dt" sz="half" idx="10"/>
          </p:nvPr>
        </p:nvSpPr>
        <p:spPr/>
        <p:txBody>
          <a:bodyPr/>
          <a:lstStyle/>
          <a:p>
            <a:fld id="{C6098913-3374-4E28-AF74-7AA94235E208}" type="datetimeFigureOut">
              <a:rPr lang="en-GB" smtClean="0"/>
              <a:t>11/01/2022</a:t>
            </a:fld>
            <a:endParaRPr lang="en-GB"/>
          </a:p>
        </p:txBody>
      </p:sp>
      <p:sp>
        <p:nvSpPr>
          <p:cNvPr id="8" name="Footer Placeholder 7">
            <a:extLst>
              <a:ext uri="{FF2B5EF4-FFF2-40B4-BE49-F238E27FC236}">
                <a16:creationId xmlns:a16="http://schemas.microsoft.com/office/drawing/2014/main" id="{42140E19-1AEE-49B6-BFBF-7818D7A2BD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FAB6C9-FDA6-47D0-AC9E-15C28B2427C2}"/>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11408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96EC-CEAB-427A-9D53-3469D059A7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409516-5F73-49C0-8ECD-D88DDBFB401F}"/>
              </a:ext>
            </a:extLst>
          </p:cNvPr>
          <p:cNvSpPr>
            <a:spLocks noGrp="1"/>
          </p:cNvSpPr>
          <p:nvPr>
            <p:ph type="dt" sz="half" idx="10"/>
          </p:nvPr>
        </p:nvSpPr>
        <p:spPr/>
        <p:txBody>
          <a:bodyPr/>
          <a:lstStyle/>
          <a:p>
            <a:fld id="{C6098913-3374-4E28-AF74-7AA94235E208}" type="datetimeFigureOut">
              <a:rPr lang="en-GB" smtClean="0"/>
              <a:t>11/01/2022</a:t>
            </a:fld>
            <a:endParaRPr lang="en-GB"/>
          </a:p>
        </p:txBody>
      </p:sp>
      <p:sp>
        <p:nvSpPr>
          <p:cNvPr id="4" name="Footer Placeholder 3">
            <a:extLst>
              <a:ext uri="{FF2B5EF4-FFF2-40B4-BE49-F238E27FC236}">
                <a16:creationId xmlns:a16="http://schemas.microsoft.com/office/drawing/2014/main" id="{349A0826-B636-4BA7-B10F-D715100694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28BE45-3E82-46A8-B4EA-138D03D6724E}"/>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301508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5CC25-EE02-40B4-84CC-59601640E6BF}"/>
              </a:ext>
            </a:extLst>
          </p:cNvPr>
          <p:cNvSpPr>
            <a:spLocks noGrp="1"/>
          </p:cNvSpPr>
          <p:nvPr>
            <p:ph type="dt" sz="half" idx="10"/>
          </p:nvPr>
        </p:nvSpPr>
        <p:spPr/>
        <p:txBody>
          <a:bodyPr/>
          <a:lstStyle/>
          <a:p>
            <a:fld id="{C6098913-3374-4E28-AF74-7AA94235E208}" type="datetimeFigureOut">
              <a:rPr lang="en-GB" smtClean="0"/>
              <a:t>11/01/2022</a:t>
            </a:fld>
            <a:endParaRPr lang="en-GB"/>
          </a:p>
        </p:txBody>
      </p:sp>
      <p:sp>
        <p:nvSpPr>
          <p:cNvPr id="3" name="Footer Placeholder 2">
            <a:extLst>
              <a:ext uri="{FF2B5EF4-FFF2-40B4-BE49-F238E27FC236}">
                <a16:creationId xmlns:a16="http://schemas.microsoft.com/office/drawing/2014/main" id="{8A6B9E14-B040-4FD0-AD03-2CBB4F4554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CC5A90-AAFC-41D3-961D-674A6E6FEABA}"/>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255573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E240-417F-4184-AD1C-EF33DD61F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CE108A-25A3-41DD-A93E-37935B484C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D1AC2A-1299-46CE-9CC2-5A475C311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645947-71FE-4705-9EEE-8ACAC92B9118}"/>
              </a:ext>
            </a:extLst>
          </p:cNvPr>
          <p:cNvSpPr>
            <a:spLocks noGrp="1"/>
          </p:cNvSpPr>
          <p:nvPr>
            <p:ph type="dt" sz="half" idx="10"/>
          </p:nvPr>
        </p:nvSpPr>
        <p:spPr/>
        <p:txBody>
          <a:bodyPr/>
          <a:lstStyle/>
          <a:p>
            <a:fld id="{C6098913-3374-4E28-AF74-7AA94235E208}" type="datetimeFigureOut">
              <a:rPr lang="en-GB" smtClean="0"/>
              <a:t>11/01/2022</a:t>
            </a:fld>
            <a:endParaRPr lang="en-GB"/>
          </a:p>
        </p:txBody>
      </p:sp>
      <p:sp>
        <p:nvSpPr>
          <p:cNvPr id="6" name="Footer Placeholder 5">
            <a:extLst>
              <a:ext uri="{FF2B5EF4-FFF2-40B4-BE49-F238E27FC236}">
                <a16:creationId xmlns:a16="http://schemas.microsoft.com/office/drawing/2014/main" id="{4A0E4BBF-9BD4-405F-8B9F-47A32F8603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502744-016B-4BEC-A8FF-19A3A6D82CB3}"/>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408775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D169-4AE3-4485-963C-01EB7A11F2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B6A70D-52BE-4E22-B5FA-E661D3EDA5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44354D-CA9D-40D7-9F18-D7E9087AB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C3346-F366-422F-AD5F-4E85F74106B4}"/>
              </a:ext>
            </a:extLst>
          </p:cNvPr>
          <p:cNvSpPr>
            <a:spLocks noGrp="1"/>
          </p:cNvSpPr>
          <p:nvPr>
            <p:ph type="dt" sz="half" idx="10"/>
          </p:nvPr>
        </p:nvSpPr>
        <p:spPr/>
        <p:txBody>
          <a:bodyPr/>
          <a:lstStyle/>
          <a:p>
            <a:fld id="{C6098913-3374-4E28-AF74-7AA94235E208}" type="datetimeFigureOut">
              <a:rPr lang="en-GB" smtClean="0"/>
              <a:t>11/01/2022</a:t>
            </a:fld>
            <a:endParaRPr lang="en-GB"/>
          </a:p>
        </p:txBody>
      </p:sp>
      <p:sp>
        <p:nvSpPr>
          <p:cNvPr id="6" name="Footer Placeholder 5">
            <a:extLst>
              <a:ext uri="{FF2B5EF4-FFF2-40B4-BE49-F238E27FC236}">
                <a16:creationId xmlns:a16="http://schemas.microsoft.com/office/drawing/2014/main" id="{B8823B90-56A3-496B-B8FE-FCB9CD34E8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BDE20B-ECE9-47B7-AB23-164084C3BA5F}"/>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425440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EF964-157A-4BF1-84D6-C7A17204E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D8710F-2AC1-4FCC-BDC7-8E3B2960D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C8B53D-252A-4B70-8FE2-368D16E3C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98913-3374-4E28-AF74-7AA94235E208}" type="datetimeFigureOut">
              <a:rPr lang="en-GB" smtClean="0"/>
              <a:t>11/01/2022</a:t>
            </a:fld>
            <a:endParaRPr lang="en-GB"/>
          </a:p>
        </p:txBody>
      </p:sp>
      <p:sp>
        <p:nvSpPr>
          <p:cNvPr id="5" name="Footer Placeholder 4">
            <a:extLst>
              <a:ext uri="{FF2B5EF4-FFF2-40B4-BE49-F238E27FC236}">
                <a16:creationId xmlns:a16="http://schemas.microsoft.com/office/drawing/2014/main" id="{D212456A-C114-49F1-AD8A-6E72E90AC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808924-4B44-4778-A304-BB2B14AE9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50AF2-F454-48FF-ACFE-B1A91F50A678}" type="slidenum">
              <a:rPr lang="en-GB" smtClean="0"/>
              <a:t>‹#›</a:t>
            </a:fld>
            <a:endParaRPr lang="en-GB"/>
          </a:p>
        </p:txBody>
      </p:sp>
    </p:spTree>
    <p:extLst>
      <p:ext uri="{BB962C8B-B14F-4D97-AF65-F5344CB8AC3E}">
        <p14:creationId xmlns:p14="http://schemas.microsoft.com/office/powerpoint/2010/main" val="36826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rewminate.com/media-and-cultur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hyperlink" Target="mailto:dedwards@sheldonschool.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DB78-6028-4E9B-8124-D52987EBDF66}"/>
              </a:ext>
            </a:extLst>
          </p:cNvPr>
          <p:cNvSpPr>
            <a:spLocks noGrp="1"/>
          </p:cNvSpPr>
          <p:nvPr>
            <p:ph type="ctrTitle"/>
          </p:nvPr>
        </p:nvSpPr>
        <p:spPr>
          <a:xfrm>
            <a:off x="1400961" y="243281"/>
            <a:ext cx="8973424" cy="926154"/>
          </a:xfrm>
          <a:solidFill>
            <a:schemeClr val="bg2"/>
          </a:solidFill>
          <a:ln w="38100">
            <a:solidFill>
              <a:srgbClr val="000000"/>
            </a:solidFill>
          </a:ln>
        </p:spPr>
        <p:txBody>
          <a:bodyPr/>
          <a:lstStyle/>
          <a:p>
            <a:r>
              <a:rPr lang="en-GB" dirty="0">
                <a:solidFill>
                  <a:srgbClr val="FF0000"/>
                </a:solidFill>
              </a:rPr>
              <a:t>A-Level Media Studies</a:t>
            </a:r>
          </a:p>
        </p:txBody>
      </p:sp>
    </p:spTree>
    <p:extLst>
      <p:ext uri="{BB962C8B-B14F-4D97-AF65-F5344CB8AC3E}">
        <p14:creationId xmlns:p14="http://schemas.microsoft.com/office/powerpoint/2010/main" val="334940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8236" y="1724464"/>
            <a:ext cx="4682556" cy="3310713"/>
          </a:xfrm>
          <a:prstGeom prst="rect">
            <a:avLst/>
          </a:prstGeom>
        </p:spPr>
      </p:pic>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a:xfrm>
            <a:off x="229808" y="-373401"/>
            <a:ext cx="10515600" cy="1325563"/>
          </a:xfrm>
        </p:spPr>
        <p:txBody>
          <a:bodyPr/>
          <a:lstStyle/>
          <a:p>
            <a:r>
              <a:rPr lang="en-GB" dirty="0">
                <a:solidFill>
                  <a:srgbClr val="FF0000"/>
                </a:solidFill>
              </a:rPr>
              <a:t>Course Overview</a:t>
            </a:r>
          </a:p>
        </p:txBody>
      </p:sp>
      <p:sp>
        <p:nvSpPr>
          <p:cNvPr id="3" name="Content Placeholder 2">
            <a:extLst>
              <a:ext uri="{FF2B5EF4-FFF2-40B4-BE49-F238E27FC236}">
                <a16:creationId xmlns:a16="http://schemas.microsoft.com/office/drawing/2014/main" id="{C8408FD6-E078-4369-929B-F0075ABF86A6}"/>
              </a:ext>
            </a:extLst>
          </p:cNvPr>
          <p:cNvSpPr>
            <a:spLocks noGrp="1"/>
          </p:cNvSpPr>
          <p:nvPr>
            <p:ph idx="1"/>
          </p:nvPr>
        </p:nvSpPr>
        <p:spPr>
          <a:xfrm>
            <a:off x="178428" y="813524"/>
            <a:ext cx="6291101" cy="5043417"/>
          </a:xfrm>
        </p:spPr>
        <p:txBody>
          <a:bodyPr>
            <a:normAutofit lnSpcReduction="10000"/>
          </a:bodyPr>
          <a:lstStyle/>
          <a:p>
            <a:pPr marL="0" indent="0">
              <a:buNone/>
            </a:pPr>
            <a:r>
              <a:rPr lang="en-GB" u="sng" dirty="0"/>
              <a:t>Coursework Project:</a:t>
            </a:r>
            <a:br>
              <a:rPr lang="en-GB" u="sng" dirty="0"/>
            </a:br>
            <a:endParaRPr lang="en-GB" u="sng" dirty="0"/>
          </a:p>
          <a:p>
            <a:pPr marL="0" indent="0">
              <a:buNone/>
            </a:pPr>
            <a:r>
              <a:rPr lang="en-GB" i="1" dirty="0" err="1"/>
              <a:t>Approx</a:t>
            </a:r>
            <a:r>
              <a:rPr lang="en-GB" i="1" dirty="0"/>
              <a:t> 20% of the total A Level- </a:t>
            </a:r>
          </a:p>
          <a:p>
            <a:pPr marL="0" indent="0">
              <a:buNone/>
            </a:pPr>
            <a:r>
              <a:rPr lang="en-GB" dirty="0"/>
              <a:t>You will respond to an exam board brief and be given a choice of producing:</a:t>
            </a:r>
          </a:p>
          <a:p>
            <a:r>
              <a:rPr lang="en-GB" dirty="0"/>
              <a:t>a moving image product such as a music video or short film</a:t>
            </a:r>
          </a:p>
          <a:p>
            <a:r>
              <a:rPr lang="en-GB" dirty="0"/>
              <a:t>pages for a new magazine concept </a:t>
            </a:r>
          </a:p>
          <a:p>
            <a:r>
              <a:rPr lang="en-GB" dirty="0"/>
              <a:t>a radio show excerpt</a:t>
            </a:r>
          </a:p>
          <a:p>
            <a:pPr marL="0" indent="0">
              <a:buNone/>
            </a:pPr>
            <a:r>
              <a:rPr lang="en-GB" dirty="0"/>
              <a:t>Alongside the above, you will also produce pages of an accompanying website</a:t>
            </a:r>
          </a:p>
          <a:p>
            <a:pPr marL="0" indent="0">
              <a:buNone/>
            </a:pPr>
            <a:endParaRPr lang="en-GB" i="1" u="sng" dirty="0"/>
          </a:p>
          <a:p>
            <a:pPr marL="0" indent="0">
              <a:buNone/>
            </a:pPr>
            <a:endParaRPr lang="en-GB" i="1" u="sng"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2373" y="0"/>
            <a:ext cx="2207906" cy="156882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09716" y="0"/>
            <a:ext cx="1782284" cy="267447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3647" y="2538889"/>
            <a:ext cx="2958353" cy="4184639"/>
          </a:xfrm>
          <a:prstGeom prst="rect">
            <a:avLst/>
          </a:prstGeom>
        </p:spPr>
      </p:pic>
    </p:spTree>
    <p:extLst>
      <p:ext uri="{BB962C8B-B14F-4D97-AF65-F5344CB8AC3E}">
        <p14:creationId xmlns:p14="http://schemas.microsoft.com/office/powerpoint/2010/main" val="110033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p:txBody>
          <a:bodyPr/>
          <a:lstStyle/>
          <a:p>
            <a:r>
              <a:rPr lang="en-GB" dirty="0">
                <a:solidFill>
                  <a:srgbClr val="FF0000"/>
                </a:solidFill>
              </a:rPr>
              <a:t>Course Overview</a:t>
            </a:r>
          </a:p>
        </p:txBody>
      </p:sp>
      <p:sp>
        <p:nvSpPr>
          <p:cNvPr id="10" name="Content Placeholder 2">
            <a:extLst>
              <a:ext uri="{FF2B5EF4-FFF2-40B4-BE49-F238E27FC236}">
                <a16:creationId xmlns:a16="http://schemas.microsoft.com/office/drawing/2014/main" id="{D1A52188-3115-45E7-844D-2D99C230555F}"/>
              </a:ext>
            </a:extLst>
          </p:cNvPr>
          <p:cNvSpPr txBox="1">
            <a:spLocks/>
          </p:cNvSpPr>
          <p:nvPr/>
        </p:nvSpPr>
        <p:spPr>
          <a:xfrm>
            <a:off x="838200" y="1428094"/>
            <a:ext cx="5033395" cy="4257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Media Messages: The News</a:t>
            </a:r>
            <a:br>
              <a:rPr lang="en-GB" u="sng" dirty="0"/>
            </a:br>
            <a:endParaRPr lang="en-GB" u="sng" dirty="0"/>
          </a:p>
          <a:p>
            <a:pPr marL="0" indent="0">
              <a:buFont typeface="Arial" panose="020B0604020202020204" pitchFamily="34" charset="0"/>
              <a:buNone/>
            </a:pPr>
            <a:r>
              <a:rPr lang="en-GB" i="1" dirty="0" err="1"/>
              <a:t>Approx</a:t>
            </a:r>
            <a:r>
              <a:rPr lang="en-GB" i="1" dirty="0"/>
              <a:t> 20 % of the total A Level</a:t>
            </a:r>
          </a:p>
          <a:p>
            <a:pPr marL="0" indent="0">
              <a:buFont typeface="Arial" panose="020B0604020202020204" pitchFamily="34" charset="0"/>
              <a:buNone/>
            </a:pPr>
            <a:endParaRPr lang="en-GB" i="1" dirty="0"/>
          </a:p>
          <a:p>
            <a:pPr marL="0" indent="0">
              <a:buFont typeface="Arial" panose="020B0604020202020204" pitchFamily="34" charset="0"/>
              <a:buNone/>
            </a:pPr>
            <a:r>
              <a:rPr lang="en-GB" dirty="0"/>
              <a:t>A wide ranging study of print and online news which looks at representation, political and ideological viewpoints and ownership of the British press.  </a:t>
            </a:r>
            <a:r>
              <a:rPr lang="en-GB" i="1" dirty="0"/>
              <a:t> </a:t>
            </a:r>
          </a:p>
          <a:p>
            <a:pPr marL="0" indent="0">
              <a:buFont typeface="Arial" panose="020B0604020202020204" pitchFamily="34" charset="0"/>
              <a:buNone/>
            </a:pPr>
            <a:endParaRPr lang="en-GB" i="1" dirty="0"/>
          </a:p>
        </p:txBody>
      </p:sp>
      <p:pic>
        <p:nvPicPr>
          <p:cNvPr id="2052" name="Picture 4" descr="General election 2019: How The Sun, Daily Mail, Daily Mirror and other  papers went all out to sway voters">
            <a:extLst>
              <a:ext uri="{FF2B5EF4-FFF2-40B4-BE49-F238E27FC236}">
                <a16:creationId xmlns:a16="http://schemas.microsoft.com/office/drawing/2014/main" id="{3FF64D2F-C741-45EC-8EBD-9AB51497AD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6469" y="3467452"/>
            <a:ext cx="2381250" cy="31223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Leap into the unknown': what the papers say about Brexit day | Media | The  Guardian">
            <a:extLst>
              <a:ext uri="{FF2B5EF4-FFF2-40B4-BE49-F238E27FC236}">
                <a16:creationId xmlns:a16="http://schemas.microsoft.com/office/drawing/2014/main" id="{AFCB5C3A-FD13-437D-8FBE-16CDD266DB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86158" y="60384"/>
            <a:ext cx="2381250" cy="344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ow newspapers covered Brexit – in pictures | Politics | The Guardian">
            <a:extLst>
              <a:ext uri="{FF2B5EF4-FFF2-40B4-BE49-F238E27FC236}">
                <a16:creationId xmlns:a16="http://schemas.microsoft.com/office/drawing/2014/main" id="{A1DF9B0B-7143-422E-9548-3C99A9952B4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43855" y="46294"/>
            <a:ext cx="2466632" cy="3301069"/>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Cor blimey!' General election UK front pages – in pictures | Politics | The  Guardian">
            <a:extLst>
              <a:ext uri="{FF2B5EF4-FFF2-40B4-BE49-F238E27FC236}">
                <a16:creationId xmlns:a16="http://schemas.microsoft.com/office/drawing/2014/main" id="{6716001D-60E2-4CFB-AE00-CF337C454F0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10487" y="3467452"/>
            <a:ext cx="2381250" cy="31611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29106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p:txBody>
          <a:bodyPr/>
          <a:lstStyle/>
          <a:p>
            <a:r>
              <a:rPr lang="en-GB" dirty="0">
                <a:solidFill>
                  <a:srgbClr val="FF0000"/>
                </a:solidFill>
              </a:rPr>
              <a:t>Course Overview</a:t>
            </a:r>
          </a:p>
        </p:txBody>
      </p:sp>
      <p:sp>
        <p:nvSpPr>
          <p:cNvPr id="10" name="Content Placeholder 2">
            <a:extLst>
              <a:ext uri="{FF2B5EF4-FFF2-40B4-BE49-F238E27FC236}">
                <a16:creationId xmlns:a16="http://schemas.microsoft.com/office/drawing/2014/main" id="{D1A52188-3115-45E7-844D-2D99C230555F}"/>
              </a:ext>
            </a:extLst>
          </p:cNvPr>
          <p:cNvSpPr txBox="1">
            <a:spLocks/>
          </p:cNvSpPr>
          <p:nvPr/>
        </p:nvSpPr>
        <p:spPr>
          <a:xfrm>
            <a:off x="270435" y="1413153"/>
            <a:ext cx="5437094" cy="4257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Evolving Media: Television Drama</a:t>
            </a:r>
          </a:p>
          <a:p>
            <a:pPr marL="0" indent="0">
              <a:buFont typeface="Arial" panose="020B0604020202020204" pitchFamily="34" charset="0"/>
              <a:buNone/>
            </a:pPr>
            <a:r>
              <a:rPr lang="en-GB" i="1" dirty="0" err="1"/>
              <a:t>Approx</a:t>
            </a:r>
            <a:r>
              <a:rPr lang="en-GB" i="1" dirty="0"/>
              <a:t> 20% of the total A Level</a:t>
            </a:r>
          </a:p>
          <a:p>
            <a:pPr marL="0" indent="0">
              <a:buFont typeface="Arial" panose="020B0604020202020204" pitchFamily="34" charset="0"/>
              <a:buNone/>
            </a:pPr>
            <a:endParaRPr lang="en-GB" i="1" dirty="0"/>
          </a:p>
          <a:p>
            <a:pPr marL="0" indent="0">
              <a:buFont typeface="Arial" panose="020B0604020202020204" pitchFamily="34" charset="0"/>
              <a:buNone/>
            </a:pPr>
            <a:r>
              <a:rPr lang="en-GB" dirty="0"/>
              <a:t>Through the close study of 2 opening episodes of Stranger Things and Deutschland 83 we get insight into television drama audiences, narratives, production processes and contexts. </a:t>
            </a:r>
          </a:p>
          <a:p>
            <a:pPr marL="0" indent="0">
              <a:buFont typeface="Arial" panose="020B0604020202020204" pitchFamily="34" charset="0"/>
              <a:buNone/>
            </a:pPr>
            <a:endParaRPr lang="en-GB" i="1" dirty="0"/>
          </a:p>
        </p:txBody>
      </p:sp>
      <p:pic>
        <p:nvPicPr>
          <p:cNvPr id="6146" name="Picture 2" descr="Stranger Things - Wikipedia">
            <a:extLst>
              <a:ext uri="{FF2B5EF4-FFF2-40B4-BE49-F238E27FC236}">
                <a16:creationId xmlns:a16="http://schemas.microsoft.com/office/drawing/2014/main" id="{A88A571D-EF57-468B-9DBC-EBF47D824F3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652" y="18903"/>
            <a:ext cx="3288632" cy="180694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Stranger Things 3 Review | TV Show - Empire">
            <a:extLst>
              <a:ext uri="{FF2B5EF4-FFF2-40B4-BE49-F238E27FC236}">
                <a16:creationId xmlns:a16="http://schemas.microsoft.com/office/drawing/2014/main" id="{30EA3089-4575-4C3A-8E03-C2E7D6F0E7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33794" y="1931376"/>
            <a:ext cx="3701716" cy="2081251"/>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Deutschland 86 (TV Series 2018) - IMDb">
            <a:extLst>
              <a:ext uri="{FF2B5EF4-FFF2-40B4-BE49-F238E27FC236}">
                <a16:creationId xmlns:a16="http://schemas.microsoft.com/office/drawing/2014/main" id="{375CABC4-1629-4A23-954C-EFBF192EF0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3011" y="2914678"/>
            <a:ext cx="2432551" cy="3288054"/>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Watch Deutschland 86 | Prime Video">
            <a:extLst>
              <a:ext uri="{FF2B5EF4-FFF2-40B4-BE49-F238E27FC236}">
                <a16:creationId xmlns:a16="http://schemas.microsoft.com/office/drawing/2014/main" id="{6CF30AB4-30A5-465F-9589-6FB1507608D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33794" y="4223694"/>
            <a:ext cx="3701716" cy="2466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8957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FDF6-A597-436E-AF9C-56ACE9F14620}"/>
              </a:ext>
            </a:extLst>
          </p:cNvPr>
          <p:cNvSpPr>
            <a:spLocks noGrp="1"/>
          </p:cNvSpPr>
          <p:nvPr>
            <p:ph type="title"/>
          </p:nvPr>
        </p:nvSpPr>
        <p:spPr/>
        <p:txBody>
          <a:bodyPr/>
          <a:lstStyle/>
          <a:p>
            <a:r>
              <a:rPr lang="en-GB" dirty="0">
                <a:solidFill>
                  <a:srgbClr val="FF0000"/>
                </a:solidFill>
              </a:rPr>
              <a:t>Skills and possible pathways </a:t>
            </a:r>
          </a:p>
        </p:txBody>
      </p:sp>
      <p:sp>
        <p:nvSpPr>
          <p:cNvPr id="6" name="Content Placeholder 2">
            <a:extLst>
              <a:ext uri="{FF2B5EF4-FFF2-40B4-BE49-F238E27FC236}">
                <a16:creationId xmlns:a16="http://schemas.microsoft.com/office/drawing/2014/main" id="{D8B93998-7EDB-4F12-B8C1-1D8260CBEDE2}"/>
              </a:ext>
            </a:extLst>
          </p:cNvPr>
          <p:cNvSpPr>
            <a:spLocks noGrp="1"/>
          </p:cNvSpPr>
          <p:nvPr>
            <p:ph idx="1"/>
          </p:nvPr>
        </p:nvSpPr>
        <p:spPr>
          <a:xfrm>
            <a:off x="838200" y="1690688"/>
            <a:ext cx="4505587" cy="4726890"/>
          </a:xfrm>
        </p:spPr>
        <p:txBody>
          <a:bodyPr>
            <a:normAutofit/>
          </a:bodyPr>
          <a:lstStyle/>
          <a:p>
            <a:pPr marL="0" indent="0">
              <a:buNone/>
            </a:pPr>
            <a:r>
              <a:rPr lang="en-GB" u="sng" dirty="0"/>
              <a:t>Skills</a:t>
            </a:r>
          </a:p>
          <a:p>
            <a:r>
              <a:rPr lang="en-GB" dirty="0"/>
              <a:t>Textual analysis of media language across a range of media texts</a:t>
            </a:r>
          </a:p>
          <a:p>
            <a:r>
              <a:rPr lang="en-GB" dirty="0"/>
              <a:t>Industry insight into a variety of media products</a:t>
            </a:r>
          </a:p>
          <a:p>
            <a:r>
              <a:rPr lang="en-GB" dirty="0"/>
              <a:t>Media production using video editing and image editing tools as well as use of media hardware such as camera and </a:t>
            </a:r>
            <a:r>
              <a:rPr lang="en-GB" dirty="0" err="1"/>
              <a:t>mics</a:t>
            </a:r>
            <a:r>
              <a:rPr lang="en-GB" dirty="0"/>
              <a:t>. </a:t>
            </a:r>
          </a:p>
          <a:p>
            <a:endParaRPr lang="en-GB" dirty="0"/>
          </a:p>
          <a:p>
            <a:pPr marL="0" indent="0">
              <a:buNone/>
            </a:pPr>
            <a:endParaRPr lang="en-GB" dirty="0"/>
          </a:p>
          <a:p>
            <a:endParaRPr lang="en-GB" u="sng" dirty="0"/>
          </a:p>
        </p:txBody>
      </p:sp>
      <p:sp>
        <p:nvSpPr>
          <p:cNvPr id="7" name="Content Placeholder 2">
            <a:extLst>
              <a:ext uri="{FF2B5EF4-FFF2-40B4-BE49-F238E27FC236}">
                <a16:creationId xmlns:a16="http://schemas.microsoft.com/office/drawing/2014/main" id="{44F9D2A7-2080-4A23-828C-F735617DEF96}"/>
              </a:ext>
            </a:extLst>
          </p:cNvPr>
          <p:cNvSpPr txBox="1">
            <a:spLocks/>
          </p:cNvSpPr>
          <p:nvPr/>
        </p:nvSpPr>
        <p:spPr>
          <a:xfrm>
            <a:off x="6386558" y="1795276"/>
            <a:ext cx="5242420"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u="sng" dirty="0"/>
              <a:t>Possible Pathways</a:t>
            </a:r>
          </a:p>
          <a:p>
            <a:r>
              <a:rPr lang="en-GB" dirty="0"/>
              <a:t>A career in advertising and marketing, writing and journalism, law, consultancy, business, teaching, performing arts, academia, creative media production such as radio, graphic design, film, television and digital moving image. </a:t>
            </a:r>
          </a:p>
          <a:p>
            <a:endParaRPr lang="en-GB" u="sng" dirty="0"/>
          </a:p>
        </p:txBody>
      </p:sp>
    </p:spTree>
    <p:extLst>
      <p:ext uri="{BB962C8B-B14F-4D97-AF65-F5344CB8AC3E}">
        <p14:creationId xmlns:p14="http://schemas.microsoft.com/office/powerpoint/2010/main" val="285794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aphicFrame>
        <p:nvGraphicFramePr>
          <p:cNvPr id="164" name="Google Shape;164;p25"/>
          <p:cNvGraphicFramePr/>
          <p:nvPr>
            <p:extLst>
              <p:ext uri="{D42A27DB-BD31-4B8C-83A1-F6EECF244321}">
                <p14:modId xmlns:p14="http://schemas.microsoft.com/office/powerpoint/2010/main" val="578630274"/>
              </p:ext>
            </p:extLst>
          </p:nvPr>
        </p:nvGraphicFramePr>
        <p:xfrm>
          <a:off x="11544004" y="-20093"/>
          <a:ext cx="876427" cy="6858000"/>
        </p:xfrm>
        <a:graphic>
          <a:graphicData uri="http://schemas.openxmlformats.org/drawingml/2006/table">
            <a:tbl>
              <a:tblPr firstRow="1" bandRow="1">
                <a:noFill/>
              </a:tblPr>
              <a:tblGrid>
                <a:gridCol w="876427">
                  <a:extLst>
                    <a:ext uri="{9D8B030D-6E8A-4147-A177-3AD203B41FA5}">
                      <a16:colId xmlns:a16="http://schemas.microsoft.com/office/drawing/2014/main" val="20000"/>
                    </a:ext>
                  </a:extLst>
                </a:gridCol>
              </a:tblGrid>
              <a:tr h="6858000">
                <a:tc>
                  <a:txBody>
                    <a:bodyPr/>
                    <a:lstStyle/>
                    <a:p>
                      <a:pPr marL="0" marR="0" lvl="0" indent="0" algn="l" rtl="0">
                        <a:spcBef>
                          <a:spcPts val="0"/>
                        </a:spcBef>
                        <a:spcAft>
                          <a:spcPts val="0"/>
                        </a:spcAft>
                        <a:buNone/>
                      </a:pPr>
                      <a:r>
                        <a:rPr lang="en-GB" sz="1200" b="1" i="1" u="none" strike="noStrike" cap="none" dirty="0">
                          <a:solidFill>
                            <a:srgbClr val="000000"/>
                          </a:solidFill>
                          <a:latin typeface="Amatic SC"/>
                          <a:ea typeface="Amatic SC"/>
                          <a:cs typeface="Amatic SC"/>
                          <a:sym typeface="Amatic SC"/>
                        </a:rPr>
                        <a:t>Written exam 2  Evolving Media (2hr) 70 marks - 35%</a:t>
                      </a:r>
                      <a:endParaRPr sz="1200" dirty="0"/>
                    </a:p>
                  </a:txBody>
                  <a:tcPr marL="91450" marR="91450" marT="45725" marB="45725" anchor="ctr">
                    <a:solidFill>
                      <a:srgbClr val="FFC000"/>
                    </a:solidFill>
                  </a:tcPr>
                </a:tc>
                <a:extLst>
                  <a:ext uri="{0D108BD9-81ED-4DB2-BD59-A6C34878D82A}">
                    <a16:rowId xmlns:a16="http://schemas.microsoft.com/office/drawing/2014/main" val="10000"/>
                  </a:ext>
                </a:extLst>
              </a:tr>
            </a:tbl>
          </a:graphicData>
        </a:graphic>
      </p:graphicFrame>
      <p:graphicFrame>
        <p:nvGraphicFramePr>
          <p:cNvPr id="165" name="Google Shape;165;p25"/>
          <p:cNvGraphicFramePr/>
          <p:nvPr/>
        </p:nvGraphicFramePr>
        <p:xfrm>
          <a:off x="-11404" y="-20093"/>
          <a:ext cx="5693250" cy="7184105"/>
        </p:xfrm>
        <a:graphic>
          <a:graphicData uri="http://schemas.openxmlformats.org/drawingml/2006/table">
            <a:tbl>
              <a:tblPr firstRow="1" bandRow="1">
                <a:noFill/>
              </a:tblPr>
              <a:tblGrid>
                <a:gridCol w="2846625">
                  <a:extLst>
                    <a:ext uri="{9D8B030D-6E8A-4147-A177-3AD203B41FA5}">
                      <a16:colId xmlns:a16="http://schemas.microsoft.com/office/drawing/2014/main" val="20000"/>
                    </a:ext>
                  </a:extLst>
                </a:gridCol>
                <a:gridCol w="2846625">
                  <a:extLst>
                    <a:ext uri="{9D8B030D-6E8A-4147-A177-3AD203B41FA5}">
                      <a16:colId xmlns:a16="http://schemas.microsoft.com/office/drawing/2014/main" val="20001"/>
                    </a:ext>
                  </a:extLst>
                </a:gridCol>
              </a:tblGrid>
              <a:tr h="899100">
                <a:tc>
                  <a:txBody>
                    <a:bodyPr/>
                    <a:lstStyle/>
                    <a:p>
                      <a:pPr marL="0" marR="0" lvl="0" indent="0" algn="l" rtl="0">
                        <a:lnSpc>
                          <a:spcPct val="100000"/>
                        </a:lnSpc>
                        <a:spcBef>
                          <a:spcPts val="0"/>
                        </a:spcBef>
                        <a:spcAft>
                          <a:spcPts val="0"/>
                        </a:spcAft>
                        <a:buClr>
                          <a:schemeClr val="dk1"/>
                        </a:buClr>
                        <a:buFont typeface="Calibri"/>
                        <a:buNone/>
                      </a:pPr>
                      <a:r>
                        <a:rPr lang="en-GB" sz="1200" u="none" strike="noStrike" cap="none"/>
                        <a:t>Component 1 Section A: Media Messages </a:t>
                      </a:r>
                      <a:endParaRPr/>
                    </a:p>
                    <a:p>
                      <a:pPr marL="0" marR="0" lvl="0" indent="0" algn="l" rtl="0">
                        <a:spcBef>
                          <a:spcPts val="0"/>
                        </a:spcBef>
                        <a:spcAft>
                          <a:spcPts val="0"/>
                        </a:spcAft>
                        <a:buNone/>
                      </a:pPr>
                      <a:r>
                        <a:rPr lang="en-GB" sz="1200" i="1" u="none" strike="noStrike" cap="none"/>
                        <a:t>All areas – two linked in-depth studies</a:t>
                      </a:r>
                      <a:endParaRPr sz="1200" i="1"/>
                    </a:p>
                    <a:p>
                      <a:pPr marL="0" marR="0" lvl="0" indent="0" algn="l" rtl="0">
                        <a:spcBef>
                          <a:spcPts val="0"/>
                        </a:spcBef>
                        <a:spcAft>
                          <a:spcPts val="0"/>
                        </a:spcAft>
                        <a:buNone/>
                      </a:pPr>
                      <a:r>
                        <a:rPr lang="en-GB" sz="1200"/>
                        <a:t>The Guardian and Daily Mail - Two Front Covers/one complete edition of each</a:t>
                      </a:r>
                      <a:endParaRPr/>
                    </a:p>
                    <a:p>
                      <a:pPr marL="0" marR="0" lvl="0" indent="0" algn="l" rtl="0">
                        <a:spcBef>
                          <a:spcPts val="0"/>
                        </a:spcBef>
                        <a:spcAft>
                          <a:spcPts val="0"/>
                        </a:spcAft>
                        <a:buNone/>
                      </a:pPr>
                      <a:r>
                        <a:rPr lang="en-GB" sz="1200"/>
                        <a:t>(45 marks AO1 15 + AO2 30)</a:t>
                      </a:r>
                      <a:endParaRPr/>
                    </a:p>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GB" sz="1200"/>
                        <a:t>Component 1 Section B: Media Messages</a:t>
                      </a:r>
                      <a:endParaRPr/>
                    </a:p>
                    <a:p>
                      <a:pPr marL="0" marR="0" lvl="0" indent="0" algn="l" rtl="0">
                        <a:spcBef>
                          <a:spcPts val="0"/>
                        </a:spcBef>
                        <a:spcAft>
                          <a:spcPts val="0"/>
                        </a:spcAft>
                        <a:buNone/>
                      </a:pPr>
                      <a:r>
                        <a:rPr lang="en-GB" sz="1200" i="1"/>
                        <a:t>Media Language and Representation</a:t>
                      </a:r>
                      <a:endParaRPr/>
                    </a:p>
                    <a:p>
                      <a:pPr marL="0" marR="0" lvl="0" indent="0" algn="l" rtl="0">
                        <a:spcBef>
                          <a:spcPts val="0"/>
                        </a:spcBef>
                        <a:spcAft>
                          <a:spcPts val="0"/>
                        </a:spcAft>
                        <a:buNone/>
                      </a:pPr>
                      <a:r>
                        <a:rPr lang="en-GB" sz="1200"/>
                        <a:t>Magazines, Advertising and Marketing,</a:t>
                      </a:r>
                      <a:endParaRPr/>
                    </a:p>
                    <a:p>
                      <a:pPr marL="0" marR="0" lvl="0" indent="0" algn="l" rtl="0">
                        <a:spcBef>
                          <a:spcPts val="0"/>
                        </a:spcBef>
                        <a:spcAft>
                          <a:spcPts val="0"/>
                        </a:spcAft>
                        <a:buNone/>
                      </a:pPr>
                      <a:r>
                        <a:rPr lang="en-GB" sz="1200"/>
                        <a:t>Music Videos</a:t>
                      </a:r>
                      <a:endParaRPr/>
                    </a:p>
                    <a:p>
                      <a:pPr marL="0" marR="0" lvl="0" indent="0" algn="l" rtl="0">
                        <a:spcBef>
                          <a:spcPts val="0"/>
                        </a:spcBef>
                        <a:spcAft>
                          <a:spcPts val="0"/>
                        </a:spcAft>
                        <a:buNone/>
                      </a:pPr>
                      <a:r>
                        <a:rPr lang="en-GB" sz="1200"/>
                        <a:t>(25 marks AO1 10 + AO2 15)</a:t>
                      </a:r>
                      <a:endParaRPr sz="1200"/>
                    </a:p>
                  </a:txBody>
                  <a:tcPr marL="91450" marR="91450" marT="45725" marB="45725"/>
                </a:tc>
                <a:extLst>
                  <a:ext uri="{0D108BD9-81ED-4DB2-BD59-A6C34878D82A}">
                    <a16:rowId xmlns:a16="http://schemas.microsoft.com/office/drawing/2014/main" val="10000"/>
                  </a:ext>
                </a:extLst>
              </a:tr>
              <a:tr h="2154075">
                <a:tc>
                  <a:txBody>
                    <a:bodyPr/>
                    <a:lstStyle/>
                    <a:p>
                      <a:pPr marL="0" marR="0" lvl="0" indent="0" algn="l" rtl="0">
                        <a:spcBef>
                          <a:spcPts val="0"/>
                        </a:spcBef>
                        <a:spcAft>
                          <a:spcPts val="0"/>
                        </a:spcAft>
                        <a:buNone/>
                      </a:pPr>
                      <a:endParaRPr sz="1400"/>
                    </a:p>
                  </a:txBody>
                  <a:tcPr marL="91450" marR="91450" marT="45725" marB="45725" anchor="ctr">
                    <a:solidFill>
                      <a:srgbClr val="D5DBE5"/>
                    </a:solidFill>
                  </a:tcPr>
                </a:tc>
                <a:tc>
                  <a:txBody>
                    <a:bodyPr/>
                    <a:lstStyle/>
                    <a:p>
                      <a:pPr marL="0" marR="0" lvl="0" indent="0" algn="l" rtl="0">
                        <a:spcBef>
                          <a:spcPts val="0"/>
                        </a:spcBef>
                        <a:spcAft>
                          <a:spcPts val="0"/>
                        </a:spcAft>
                        <a:buNone/>
                      </a:pPr>
                      <a:endParaRPr sz="1400"/>
                    </a:p>
                  </a:txBody>
                  <a:tcPr marL="91450" marR="91450" marT="45725" marB="45725" anchor="ctr">
                    <a:solidFill>
                      <a:srgbClr val="D5DBE5"/>
                    </a:solidFill>
                  </a:tcPr>
                </a:tc>
                <a:extLst>
                  <a:ext uri="{0D108BD9-81ED-4DB2-BD59-A6C34878D82A}">
                    <a16:rowId xmlns:a16="http://schemas.microsoft.com/office/drawing/2014/main" val="10001"/>
                  </a:ext>
                </a:extLst>
              </a:tr>
              <a:tr h="1920650">
                <a:tc gridSpan="2">
                  <a:txBody>
                    <a:bodyPr/>
                    <a:lstStyle/>
                    <a:p>
                      <a:pPr marL="0" marR="0" lvl="0" indent="0" algn="ctr" rtl="0">
                        <a:spcBef>
                          <a:spcPts val="0"/>
                        </a:spcBef>
                        <a:spcAft>
                          <a:spcPts val="0"/>
                        </a:spcAft>
                        <a:buNone/>
                      </a:pPr>
                      <a:endParaRPr sz="1200" b="1"/>
                    </a:p>
                  </a:txBody>
                  <a:tcPr marL="91450" marR="91450" marT="45725" marB="45725" anchor="ctr">
                    <a:solidFill>
                      <a:srgbClr val="D5DBE5"/>
                    </a:solidFill>
                  </a:tcPr>
                </a:tc>
                <a:tc hMerge="1">
                  <a:txBody>
                    <a:bodyPr/>
                    <a:lstStyle/>
                    <a:p>
                      <a:endParaRPr lang="en-US"/>
                    </a:p>
                  </a:txBody>
                  <a:tcPr/>
                </a:tc>
                <a:extLst>
                  <a:ext uri="{0D108BD9-81ED-4DB2-BD59-A6C34878D82A}">
                    <a16:rowId xmlns:a16="http://schemas.microsoft.com/office/drawing/2014/main" val="10002"/>
                  </a:ext>
                </a:extLst>
              </a:tr>
              <a:tr h="1920650">
                <a:tc gridSpan="2">
                  <a:txBody>
                    <a:bodyPr/>
                    <a:lstStyle/>
                    <a:p>
                      <a:pPr marL="0" marR="0" lvl="0" indent="0" algn="ctr" rtl="0">
                        <a:spcBef>
                          <a:spcPts val="0"/>
                        </a:spcBef>
                        <a:spcAft>
                          <a:spcPts val="0"/>
                        </a:spcAft>
                        <a:buNone/>
                      </a:pPr>
                      <a:endParaRPr sz="1200" b="1" dirty="0"/>
                    </a:p>
                  </a:txBody>
                  <a:tcPr marL="91450" marR="91450" marT="45725" marB="45725" anchor="ctr">
                    <a:solidFill>
                      <a:srgbClr val="D5DBE5"/>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166" name="Google Shape;166;p25"/>
          <p:cNvGraphicFramePr/>
          <p:nvPr>
            <p:extLst>
              <p:ext uri="{D42A27DB-BD31-4B8C-83A1-F6EECF244321}">
                <p14:modId xmlns:p14="http://schemas.microsoft.com/office/powerpoint/2010/main" val="1850706722"/>
              </p:ext>
            </p:extLst>
          </p:nvPr>
        </p:nvGraphicFramePr>
        <p:xfrm>
          <a:off x="5621716" y="0"/>
          <a:ext cx="743367" cy="6858000"/>
        </p:xfrm>
        <a:graphic>
          <a:graphicData uri="http://schemas.openxmlformats.org/drawingml/2006/table">
            <a:tbl>
              <a:tblPr firstRow="1" bandRow="1">
                <a:noFill/>
              </a:tblPr>
              <a:tblGrid>
                <a:gridCol w="743367">
                  <a:extLst>
                    <a:ext uri="{9D8B030D-6E8A-4147-A177-3AD203B41FA5}">
                      <a16:colId xmlns:a16="http://schemas.microsoft.com/office/drawing/2014/main" val="20000"/>
                    </a:ext>
                  </a:extLst>
                </a:gridCol>
              </a:tblGrid>
              <a:tr h="6858000">
                <a:tc>
                  <a:txBody>
                    <a:bodyPr/>
                    <a:lstStyle/>
                    <a:p>
                      <a:pPr marL="0" marR="0" lvl="0" indent="0" algn="l" rtl="0">
                        <a:spcBef>
                          <a:spcPts val="0"/>
                        </a:spcBef>
                        <a:spcAft>
                          <a:spcPts val="0"/>
                        </a:spcAft>
                        <a:buNone/>
                      </a:pPr>
                      <a:r>
                        <a:rPr lang="en-GB" sz="1200" b="1" i="1" dirty="0">
                          <a:solidFill>
                            <a:srgbClr val="000000"/>
                          </a:solidFill>
                          <a:latin typeface="Amatic SC"/>
                          <a:ea typeface="Amatic SC"/>
                          <a:cs typeface="Amatic SC"/>
                          <a:sym typeface="Amatic SC"/>
                        </a:rPr>
                        <a:t>Written exam 1 Media  Messages (2hr) 70 marks - 35%</a:t>
                      </a:r>
                      <a:endParaRPr sz="1200" b="1" i="1" dirty="0">
                        <a:solidFill>
                          <a:srgbClr val="000000"/>
                        </a:solidFill>
                        <a:latin typeface="Amatic SC"/>
                        <a:ea typeface="Amatic SC"/>
                        <a:cs typeface="Amatic SC"/>
                        <a:sym typeface="Amatic SC"/>
                      </a:endParaRPr>
                    </a:p>
                  </a:txBody>
                  <a:tcPr marL="91450" marR="91450" marT="45725" marB="45725" anchor="ctr">
                    <a:solidFill>
                      <a:srgbClr val="FFC000"/>
                    </a:solidFill>
                  </a:tcPr>
                </a:tc>
                <a:extLst>
                  <a:ext uri="{0D108BD9-81ED-4DB2-BD59-A6C34878D82A}">
                    <a16:rowId xmlns:a16="http://schemas.microsoft.com/office/drawing/2014/main" val="10000"/>
                  </a:ext>
                </a:extLst>
              </a:tr>
            </a:tbl>
          </a:graphicData>
        </a:graphic>
      </p:graphicFrame>
      <p:graphicFrame>
        <p:nvGraphicFramePr>
          <p:cNvPr id="167" name="Google Shape;167;p25"/>
          <p:cNvGraphicFramePr/>
          <p:nvPr>
            <p:extLst>
              <p:ext uri="{D42A27DB-BD31-4B8C-83A1-F6EECF244321}">
                <p14:modId xmlns:p14="http://schemas.microsoft.com/office/powerpoint/2010/main" val="3709088964"/>
              </p:ext>
            </p:extLst>
          </p:nvPr>
        </p:nvGraphicFramePr>
        <p:xfrm>
          <a:off x="6442517" y="0"/>
          <a:ext cx="5101481" cy="6922750"/>
        </p:xfrm>
        <a:graphic>
          <a:graphicData uri="http://schemas.openxmlformats.org/drawingml/2006/table">
            <a:tbl>
              <a:tblPr firstRow="1" bandRow="1">
                <a:noFill/>
              </a:tblPr>
              <a:tblGrid>
                <a:gridCol w="2498378">
                  <a:extLst>
                    <a:ext uri="{9D8B030D-6E8A-4147-A177-3AD203B41FA5}">
                      <a16:colId xmlns:a16="http://schemas.microsoft.com/office/drawing/2014/main" val="20000"/>
                    </a:ext>
                  </a:extLst>
                </a:gridCol>
                <a:gridCol w="2603103">
                  <a:extLst>
                    <a:ext uri="{9D8B030D-6E8A-4147-A177-3AD203B41FA5}">
                      <a16:colId xmlns:a16="http://schemas.microsoft.com/office/drawing/2014/main" val="20001"/>
                    </a:ext>
                  </a:extLst>
                </a:gridCol>
              </a:tblGrid>
              <a:tr h="957450">
                <a:tc>
                  <a:txBody>
                    <a:bodyPr/>
                    <a:lstStyle/>
                    <a:p>
                      <a:pPr marL="0" marR="0" lvl="0" indent="0" algn="l" rtl="0">
                        <a:spcBef>
                          <a:spcPts val="0"/>
                        </a:spcBef>
                        <a:spcAft>
                          <a:spcPts val="0"/>
                        </a:spcAft>
                        <a:buNone/>
                      </a:pPr>
                      <a:r>
                        <a:rPr lang="en-GB" sz="1200"/>
                        <a:t>Component 2 Section A: </a:t>
                      </a:r>
                      <a:r>
                        <a:rPr lang="en-GB" sz="1200" b="1"/>
                        <a:t>Evolving Media</a:t>
                      </a:r>
                      <a:endParaRPr/>
                    </a:p>
                    <a:p>
                      <a:pPr marL="0" marR="0" lvl="0" indent="0" algn="l" rtl="0">
                        <a:spcBef>
                          <a:spcPts val="0"/>
                        </a:spcBef>
                        <a:spcAft>
                          <a:spcPts val="0"/>
                        </a:spcAft>
                        <a:buNone/>
                      </a:pPr>
                      <a:r>
                        <a:rPr lang="en-GB" sz="1200" i="1"/>
                        <a:t>Media Industries and audiences</a:t>
                      </a:r>
                      <a:endParaRPr/>
                    </a:p>
                    <a:p>
                      <a:pPr marL="0" marR="0" lvl="0" indent="0" algn="l" rtl="0">
                        <a:spcBef>
                          <a:spcPts val="0"/>
                        </a:spcBef>
                        <a:spcAft>
                          <a:spcPts val="0"/>
                        </a:spcAft>
                        <a:buNone/>
                      </a:pPr>
                      <a:r>
                        <a:rPr lang="en-GB" sz="1200"/>
                        <a:t>( 30 marks 2 x 15 mark Qs  AO1 30)</a:t>
                      </a:r>
                      <a:endParaRPr sz="1200"/>
                    </a:p>
                  </a:txBody>
                  <a:tcPr marL="91450" marR="91450" marT="45725" marB="45725"/>
                </a:tc>
                <a:tc>
                  <a:txBody>
                    <a:bodyPr/>
                    <a:lstStyle/>
                    <a:p>
                      <a:pPr marL="0" marR="0" lvl="0" indent="0" algn="l" rtl="0">
                        <a:spcBef>
                          <a:spcPts val="0"/>
                        </a:spcBef>
                        <a:spcAft>
                          <a:spcPts val="0"/>
                        </a:spcAft>
                        <a:buNone/>
                      </a:pPr>
                      <a:r>
                        <a:rPr lang="en-GB" sz="1200"/>
                        <a:t>Component 2 Section B:  Evolving Media </a:t>
                      </a:r>
                      <a:r>
                        <a:rPr lang="en-GB" sz="1200" i="1"/>
                        <a:t>All areas - Long form television drama  </a:t>
                      </a:r>
                      <a:endParaRPr/>
                    </a:p>
                    <a:p>
                      <a:pPr marL="0" marR="0" lvl="0" indent="0" algn="l" rtl="0">
                        <a:spcBef>
                          <a:spcPts val="0"/>
                        </a:spcBef>
                        <a:spcAft>
                          <a:spcPts val="0"/>
                        </a:spcAft>
                        <a:buNone/>
                      </a:pPr>
                      <a:r>
                        <a:rPr lang="en-GB" sz="1200" i="0"/>
                        <a:t>Choose one episode from each list</a:t>
                      </a:r>
                      <a:endParaRPr/>
                    </a:p>
                    <a:p>
                      <a:pPr marL="0" marR="0" lvl="0" indent="0" algn="l" rtl="0">
                        <a:spcBef>
                          <a:spcPts val="0"/>
                        </a:spcBef>
                        <a:spcAft>
                          <a:spcPts val="0"/>
                        </a:spcAft>
                        <a:buNone/>
                      </a:pPr>
                      <a:r>
                        <a:rPr lang="en-GB" sz="1200"/>
                        <a:t>(40 marks AO1 10 + AO2 30)</a:t>
                      </a:r>
                      <a:endParaRPr sz="1200"/>
                    </a:p>
                  </a:txBody>
                  <a:tcPr marL="91450" marR="91450" marT="45725" marB="45725"/>
                </a:tc>
                <a:extLst>
                  <a:ext uri="{0D108BD9-81ED-4DB2-BD59-A6C34878D82A}">
                    <a16:rowId xmlns:a16="http://schemas.microsoft.com/office/drawing/2014/main" val="10000"/>
                  </a:ext>
                </a:extLst>
              </a:tr>
              <a:tr h="2623575">
                <a:tc rowSpan="2">
                  <a:txBody>
                    <a:bodyPr/>
                    <a:lstStyle/>
                    <a:p>
                      <a:pPr marL="0" marR="0" lvl="0" indent="0" algn="ctr" rtl="0">
                        <a:spcBef>
                          <a:spcPts val="0"/>
                        </a:spcBef>
                        <a:spcAft>
                          <a:spcPts val="0"/>
                        </a:spcAft>
                        <a:buNone/>
                      </a:pPr>
                      <a:r>
                        <a:rPr lang="en-GB" sz="1400" b="1"/>
                        <a:t>Film</a:t>
                      </a:r>
                      <a:endParaRPr/>
                    </a:p>
                    <a:p>
                      <a:pPr marL="0" marR="0" lvl="0" indent="0" algn="ctr" rtl="0">
                        <a:spcBef>
                          <a:spcPts val="0"/>
                        </a:spcBef>
                        <a:spcAft>
                          <a:spcPts val="0"/>
                        </a:spcAft>
                        <a:buNone/>
                      </a:pPr>
                      <a:r>
                        <a:rPr lang="en-GB" sz="1400" b="1"/>
                        <a:t>Jungle Book 1967 and 2016 </a:t>
                      </a:r>
                      <a:endParaRPr/>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solidFill>
                          <a:schemeClr val="dk1"/>
                        </a:solidFill>
                        <a:latin typeface="Calibri"/>
                        <a:ea typeface="Calibri"/>
                        <a:cs typeface="Calibri"/>
                        <a:sym typeface="Calibri"/>
                      </a:endParaRPr>
                    </a:p>
                    <a:p>
                      <a:pPr marL="0" marR="0" lvl="0" indent="0" algn="ctr" rtl="0">
                        <a:spcBef>
                          <a:spcPts val="0"/>
                        </a:spcBef>
                        <a:spcAft>
                          <a:spcPts val="0"/>
                        </a:spcAft>
                        <a:buNone/>
                      </a:pPr>
                      <a:endParaRPr sz="1400" b="1">
                        <a:solidFill>
                          <a:schemeClr val="dk1"/>
                        </a:solidFill>
                        <a:latin typeface="Calibri"/>
                        <a:ea typeface="Calibri"/>
                        <a:cs typeface="Calibri"/>
                        <a:sym typeface="Calibri"/>
                      </a:endParaRPr>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p>
                    <a:p>
                      <a:pPr marL="0" marR="0" lvl="0" indent="0" algn="ctr" rtl="0">
                        <a:spcBef>
                          <a:spcPts val="0"/>
                        </a:spcBef>
                        <a:spcAft>
                          <a:spcPts val="0"/>
                        </a:spcAft>
                        <a:buNone/>
                      </a:pPr>
                      <a:r>
                        <a:rPr lang="en-GB" sz="1400" b="1"/>
                        <a:t>Radio</a:t>
                      </a:r>
                      <a:endParaRPr/>
                    </a:p>
                    <a:p>
                      <a:pPr marL="0" marR="0" lvl="0" indent="0" algn="ctr" rtl="0">
                        <a:spcBef>
                          <a:spcPts val="0"/>
                        </a:spcBef>
                        <a:spcAft>
                          <a:spcPts val="0"/>
                        </a:spcAft>
                        <a:buNone/>
                      </a:pPr>
                      <a:r>
                        <a:rPr lang="en-GB" sz="1400" b="1"/>
                        <a:t>BBC Radio One Breakfast Show</a:t>
                      </a:r>
                      <a:endParaRPr/>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r>
                        <a:rPr lang="en-GB" sz="1400" b="1"/>
                        <a:t>Video Games</a:t>
                      </a:r>
                      <a:endParaRPr/>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txBody>
                  <a:tcPr marL="91450" marR="91450" marT="45725" marB="45725">
                    <a:solidFill>
                      <a:srgbClr val="DDEAF6"/>
                    </a:solidFill>
                  </a:tcPr>
                </a:tc>
                <a:tc>
                  <a:txBody>
                    <a:bodyPr/>
                    <a:lstStyle/>
                    <a:p>
                      <a:pPr marL="0" marR="0" lvl="0" indent="0" algn="ctr" rtl="0">
                        <a:spcBef>
                          <a:spcPts val="0"/>
                        </a:spcBef>
                        <a:spcAft>
                          <a:spcPts val="0"/>
                        </a:spcAft>
                        <a:buNone/>
                      </a:pPr>
                      <a:r>
                        <a:rPr lang="en-GB" sz="1400" b="1" dirty="0"/>
                        <a:t>English Language </a:t>
                      </a:r>
                      <a:endParaRPr dirty="0"/>
                    </a:p>
                    <a:p>
                      <a:pPr marL="0" marR="0" lvl="0" indent="0" algn="ctr" rtl="0">
                        <a:spcBef>
                          <a:spcPts val="0"/>
                        </a:spcBef>
                        <a:spcAft>
                          <a:spcPts val="0"/>
                        </a:spcAft>
                        <a:buNone/>
                      </a:pPr>
                      <a:r>
                        <a:rPr lang="en-GB" sz="1400" b="1" dirty="0"/>
                        <a:t>Season 1 Episode 1</a:t>
                      </a:r>
                      <a:endParaRPr sz="1400" b="1" dirty="0"/>
                    </a:p>
                    <a:p>
                      <a:pPr marL="0" marR="0" lvl="0" indent="0" algn="ctr" rtl="0">
                        <a:spcBef>
                          <a:spcPts val="0"/>
                        </a:spcBef>
                        <a:spcAft>
                          <a:spcPts val="0"/>
                        </a:spcAft>
                        <a:buNone/>
                      </a:pPr>
                      <a:endParaRPr sz="1400" b="1" dirty="0"/>
                    </a:p>
                    <a:p>
                      <a:pPr marL="0" marR="0" lvl="0" indent="0" algn="ctr" rtl="0">
                        <a:spcBef>
                          <a:spcPts val="0"/>
                        </a:spcBef>
                        <a:spcAft>
                          <a:spcPts val="0"/>
                        </a:spcAft>
                        <a:buNone/>
                      </a:pPr>
                      <a:r>
                        <a:rPr lang="en-GB" sz="1400" b="1" dirty="0"/>
                        <a:t>Stranger Things  </a:t>
                      </a:r>
                      <a:endParaRPr dirty="0"/>
                    </a:p>
                    <a:p>
                      <a:pPr marL="0" marR="0" lvl="0" indent="0" algn="ctr" rtl="0">
                        <a:spcBef>
                          <a:spcPts val="0"/>
                        </a:spcBef>
                        <a:spcAft>
                          <a:spcPts val="0"/>
                        </a:spcAft>
                        <a:buNone/>
                      </a:pPr>
                      <a:endParaRPr sz="1400" dirty="0"/>
                    </a:p>
                    <a:p>
                      <a:pPr marL="0" marR="0" lvl="0" indent="0" algn="ctr" rtl="0">
                        <a:spcBef>
                          <a:spcPts val="0"/>
                        </a:spcBef>
                        <a:spcAft>
                          <a:spcPts val="0"/>
                        </a:spcAft>
                        <a:buNone/>
                      </a:pPr>
                      <a:endParaRPr sz="1400" dirty="0"/>
                    </a:p>
                    <a:p>
                      <a:pPr marL="0" marR="0" lvl="0" indent="0" algn="ctr" rtl="0">
                        <a:spcBef>
                          <a:spcPts val="0"/>
                        </a:spcBef>
                        <a:spcAft>
                          <a:spcPts val="0"/>
                        </a:spcAft>
                        <a:buClr>
                          <a:schemeClr val="dk1"/>
                        </a:buClr>
                        <a:buFont typeface="Calibri"/>
                        <a:buNone/>
                      </a:pPr>
                      <a:endParaRPr sz="14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1400" dirty="0"/>
                    </a:p>
                  </a:txBody>
                  <a:tcPr marL="91450" marR="91450" marT="45725" marB="45725">
                    <a:solidFill>
                      <a:srgbClr val="DDEAF6"/>
                    </a:solidFill>
                  </a:tcPr>
                </a:tc>
                <a:extLst>
                  <a:ext uri="{0D108BD9-81ED-4DB2-BD59-A6C34878D82A}">
                    <a16:rowId xmlns:a16="http://schemas.microsoft.com/office/drawing/2014/main" val="10001"/>
                  </a:ext>
                </a:extLst>
              </a:tr>
              <a:tr h="3293325">
                <a:tc vMerge="1">
                  <a:txBody>
                    <a:bodyPr/>
                    <a:lstStyle/>
                    <a:p>
                      <a:endParaRPr lang="en-US"/>
                    </a:p>
                  </a:txBody>
                  <a:tcPr/>
                </a:tc>
                <a:tc>
                  <a:txBody>
                    <a:bodyPr/>
                    <a:lstStyle/>
                    <a:p>
                      <a:pPr marL="0" marR="0" lvl="0" indent="0" algn="ctr" rtl="0">
                        <a:spcBef>
                          <a:spcPts val="0"/>
                        </a:spcBef>
                        <a:spcAft>
                          <a:spcPts val="0"/>
                        </a:spcAft>
                        <a:buNone/>
                      </a:pPr>
                      <a:r>
                        <a:rPr lang="en-GB" sz="1400" b="1" dirty="0"/>
                        <a:t>Non-English Language</a:t>
                      </a:r>
                      <a:endParaRPr dirty="0"/>
                    </a:p>
                    <a:p>
                      <a:pPr marL="0" marR="0" lvl="0" indent="0" algn="ctr" rtl="0">
                        <a:spcBef>
                          <a:spcPts val="0"/>
                        </a:spcBef>
                        <a:spcAft>
                          <a:spcPts val="0"/>
                        </a:spcAft>
                        <a:buNone/>
                      </a:pPr>
                      <a:endParaRPr sz="1400" b="1" dirty="0"/>
                    </a:p>
                    <a:p>
                      <a:pPr marL="0" marR="0" lvl="0" indent="0" algn="ctr" rtl="0">
                        <a:spcBef>
                          <a:spcPts val="0"/>
                        </a:spcBef>
                        <a:spcAft>
                          <a:spcPts val="0"/>
                        </a:spcAft>
                        <a:buNone/>
                      </a:pPr>
                      <a:r>
                        <a:rPr lang="en-GB" b="1" dirty="0"/>
                        <a:t>Deutschland 83</a:t>
                      </a:r>
                      <a:endParaRPr dirty="0"/>
                    </a:p>
                    <a:p>
                      <a:pPr marL="0" marR="0" lvl="0" indent="0" algn="ctr" rtl="0">
                        <a:spcBef>
                          <a:spcPts val="0"/>
                        </a:spcBef>
                        <a:spcAft>
                          <a:spcPts val="0"/>
                        </a:spcAft>
                        <a:buNone/>
                      </a:pPr>
                      <a:endParaRPr sz="1400" b="1" dirty="0"/>
                    </a:p>
                    <a:p>
                      <a:pPr marL="0" marR="0" lvl="0" indent="0" algn="ctr" rtl="0">
                        <a:spcBef>
                          <a:spcPts val="0"/>
                        </a:spcBef>
                        <a:spcAft>
                          <a:spcPts val="0"/>
                        </a:spcAft>
                        <a:buClr>
                          <a:schemeClr val="dk1"/>
                        </a:buClr>
                        <a:buFont typeface="Calibri"/>
                        <a:buNone/>
                      </a:pPr>
                      <a:endParaRPr sz="1400" dirty="0"/>
                    </a:p>
                    <a:p>
                      <a:pPr marL="0" marR="0" lvl="0" indent="0" algn="ctr" rtl="0">
                        <a:spcBef>
                          <a:spcPts val="0"/>
                        </a:spcBef>
                        <a:spcAft>
                          <a:spcPts val="0"/>
                        </a:spcAft>
                        <a:buClr>
                          <a:schemeClr val="dk1"/>
                        </a:buClr>
                        <a:buFont typeface="Calibri"/>
                        <a:buNone/>
                      </a:pPr>
                      <a:endParaRPr sz="1400" dirty="0"/>
                    </a:p>
                    <a:p>
                      <a:pPr marL="0" marR="0" lvl="0" indent="0" algn="ctr" rtl="0">
                        <a:spcBef>
                          <a:spcPts val="0"/>
                        </a:spcBef>
                        <a:spcAft>
                          <a:spcPts val="0"/>
                        </a:spcAft>
                        <a:buClr>
                          <a:schemeClr val="dk1"/>
                        </a:buClr>
                        <a:buFont typeface="Calibri"/>
                        <a:buNone/>
                      </a:pPr>
                      <a:endParaRPr sz="1400" dirty="0"/>
                    </a:p>
                    <a:p>
                      <a:pPr marL="0" marR="0" lvl="0" indent="0" algn="ctr" rtl="0">
                        <a:spcBef>
                          <a:spcPts val="0"/>
                        </a:spcBef>
                        <a:spcAft>
                          <a:spcPts val="0"/>
                        </a:spcAft>
                        <a:buClr>
                          <a:schemeClr val="dk1"/>
                        </a:buClr>
                        <a:buFont typeface="Calibri"/>
                        <a:buNone/>
                      </a:pPr>
                      <a:endParaRPr sz="1400" dirty="0"/>
                    </a:p>
                    <a:p>
                      <a:pPr marL="0" marR="0" lvl="0" indent="0" algn="ctr" rtl="0">
                        <a:spcBef>
                          <a:spcPts val="0"/>
                        </a:spcBef>
                        <a:spcAft>
                          <a:spcPts val="0"/>
                        </a:spcAft>
                        <a:buNone/>
                      </a:pPr>
                      <a:endParaRPr sz="1400" dirty="0"/>
                    </a:p>
                  </a:txBody>
                  <a:tcPr marL="91450" marR="91450" marT="45725" marB="45725">
                    <a:solidFill>
                      <a:srgbClr val="DDEAF6"/>
                    </a:solidFill>
                  </a:tcPr>
                </a:tc>
                <a:extLst>
                  <a:ext uri="{0D108BD9-81ED-4DB2-BD59-A6C34878D82A}">
                    <a16:rowId xmlns:a16="http://schemas.microsoft.com/office/drawing/2014/main" val="10002"/>
                  </a:ext>
                </a:extLst>
              </a:tr>
            </a:tbl>
          </a:graphicData>
        </a:graphic>
      </p:graphicFrame>
      <p:pic>
        <p:nvPicPr>
          <p:cNvPr id="168" name="Google Shape;168;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34475" y="-14654212"/>
            <a:ext cx="272868" cy="360000"/>
          </a:xfrm>
          <a:prstGeom prst="rect">
            <a:avLst/>
          </a:prstGeom>
          <a:noFill/>
          <a:ln>
            <a:noFill/>
          </a:ln>
        </p:spPr>
      </p:pic>
      <p:pic>
        <p:nvPicPr>
          <p:cNvPr id="169" name="Google Shape;169;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34474" y="-14654212"/>
            <a:ext cx="2728681" cy="3600000"/>
          </a:xfrm>
          <a:prstGeom prst="rect">
            <a:avLst/>
          </a:prstGeom>
          <a:noFill/>
          <a:ln>
            <a:noFill/>
          </a:ln>
        </p:spPr>
      </p:pic>
      <p:pic>
        <p:nvPicPr>
          <p:cNvPr id="170" name="Google Shape;170;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66131" y="1771846"/>
            <a:ext cx="982760" cy="1455058"/>
          </a:xfrm>
          <a:prstGeom prst="rect">
            <a:avLst/>
          </a:prstGeom>
          <a:noFill/>
          <a:ln>
            <a:noFill/>
          </a:ln>
        </p:spPr>
      </p:pic>
      <p:pic>
        <p:nvPicPr>
          <p:cNvPr id="171" name="Google Shape;171;p2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604698" y="1813710"/>
            <a:ext cx="1248913" cy="1333284"/>
          </a:xfrm>
          <a:prstGeom prst="rect">
            <a:avLst/>
          </a:prstGeom>
          <a:noFill/>
          <a:ln>
            <a:noFill/>
          </a:ln>
        </p:spPr>
      </p:pic>
      <p:pic>
        <p:nvPicPr>
          <p:cNvPr id="172" name="Google Shape;172;p2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44343" y="3893270"/>
            <a:ext cx="1704600" cy="958200"/>
          </a:xfrm>
          <a:prstGeom prst="rect">
            <a:avLst/>
          </a:prstGeom>
          <a:noFill/>
          <a:ln>
            <a:noFill/>
          </a:ln>
        </p:spPr>
      </p:pic>
      <p:pic>
        <p:nvPicPr>
          <p:cNvPr id="173" name="Google Shape;173;p2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650158" y="5548929"/>
            <a:ext cx="2125895" cy="1069556"/>
          </a:xfrm>
          <a:prstGeom prst="rect">
            <a:avLst/>
          </a:prstGeom>
          <a:noFill/>
          <a:ln>
            <a:noFill/>
          </a:ln>
        </p:spPr>
      </p:pic>
      <p:pic>
        <p:nvPicPr>
          <p:cNvPr id="174" name="Google Shape;174;p2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45038" y="2041300"/>
            <a:ext cx="2445600" cy="1185600"/>
          </a:xfrm>
          <a:prstGeom prst="rect">
            <a:avLst/>
          </a:prstGeom>
          <a:noFill/>
          <a:ln>
            <a:noFill/>
          </a:ln>
        </p:spPr>
      </p:pic>
      <p:pic>
        <p:nvPicPr>
          <p:cNvPr id="175" name="Google Shape;175;p25"/>
          <p:cNvPicPr preferRelativeResize="0"/>
          <p:nvPr/>
        </p:nvPicPr>
        <p:blipFill rotWithShape="1">
          <a:blip r:embed="rId10">
            <a:alphaModFix/>
          </a:blip>
          <a:srcRect/>
          <a:stretch/>
        </p:blipFill>
        <p:spPr>
          <a:xfrm>
            <a:off x="298669" y="1219611"/>
            <a:ext cx="1900807" cy="2576713"/>
          </a:xfrm>
          <a:prstGeom prst="rect">
            <a:avLst/>
          </a:prstGeom>
          <a:noFill/>
          <a:ln>
            <a:noFill/>
          </a:ln>
        </p:spPr>
      </p:pic>
      <p:pic>
        <p:nvPicPr>
          <p:cNvPr id="176" name="Google Shape;176;p25"/>
          <p:cNvPicPr preferRelativeResize="0"/>
          <p:nvPr/>
        </p:nvPicPr>
        <p:blipFill rotWithShape="1">
          <a:blip r:embed="rId11">
            <a:alphaModFix/>
          </a:blip>
          <a:srcRect/>
          <a:stretch/>
        </p:blipFill>
        <p:spPr>
          <a:xfrm>
            <a:off x="301087" y="4050727"/>
            <a:ext cx="1898389" cy="2527486"/>
          </a:xfrm>
          <a:prstGeom prst="rect">
            <a:avLst/>
          </a:prstGeom>
          <a:noFill/>
          <a:ln>
            <a:noFill/>
          </a:ln>
        </p:spPr>
      </p:pic>
      <p:pic>
        <p:nvPicPr>
          <p:cNvPr id="177" name="Google Shape;177;p25"/>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2911672" y="1703741"/>
            <a:ext cx="1168307" cy="1511660"/>
          </a:xfrm>
          <a:prstGeom prst="rect">
            <a:avLst/>
          </a:prstGeom>
          <a:noFill/>
          <a:ln>
            <a:noFill/>
          </a:ln>
        </p:spPr>
      </p:pic>
      <p:sp>
        <p:nvSpPr>
          <p:cNvPr id="178" name="Google Shape;178;p25"/>
          <p:cNvSpPr txBox="1"/>
          <p:nvPr/>
        </p:nvSpPr>
        <p:spPr>
          <a:xfrm>
            <a:off x="2947959" y="1219611"/>
            <a:ext cx="258429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b="1" i="0" u="none" strike="noStrike" cap="none">
                <a:solidFill>
                  <a:schemeClr val="dk1"/>
                </a:solidFill>
                <a:latin typeface="Calibri"/>
                <a:ea typeface="Calibri"/>
                <a:cs typeface="Calibri"/>
                <a:sym typeface="Calibri"/>
              </a:rPr>
              <a:t>Magazine – The Big Issue</a:t>
            </a:r>
            <a:endParaRPr/>
          </a:p>
          <a:p>
            <a:pPr marL="0" marR="0" lvl="0" indent="0" algn="ctr" rtl="0">
              <a:spcBef>
                <a:spcPts val="0"/>
              </a:spcBef>
              <a:spcAft>
                <a:spcPts val="0"/>
              </a:spcAft>
              <a:buNone/>
            </a:pPr>
            <a:r>
              <a:rPr lang="en-GB" sz="1200" b="1" i="0" u="none" strike="noStrike" cap="none">
                <a:solidFill>
                  <a:schemeClr val="dk1"/>
                </a:solidFill>
                <a:latin typeface="Calibri"/>
                <a:ea typeface="Calibri"/>
                <a:cs typeface="Calibri"/>
                <a:sym typeface="Calibri"/>
              </a:rPr>
              <a:t>Two Front Covers</a:t>
            </a:r>
            <a:endParaRPr sz="1200" b="1" i="0" u="none" strike="noStrike" cap="none">
              <a:solidFill>
                <a:schemeClr val="dk1"/>
              </a:solidFill>
              <a:latin typeface="Calibri"/>
              <a:ea typeface="Calibri"/>
              <a:cs typeface="Calibri"/>
              <a:sym typeface="Calibri"/>
            </a:endParaRPr>
          </a:p>
        </p:txBody>
      </p:sp>
      <p:pic>
        <p:nvPicPr>
          <p:cNvPr id="179" name="Google Shape;179;p25"/>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4313220" y="1729890"/>
            <a:ext cx="1077482" cy="1432594"/>
          </a:xfrm>
          <a:prstGeom prst="rect">
            <a:avLst/>
          </a:prstGeom>
          <a:noFill/>
          <a:ln>
            <a:noFill/>
          </a:ln>
        </p:spPr>
      </p:pic>
      <p:sp>
        <p:nvSpPr>
          <p:cNvPr id="180" name="Google Shape;180;p25"/>
          <p:cNvSpPr txBox="1"/>
          <p:nvPr/>
        </p:nvSpPr>
        <p:spPr>
          <a:xfrm>
            <a:off x="3173474" y="3277787"/>
            <a:ext cx="194911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i="0" u="none" strike="noStrike" cap="none">
                <a:solidFill>
                  <a:schemeClr val="dk1"/>
                </a:solidFill>
                <a:latin typeface="Calibri"/>
                <a:ea typeface="Calibri"/>
                <a:cs typeface="Calibri"/>
                <a:sym typeface="Calibri"/>
              </a:rPr>
              <a:t>Advertising and Marketing</a:t>
            </a:r>
            <a:endParaRPr sz="1200" b="1">
              <a:solidFill>
                <a:schemeClr val="dk1"/>
              </a:solidFill>
              <a:latin typeface="Calibri"/>
              <a:ea typeface="Calibri"/>
              <a:cs typeface="Calibri"/>
              <a:sym typeface="Calibri"/>
            </a:endParaRPr>
          </a:p>
        </p:txBody>
      </p:sp>
      <p:pic>
        <p:nvPicPr>
          <p:cNvPr id="181" name="Google Shape;181;p25"/>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903582" y="4519413"/>
            <a:ext cx="1378917" cy="839644"/>
          </a:xfrm>
          <a:prstGeom prst="rect">
            <a:avLst/>
          </a:prstGeom>
          <a:noFill/>
          <a:ln>
            <a:noFill/>
          </a:ln>
        </p:spPr>
      </p:pic>
      <p:pic>
        <p:nvPicPr>
          <p:cNvPr id="182" name="Google Shape;182;p25"/>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490966" y="3653847"/>
            <a:ext cx="1018083" cy="1529906"/>
          </a:xfrm>
          <a:prstGeom prst="rect">
            <a:avLst/>
          </a:prstGeom>
          <a:noFill/>
          <a:ln>
            <a:noFill/>
          </a:ln>
        </p:spPr>
      </p:pic>
      <p:sp>
        <p:nvSpPr>
          <p:cNvPr id="183" name="Google Shape;183;p25"/>
          <p:cNvSpPr txBox="1"/>
          <p:nvPr/>
        </p:nvSpPr>
        <p:spPr>
          <a:xfrm>
            <a:off x="3536573" y="5367094"/>
            <a:ext cx="162676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Two Music Videos</a:t>
            </a:r>
            <a:endParaRPr sz="1200" b="1">
              <a:solidFill>
                <a:schemeClr val="dk1"/>
              </a:solidFill>
              <a:latin typeface="Calibri"/>
              <a:ea typeface="Calibri"/>
              <a:cs typeface="Calibri"/>
              <a:sym typeface="Calibri"/>
            </a:endParaRPr>
          </a:p>
        </p:txBody>
      </p:sp>
      <p:pic>
        <p:nvPicPr>
          <p:cNvPr id="184" name="Google Shape;184;p25"/>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2926075" y="3571025"/>
            <a:ext cx="1331900" cy="852525"/>
          </a:xfrm>
          <a:prstGeom prst="rect">
            <a:avLst/>
          </a:prstGeom>
          <a:noFill/>
          <a:ln>
            <a:noFill/>
          </a:ln>
        </p:spPr>
      </p:pic>
      <p:pic>
        <p:nvPicPr>
          <p:cNvPr id="185" name="Google Shape;185;p25"/>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2770425" y="5652138"/>
            <a:ext cx="1450800" cy="1062958"/>
          </a:xfrm>
          <a:prstGeom prst="rect">
            <a:avLst/>
          </a:prstGeom>
          <a:noFill/>
          <a:ln>
            <a:noFill/>
          </a:ln>
        </p:spPr>
      </p:pic>
      <p:pic>
        <p:nvPicPr>
          <p:cNvPr id="24" name="Picture 6" descr="Deutschland 86 (TV Series 2018) - IMDb">
            <a:extLst>
              <a:ext uri="{FF2B5EF4-FFF2-40B4-BE49-F238E27FC236}">
                <a16:creationId xmlns:a16="http://schemas.microsoft.com/office/drawing/2014/main" id="{375CABC4-1629-4A23-954C-EFBF192EF000}"/>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295137" y="4414521"/>
            <a:ext cx="1689645" cy="2283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7729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FDF6-A597-436E-AF9C-56ACE9F14620}"/>
              </a:ext>
            </a:extLst>
          </p:cNvPr>
          <p:cNvSpPr>
            <a:spLocks noGrp="1"/>
          </p:cNvSpPr>
          <p:nvPr>
            <p:ph type="title"/>
          </p:nvPr>
        </p:nvSpPr>
        <p:spPr/>
        <p:txBody>
          <a:bodyPr/>
          <a:lstStyle/>
          <a:p>
            <a:r>
              <a:rPr lang="en-GB" dirty="0">
                <a:solidFill>
                  <a:srgbClr val="FF0000"/>
                </a:solidFill>
              </a:rPr>
              <a:t>Course Requirements </a:t>
            </a:r>
          </a:p>
        </p:txBody>
      </p:sp>
      <p:sp>
        <p:nvSpPr>
          <p:cNvPr id="6" name="Content Placeholder 2">
            <a:extLst>
              <a:ext uri="{FF2B5EF4-FFF2-40B4-BE49-F238E27FC236}">
                <a16:creationId xmlns:a16="http://schemas.microsoft.com/office/drawing/2014/main" id="{D8B93998-7EDB-4F12-B8C1-1D8260CBEDE2}"/>
              </a:ext>
            </a:extLst>
          </p:cNvPr>
          <p:cNvSpPr>
            <a:spLocks noGrp="1"/>
          </p:cNvSpPr>
          <p:nvPr>
            <p:ph idx="1"/>
          </p:nvPr>
        </p:nvSpPr>
        <p:spPr>
          <a:xfrm>
            <a:off x="838200" y="1690688"/>
            <a:ext cx="4505587" cy="4257675"/>
          </a:xfrm>
        </p:spPr>
        <p:txBody>
          <a:bodyPr>
            <a:normAutofit/>
          </a:bodyPr>
          <a:lstStyle/>
          <a:p>
            <a:endParaRPr lang="en-GB" dirty="0"/>
          </a:p>
          <a:p>
            <a:pPr marL="0" indent="0">
              <a:buNone/>
            </a:pPr>
            <a:endParaRPr lang="en-GB" dirty="0"/>
          </a:p>
          <a:p>
            <a:endParaRPr lang="en-GB" u="sng" dirty="0"/>
          </a:p>
        </p:txBody>
      </p:sp>
      <p:sp>
        <p:nvSpPr>
          <p:cNvPr id="7" name="Content Placeholder 2">
            <a:extLst>
              <a:ext uri="{FF2B5EF4-FFF2-40B4-BE49-F238E27FC236}">
                <a16:creationId xmlns:a16="http://schemas.microsoft.com/office/drawing/2014/main" id="{44F9D2A7-2080-4A23-828C-F735617DEF96}"/>
              </a:ext>
            </a:extLst>
          </p:cNvPr>
          <p:cNvSpPr txBox="1">
            <a:spLocks/>
          </p:cNvSpPr>
          <p:nvPr/>
        </p:nvSpPr>
        <p:spPr>
          <a:xfrm>
            <a:off x="6401499" y="1690688"/>
            <a:ext cx="4505587" cy="4257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u="sng" dirty="0"/>
          </a:p>
        </p:txBody>
      </p:sp>
      <p:sp>
        <p:nvSpPr>
          <p:cNvPr id="3" name="Rectangle 2">
            <a:extLst>
              <a:ext uri="{FF2B5EF4-FFF2-40B4-BE49-F238E27FC236}">
                <a16:creationId xmlns:a16="http://schemas.microsoft.com/office/drawing/2014/main" id="{A4D01A13-E9E3-4361-AAA7-EFFE242AC192}"/>
              </a:ext>
            </a:extLst>
          </p:cNvPr>
          <p:cNvSpPr/>
          <p:nvPr/>
        </p:nvSpPr>
        <p:spPr>
          <a:xfrm>
            <a:off x="752215" y="1507650"/>
            <a:ext cx="6096000" cy="646331"/>
          </a:xfrm>
          <a:prstGeom prst="rect">
            <a:avLst/>
          </a:prstGeom>
        </p:spPr>
        <p:txBody>
          <a:bodyPr>
            <a:spAutoFit/>
          </a:bodyPr>
          <a:lstStyle/>
          <a:p>
            <a:r>
              <a:rPr lang="en-GB" dirty="0"/>
              <a:t>Students embarking on the A Level courses need at least a grade 5 in both GCSE English Literature and English Language</a:t>
            </a:r>
          </a:p>
        </p:txBody>
      </p:sp>
      <p:sp>
        <p:nvSpPr>
          <p:cNvPr id="8" name="Title 1">
            <a:extLst>
              <a:ext uri="{FF2B5EF4-FFF2-40B4-BE49-F238E27FC236}">
                <a16:creationId xmlns:a16="http://schemas.microsoft.com/office/drawing/2014/main" id="{63E77E9F-9343-4E3B-A1E3-E086C4FC19F2}"/>
              </a:ext>
            </a:extLst>
          </p:cNvPr>
          <p:cNvSpPr txBox="1">
            <a:spLocks/>
          </p:cNvSpPr>
          <p:nvPr/>
        </p:nvSpPr>
        <p:spPr>
          <a:xfrm>
            <a:off x="849387" y="27429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Assessment Methods</a:t>
            </a:r>
          </a:p>
        </p:txBody>
      </p:sp>
      <p:sp>
        <p:nvSpPr>
          <p:cNvPr id="9" name="Rectangle 8">
            <a:extLst>
              <a:ext uri="{FF2B5EF4-FFF2-40B4-BE49-F238E27FC236}">
                <a16:creationId xmlns:a16="http://schemas.microsoft.com/office/drawing/2014/main" id="{C3CC1FB1-8179-4520-B4E2-8B0190E0458C}"/>
              </a:ext>
            </a:extLst>
          </p:cNvPr>
          <p:cNvSpPr/>
          <p:nvPr/>
        </p:nvSpPr>
        <p:spPr>
          <a:xfrm>
            <a:off x="763402" y="4107104"/>
            <a:ext cx="6096000" cy="646331"/>
          </a:xfrm>
          <a:prstGeom prst="rect">
            <a:avLst/>
          </a:prstGeom>
        </p:spPr>
        <p:txBody>
          <a:bodyPr>
            <a:spAutoFit/>
          </a:bodyPr>
          <a:lstStyle/>
          <a:p>
            <a:r>
              <a:rPr lang="en-GB" dirty="0"/>
              <a:t>2 exam papers Coursework is internally assessed and externally moderated. </a:t>
            </a:r>
          </a:p>
        </p:txBody>
      </p:sp>
      <p:sp>
        <p:nvSpPr>
          <p:cNvPr id="4" name="TextBox 3">
            <a:extLst>
              <a:ext uri="{FF2B5EF4-FFF2-40B4-BE49-F238E27FC236}">
                <a16:creationId xmlns:a16="http://schemas.microsoft.com/office/drawing/2014/main" id="{942283AE-E733-4855-A0C0-19D9E2B1BB6F}"/>
              </a:ext>
            </a:extLst>
          </p:cNvPr>
          <p:cNvSpPr txBox="1"/>
          <p:nvPr/>
        </p:nvSpPr>
        <p:spPr>
          <a:xfrm>
            <a:off x="8114693" y="3016251"/>
            <a:ext cx="3795356" cy="2308324"/>
          </a:xfrm>
          <a:prstGeom prst="rect">
            <a:avLst/>
          </a:prstGeom>
          <a:noFill/>
        </p:spPr>
        <p:txBody>
          <a:bodyPr wrap="square" rtlCol="0">
            <a:spAutoFit/>
          </a:bodyPr>
          <a:lstStyle/>
          <a:p>
            <a:r>
              <a:rPr lang="en-GB" dirty="0">
                <a:solidFill>
                  <a:srgbClr val="FF0000"/>
                </a:solidFill>
              </a:rPr>
              <a:t>Any further questions?</a:t>
            </a:r>
          </a:p>
          <a:p>
            <a:endParaRPr lang="en-GB" dirty="0"/>
          </a:p>
          <a:p>
            <a:pPr marL="285750" indent="-285750">
              <a:buFontTx/>
              <a:buChar char="-"/>
            </a:pPr>
            <a:r>
              <a:rPr lang="en-GB" dirty="0"/>
              <a:t>Speak to your English teacher: Mr Edwards, Miss Dutton, Mr Clark and Mrs Law have all taught the course!</a:t>
            </a:r>
          </a:p>
          <a:p>
            <a:pPr marL="285750" indent="-285750">
              <a:buFontTx/>
              <a:buChar char="-"/>
            </a:pPr>
            <a:r>
              <a:rPr lang="en-GB" dirty="0"/>
              <a:t>Email </a:t>
            </a:r>
            <a:r>
              <a:rPr lang="en-GB" dirty="0">
                <a:hlinkClick r:id="rId2"/>
              </a:rPr>
              <a:t>dedwards@sheldonschool.co.uk</a:t>
            </a:r>
            <a:r>
              <a:rPr lang="en-GB" dirty="0"/>
              <a:t> </a:t>
            </a:r>
          </a:p>
        </p:txBody>
      </p:sp>
    </p:spTree>
    <p:extLst>
      <p:ext uri="{BB962C8B-B14F-4D97-AF65-F5344CB8AC3E}">
        <p14:creationId xmlns:p14="http://schemas.microsoft.com/office/powerpoint/2010/main" val="425278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5A48AA-B5C6-4D5A-A647-AD944B6216B3}"/>
              </a:ext>
            </a:extLst>
          </p:cNvPr>
          <p:cNvSpPr>
            <a:spLocks noGrp="1"/>
          </p:cNvSpPr>
          <p:nvPr/>
        </p:nvSpPr>
        <p:spPr>
          <a:xfrm>
            <a:off x="521515" y="1609236"/>
            <a:ext cx="9669976"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altLang="en-US" dirty="0">
                <a:latin typeface="Calibri" panose="020F0502020204030204" pitchFamily="34" charset="0"/>
              </a:rPr>
              <a:t>Development of essay writing skills</a:t>
            </a:r>
          </a:p>
          <a:p>
            <a:pPr>
              <a:lnSpc>
                <a:spcPct val="90000"/>
              </a:lnSpc>
              <a:buFontTx/>
              <a:buNone/>
            </a:pPr>
            <a:endParaRPr lang="en-GB" altLang="en-US" dirty="0">
              <a:latin typeface="Calibri" panose="020F0502020204030204" pitchFamily="34" charset="0"/>
            </a:endParaRPr>
          </a:p>
          <a:p>
            <a:pPr>
              <a:lnSpc>
                <a:spcPct val="90000"/>
              </a:lnSpc>
            </a:pPr>
            <a:r>
              <a:rPr lang="en-GB" altLang="en-US" dirty="0">
                <a:latin typeface="Calibri" panose="020F0502020204030204" pitchFamily="34" charset="0"/>
              </a:rPr>
              <a:t>Discussion and analysis of issues and topics such as media audiences, media companies, gender, representation, ownership and narrative</a:t>
            </a:r>
          </a:p>
          <a:p>
            <a:pPr marL="0" indent="0">
              <a:lnSpc>
                <a:spcPct val="90000"/>
              </a:lnSpc>
              <a:buNone/>
            </a:pPr>
            <a:endParaRPr lang="en-GB" altLang="en-US" dirty="0">
              <a:latin typeface="Calibri" panose="020F0502020204030204" pitchFamily="34" charset="0"/>
            </a:endParaRPr>
          </a:p>
          <a:p>
            <a:pPr>
              <a:lnSpc>
                <a:spcPct val="90000"/>
              </a:lnSpc>
            </a:pPr>
            <a:r>
              <a:rPr lang="en-GB" altLang="en-US" dirty="0">
                <a:latin typeface="Calibri" panose="020F0502020204030204" pitchFamily="34" charset="0"/>
              </a:rPr>
              <a:t>You will learn media production skills such as page layout, photography and film making</a:t>
            </a:r>
          </a:p>
          <a:p>
            <a:pPr>
              <a:lnSpc>
                <a:spcPct val="90000"/>
              </a:lnSpc>
            </a:pPr>
            <a:endParaRPr lang="en-GB" altLang="en-US" dirty="0">
              <a:latin typeface="Calibri" panose="020F0502020204030204" pitchFamily="34" charset="0"/>
            </a:endParaRPr>
          </a:p>
          <a:p>
            <a:pPr>
              <a:lnSpc>
                <a:spcPct val="90000"/>
              </a:lnSpc>
            </a:pPr>
            <a:r>
              <a:rPr lang="en-GB" altLang="en-US" dirty="0">
                <a:latin typeface="Calibri" panose="020F0502020204030204" pitchFamily="34" charset="0"/>
              </a:rPr>
              <a:t>A course that supports and complements other A Level courses. Clear links can be made to English, Business, Psychology, Art and Photography</a:t>
            </a:r>
          </a:p>
          <a:p>
            <a:pPr>
              <a:lnSpc>
                <a:spcPct val="90000"/>
              </a:lnSpc>
              <a:buFontTx/>
              <a:buNone/>
            </a:pPr>
            <a:endParaRPr lang="en-GB" altLang="en-US" dirty="0">
              <a:latin typeface="Calibri" panose="020F0502020204030204" pitchFamily="34" charset="0"/>
            </a:endParaRPr>
          </a:p>
          <a:p>
            <a:pPr>
              <a:lnSpc>
                <a:spcPct val="90000"/>
              </a:lnSpc>
            </a:pPr>
            <a:r>
              <a:rPr lang="en-GB" altLang="en-US" dirty="0">
                <a:latin typeface="Calibri" panose="020F0502020204030204" pitchFamily="34" charset="0"/>
              </a:rPr>
              <a:t>Highly enthusiastic and motivated specialist teachers</a:t>
            </a:r>
            <a:endParaRPr lang="en-US" altLang="en-US" dirty="0">
              <a:latin typeface="Calibri" panose="020F0502020204030204" pitchFamily="34" charset="0"/>
            </a:endParaRPr>
          </a:p>
          <a:p>
            <a:endParaRPr lang="en-GB" dirty="0"/>
          </a:p>
        </p:txBody>
      </p:sp>
      <p:sp>
        <p:nvSpPr>
          <p:cNvPr id="4" name="Title 1">
            <a:extLst>
              <a:ext uri="{FF2B5EF4-FFF2-40B4-BE49-F238E27FC236}">
                <a16:creationId xmlns:a16="http://schemas.microsoft.com/office/drawing/2014/main" id="{586FA85E-1CBD-491E-899D-896921F0616D}"/>
              </a:ext>
            </a:extLst>
          </p:cNvPr>
          <p:cNvSpPr txBox="1">
            <a:spLocks/>
          </p:cNvSpPr>
          <p:nvPr/>
        </p:nvSpPr>
        <p:spPr>
          <a:xfrm>
            <a:off x="401973" y="40401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What will I get from the course?</a:t>
            </a:r>
          </a:p>
        </p:txBody>
      </p:sp>
    </p:spTree>
    <p:extLst>
      <p:ext uri="{BB962C8B-B14F-4D97-AF65-F5344CB8AC3E}">
        <p14:creationId xmlns:p14="http://schemas.microsoft.com/office/powerpoint/2010/main" val="423143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aphicFrame>
        <p:nvGraphicFramePr>
          <p:cNvPr id="164" name="Google Shape;164;p25"/>
          <p:cNvGraphicFramePr/>
          <p:nvPr>
            <p:extLst>
              <p:ext uri="{D42A27DB-BD31-4B8C-83A1-F6EECF244321}">
                <p14:modId xmlns:p14="http://schemas.microsoft.com/office/powerpoint/2010/main" val="3526864353"/>
              </p:ext>
            </p:extLst>
          </p:nvPr>
        </p:nvGraphicFramePr>
        <p:xfrm>
          <a:off x="11544004" y="-20093"/>
          <a:ext cx="876427" cy="6858000"/>
        </p:xfrm>
        <a:graphic>
          <a:graphicData uri="http://schemas.openxmlformats.org/drawingml/2006/table">
            <a:tbl>
              <a:tblPr firstRow="1" bandRow="1">
                <a:noFill/>
              </a:tblPr>
              <a:tblGrid>
                <a:gridCol w="876427">
                  <a:extLst>
                    <a:ext uri="{9D8B030D-6E8A-4147-A177-3AD203B41FA5}">
                      <a16:colId xmlns:a16="http://schemas.microsoft.com/office/drawing/2014/main" val="20000"/>
                    </a:ext>
                  </a:extLst>
                </a:gridCol>
              </a:tblGrid>
              <a:tr h="6858000">
                <a:tc>
                  <a:txBody>
                    <a:bodyPr/>
                    <a:lstStyle/>
                    <a:p>
                      <a:pPr marL="0" marR="0" lvl="0" indent="0" algn="l" rtl="0">
                        <a:spcBef>
                          <a:spcPts val="0"/>
                        </a:spcBef>
                        <a:spcAft>
                          <a:spcPts val="0"/>
                        </a:spcAft>
                        <a:buNone/>
                      </a:pPr>
                      <a:r>
                        <a:rPr lang="en-GB" sz="1200" b="1" i="1" u="none" strike="noStrike" cap="none" dirty="0">
                          <a:solidFill>
                            <a:srgbClr val="000000"/>
                          </a:solidFill>
                          <a:latin typeface="Amatic SC"/>
                          <a:ea typeface="Amatic SC"/>
                          <a:cs typeface="Amatic SC"/>
                          <a:sym typeface="Amatic SC"/>
                        </a:rPr>
                        <a:t>Written exam 2  Evolving Media (2hr) 70 marks - 35%</a:t>
                      </a:r>
                      <a:endParaRPr sz="1200" dirty="0"/>
                    </a:p>
                  </a:txBody>
                  <a:tcPr marL="91450" marR="91450" marT="45725" marB="45725" anchor="ctr">
                    <a:solidFill>
                      <a:srgbClr val="FFC000"/>
                    </a:solidFill>
                  </a:tcPr>
                </a:tc>
                <a:extLst>
                  <a:ext uri="{0D108BD9-81ED-4DB2-BD59-A6C34878D82A}">
                    <a16:rowId xmlns:a16="http://schemas.microsoft.com/office/drawing/2014/main" val="10000"/>
                  </a:ext>
                </a:extLst>
              </a:tr>
            </a:tbl>
          </a:graphicData>
        </a:graphic>
      </p:graphicFrame>
      <p:graphicFrame>
        <p:nvGraphicFramePr>
          <p:cNvPr id="165" name="Google Shape;165;p25"/>
          <p:cNvGraphicFramePr/>
          <p:nvPr/>
        </p:nvGraphicFramePr>
        <p:xfrm>
          <a:off x="-11404" y="-20093"/>
          <a:ext cx="5693250" cy="7184105"/>
        </p:xfrm>
        <a:graphic>
          <a:graphicData uri="http://schemas.openxmlformats.org/drawingml/2006/table">
            <a:tbl>
              <a:tblPr firstRow="1" bandRow="1">
                <a:noFill/>
              </a:tblPr>
              <a:tblGrid>
                <a:gridCol w="2846625">
                  <a:extLst>
                    <a:ext uri="{9D8B030D-6E8A-4147-A177-3AD203B41FA5}">
                      <a16:colId xmlns:a16="http://schemas.microsoft.com/office/drawing/2014/main" val="20000"/>
                    </a:ext>
                  </a:extLst>
                </a:gridCol>
                <a:gridCol w="2846625">
                  <a:extLst>
                    <a:ext uri="{9D8B030D-6E8A-4147-A177-3AD203B41FA5}">
                      <a16:colId xmlns:a16="http://schemas.microsoft.com/office/drawing/2014/main" val="20001"/>
                    </a:ext>
                  </a:extLst>
                </a:gridCol>
              </a:tblGrid>
              <a:tr h="899100">
                <a:tc>
                  <a:txBody>
                    <a:bodyPr/>
                    <a:lstStyle/>
                    <a:p>
                      <a:pPr marL="0" marR="0" lvl="0" indent="0" algn="l" rtl="0">
                        <a:lnSpc>
                          <a:spcPct val="100000"/>
                        </a:lnSpc>
                        <a:spcBef>
                          <a:spcPts val="0"/>
                        </a:spcBef>
                        <a:spcAft>
                          <a:spcPts val="0"/>
                        </a:spcAft>
                        <a:buClr>
                          <a:schemeClr val="dk1"/>
                        </a:buClr>
                        <a:buFont typeface="Calibri"/>
                        <a:buNone/>
                      </a:pPr>
                      <a:r>
                        <a:rPr lang="en-GB" sz="1200" u="none" strike="noStrike" cap="none"/>
                        <a:t>Component 1 Section A: Media Messages </a:t>
                      </a:r>
                      <a:endParaRPr/>
                    </a:p>
                    <a:p>
                      <a:pPr marL="0" marR="0" lvl="0" indent="0" algn="l" rtl="0">
                        <a:spcBef>
                          <a:spcPts val="0"/>
                        </a:spcBef>
                        <a:spcAft>
                          <a:spcPts val="0"/>
                        </a:spcAft>
                        <a:buNone/>
                      </a:pPr>
                      <a:r>
                        <a:rPr lang="en-GB" sz="1200" i="1" u="none" strike="noStrike" cap="none"/>
                        <a:t>All areas – two linked in-depth studies</a:t>
                      </a:r>
                      <a:endParaRPr sz="1200" i="1"/>
                    </a:p>
                    <a:p>
                      <a:pPr marL="0" marR="0" lvl="0" indent="0" algn="l" rtl="0">
                        <a:spcBef>
                          <a:spcPts val="0"/>
                        </a:spcBef>
                        <a:spcAft>
                          <a:spcPts val="0"/>
                        </a:spcAft>
                        <a:buNone/>
                      </a:pPr>
                      <a:r>
                        <a:rPr lang="en-GB" sz="1200"/>
                        <a:t>The Guardian and Daily Mail - Two Front Covers/one complete edition of each</a:t>
                      </a:r>
                      <a:endParaRPr/>
                    </a:p>
                    <a:p>
                      <a:pPr marL="0" marR="0" lvl="0" indent="0" algn="l" rtl="0">
                        <a:spcBef>
                          <a:spcPts val="0"/>
                        </a:spcBef>
                        <a:spcAft>
                          <a:spcPts val="0"/>
                        </a:spcAft>
                        <a:buNone/>
                      </a:pPr>
                      <a:r>
                        <a:rPr lang="en-GB" sz="1200"/>
                        <a:t>(45 marks AO1 15 + AO2 30)</a:t>
                      </a:r>
                      <a:endParaRPr/>
                    </a:p>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GB" sz="1200"/>
                        <a:t>Component 1 Section B: Media Messages</a:t>
                      </a:r>
                      <a:endParaRPr/>
                    </a:p>
                    <a:p>
                      <a:pPr marL="0" marR="0" lvl="0" indent="0" algn="l" rtl="0">
                        <a:spcBef>
                          <a:spcPts val="0"/>
                        </a:spcBef>
                        <a:spcAft>
                          <a:spcPts val="0"/>
                        </a:spcAft>
                        <a:buNone/>
                      </a:pPr>
                      <a:r>
                        <a:rPr lang="en-GB" sz="1200" i="1"/>
                        <a:t>Media Language and Representation</a:t>
                      </a:r>
                      <a:endParaRPr/>
                    </a:p>
                    <a:p>
                      <a:pPr marL="0" marR="0" lvl="0" indent="0" algn="l" rtl="0">
                        <a:spcBef>
                          <a:spcPts val="0"/>
                        </a:spcBef>
                        <a:spcAft>
                          <a:spcPts val="0"/>
                        </a:spcAft>
                        <a:buNone/>
                      </a:pPr>
                      <a:r>
                        <a:rPr lang="en-GB" sz="1200"/>
                        <a:t>Magazines, Advertising and Marketing,</a:t>
                      </a:r>
                      <a:endParaRPr/>
                    </a:p>
                    <a:p>
                      <a:pPr marL="0" marR="0" lvl="0" indent="0" algn="l" rtl="0">
                        <a:spcBef>
                          <a:spcPts val="0"/>
                        </a:spcBef>
                        <a:spcAft>
                          <a:spcPts val="0"/>
                        </a:spcAft>
                        <a:buNone/>
                      </a:pPr>
                      <a:r>
                        <a:rPr lang="en-GB" sz="1200"/>
                        <a:t>Music Videos</a:t>
                      </a:r>
                      <a:endParaRPr/>
                    </a:p>
                    <a:p>
                      <a:pPr marL="0" marR="0" lvl="0" indent="0" algn="l" rtl="0">
                        <a:spcBef>
                          <a:spcPts val="0"/>
                        </a:spcBef>
                        <a:spcAft>
                          <a:spcPts val="0"/>
                        </a:spcAft>
                        <a:buNone/>
                      </a:pPr>
                      <a:r>
                        <a:rPr lang="en-GB" sz="1200"/>
                        <a:t>(25 marks AO1 10 + AO2 15)</a:t>
                      </a:r>
                      <a:endParaRPr sz="1200"/>
                    </a:p>
                  </a:txBody>
                  <a:tcPr marL="91450" marR="91450" marT="45725" marB="45725"/>
                </a:tc>
                <a:extLst>
                  <a:ext uri="{0D108BD9-81ED-4DB2-BD59-A6C34878D82A}">
                    <a16:rowId xmlns:a16="http://schemas.microsoft.com/office/drawing/2014/main" val="10000"/>
                  </a:ext>
                </a:extLst>
              </a:tr>
              <a:tr h="2154075">
                <a:tc>
                  <a:txBody>
                    <a:bodyPr/>
                    <a:lstStyle/>
                    <a:p>
                      <a:pPr marL="0" marR="0" lvl="0" indent="0" algn="l" rtl="0">
                        <a:spcBef>
                          <a:spcPts val="0"/>
                        </a:spcBef>
                        <a:spcAft>
                          <a:spcPts val="0"/>
                        </a:spcAft>
                        <a:buNone/>
                      </a:pPr>
                      <a:endParaRPr sz="1400"/>
                    </a:p>
                  </a:txBody>
                  <a:tcPr marL="91450" marR="91450" marT="45725" marB="45725" anchor="ctr">
                    <a:solidFill>
                      <a:srgbClr val="D5DBE5"/>
                    </a:solidFill>
                  </a:tcPr>
                </a:tc>
                <a:tc>
                  <a:txBody>
                    <a:bodyPr/>
                    <a:lstStyle/>
                    <a:p>
                      <a:pPr marL="0" marR="0" lvl="0" indent="0" algn="l" rtl="0">
                        <a:spcBef>
                          <a:spcPts val="0"/>
                        </a:spcBef>
                        <a:spcAft>
                          <a:spcPts val="0"/>
                        </a:spcAft>
                        <a:buNone/>
                      </a:pPr>
                      <a:endParaRPr sz="1400"/>
                    </a:p>
                  </a:txBody>
                  <a:tcPr marL="91450" marR="91450" marT="45725" marB="45725" anchor="ctr">
                    <a:solidFill>
                      <a:srgbClr val="D5DBE5"/>
                    </a:solidFill>
                  </a:tcPr>
                </a:tc>
                <a:extLst>
                  <a:ext uri="{0D108BD9-81ED-4DB2-BD59-A6C34878D82A}">
                    <a16:rowId xmlns:a16="http://schemas.microsoft.com/office/drawing/2014/main" val="10001"/>
                  </a:ext>
                </a:extLst>
              </a:tr>
              <a:tr h="1920650">
                <a:tc gridSpan="2">
                  <a:txBody>
                    <a:bodyPr/>
                    <a:lstStyle/>
                    <a:p>
                      <a:pPr marL="0" marR="0" lvl="0" indent="0" algn="ctr" rtl="0">
                        <a:spcBef>
                          <a:spcPts val="0"/>
                        </a:spcBef>
                        <a:spcAft>
                          <a:spcPts val="0"/>
                        </a:spcAft>
                        <a:buNone/>
                      </a:pPr>
                      <a:endParaRPr sz="1200" b="1"/>
                    </a:p>
                  </a:txBody>
                  <a:tcPr marL="91450" marR="91450" marT="45725" marB="45725" anchor="ctr">
                    <a:solidFill>
                      <a:srgbClr val="D5DBE5"/>
                    </a:solidFill>
                  </a:tcPr>
                </a:tc>
                <a:tc hMerge="1">
                  <a:txBody>
                    <a:bodyPr/>
                    <a:lstStyle/>
                    <a:p>
                      <a:endParaRPr lang="en-US"/>
                    </a:p>
                  </a:txBody>
                  <a:tcPr/>
                </a:tc>
                <a:extLst>
                  <a:ext uri="{0D108BD9-81ED-4DB2-BD59-A6C34878D82A}">
                    <a16:rowId xmlns:a16="http://schemas.microsoft.com/office/drawing/2014/main" val="10002"/>
                  </a:ext>
                </a:extLst>
              </a:tr>
              <a:tr h="1920650">
                <a:tc gridSpan="2">
                  <a:txBody>
                    <a:bodyPr/>
                    <a:lstStyle/>
                    <a:p>
                      <a:pPr marL="0" marR="0" lvl="0" indent="0" algn="ctr" rtl="0">
                        <a:spcBef>
                          <a:spcPts val="0"/>
                        </a:spcBef>
                        <a:spcAft>
                          <a:spcPts val="0"/>
                        </a:spcAft>
                        <a:buNone/>
                      </a:pPr>
                      <a:endParaRPr sz="1200" b="1"/>
                    </a:p>
                  </a:txBody>
                  <a:tcPr marL="91450" marR="91450" marT="45725" marB="45725" anchor="ctr">
                    <a:solidFill>
                      <a:srgbClr val="D5DBE5"/>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166" name="Google Shape;166;p25"/>
          <p:cNvGraphicFramePr/>
          <p:nvPr>
            <p:extLst>
              <p:ext uri="{D42A27DB-BD31-4B8C-83A1-F6EECF244321}">
                <p14:modId xmlns:p14="http://schemas.microsoft.com/office/powerpoint/2010/main" val="1715876012"/>
              </p:ext>
            </p:extLst>
          </p:nvPr>
        </p:nvGraphicFramePr>
        <p:xfrm>
          <a:off x="5621716" y="0"/>
          <a:ext cx="743367" cy="6858000"/>
        </p:xfrm>
        <a:graphic>
          <a:graphicData uri="http://schemas.openxmlformats.org/drawingml/2006/table">
            <a:tbl>
              <a:tblPr firstRow="1" bandRow="1">
                <a:noFill/>
              </a:tblPr>
              <a:tblGrid>
                <a:gridCol w="743367">
                  <a:extLst>
                    <a:ext uri="{9D8B030D-6E8A-4147-A177-3AD203B41FA5}">
                      <a16:colId xmlns:a16="http://schemas.microsoft.com/office/drawing/2014/main" val="20000"/>
                    </a:ext>
                  </a:extLst>
                </a:gridCol>
              </a:tblGrid>
              <a:tr h="6858000">
                <a:tc>
                  <a:txBody>
                    <a:bodyPr/>
                    <a:lstStyle/>
                    <a:p>
                      <a:pPr marL="0" marR="0" lvl="0" indent="0" algn="l" rtl="0">
                        <a:spcBef>
                          <a:spcPts val="0"/>
                        </a:spcBef>
                        <a:spcAft>
                          <a:spcPts val="0"/>
                        </a:spcAft>
                        <a:buNone/>
                      </a:pPr>
                      <a:r>
                        <a:rPr lang="en-GB" sz="1200" b="1" i="1" dirty="0">
                          <a:solidFill>
                            <a:srgbClr val="000000"/>
                          </a:solidFill>
                          <a:latin typeface="Amatic SC"/>
                          <a:ea typeface="Amatic SC"/>
                          <a:cs typeface="Amatic SC"/>
                          <a:sym typeface="Amatic SC"/>
                        </a:rPr>
                        <a:t>Written exam 1 Media  Messages (2hr) 70 marks - 35%</a:t>
                      </a:r>
                      <a:endParaRPr sz="1200" b="1" i="1" dirty="0">
                        <a:solidFill>
                          <a:srgbClr val="000000"/>
                        </a:solidFill>
                        <a:latin typeface="Amatic SC"/>
                        <a:ea typeface="Amatic SC"/>
                        <a:cs typeface="Amatic SC"/>
                        <a:sym typeface="Amatic SC"/>
                      </a:endParaRPr>
                    </a:p>
                  </a:txBody>
                  <a:tcPr marL="91450" marR="91450" marT="45725" marB="45725" anchor="ctr">
                    <a:solidFill>
                      <a:srgbClr val="FFC000"/>
                    </a:solidFill>
                  </a:tcPr>
                </a:tc>
                <a:extLst>
                  <a:ext uri="{0D108BD9-81ED-4DB2-BD59-A6C34878D82A}">
                    <a16:rowId xmlns:a16="http://schemas.microsoft.com/office/drawing/2014/main" val="10000"/>
                  </a:ext>
                </a:extLst>
              </a:tr>
            </a:tbl>
          </a:graphicData>
        </a:graphic>
      </p:graphicFrame>
      <p:graphicFrame>
        <p:nvGraphicFramePr>
          <p:cNvPr id="167" name="Google Shape;167;p25"/>
          <p:cNvGraphicFramePr/>
          <p:nvPr>
            <p:extLst>
              <p:ext uri="{D42A27DB-BD31-4B8C-83A1-F6EECF244321}">
                <p14:modId xmlns:p14="http://schemas.microsoft.com/office/powerpoint/2010/main" val="714061069"/>
              </p:ext>
            </p:extLst>
          </p:nvPr>
        </p:nvGraphicFramePr>
        <p:xfrm>
          <a:off x="6442517" y="0"/>
          <a:ext cx="5101481" cy="6922750"/>
        </p:xfrm>
        <a:graphic>
          <a:graphicData uri="http://schemas.openxmlformats.org/drawingml/2006/table">
            <a:tbl>
              <a:tblPr firstRow="1" bandRow="1">
                <a:noFill/>
              </a:tblPr>
              <a:tblGrid>
                <a:gridCol w="2498378">
                  <a:extLst>
                    <a:ext uri="{9D8B030D-6E8A-4147-A177-3AD203B41FA5}">
                      <a16:colId xmlns:a16="http://schemas.microsoft.com/office/drawing/2014/main" val="20000"/>
                    </a:ext>
                  </a:extLst>
                </a:gridCol>
                <a:gridCol w="2603103">
                  <a:extLst>
                    <a:ext uri="{9D8B030D-6E8A-4147-A177-3AD203B41FA5}">
                      <a16:colId xmlns:a16="http://schemas.microsoft.com/office/drawing/2014/main" val="20001"/>
                    </a:ext>
                  </a:extLst>
                </a:gridCol>
              </a:tblGrid>
              <a:tr h="957450">
                <a:tc>
                  <a:txBody>
                    <a:bodyPr/>
                    <a:lstStyle/>
                    <a:p>
                      <a:pPr marL="0" marR="0" lvl="0" indent="0" algn="l" rtl="0">
                        <a:spcBef>
                          <a:spcPts val="0"/>
                        </a:spcBef>
                        <a:spcAft>
                          <a:spcPts val="0"/>
                        </a:spcAft>
                        <a:buNone/>
                      </a:pPr>
                      <a:r>
                        <a:rPr lang="en-GB" sz="1200"/>
                        <a:t>Component 2 Section A: </a:t>
                      </a:r>
                      <a:r>
                        <a:rPr lang="en-GB" sz="1200" b="1"/>
                        <a:t>Evolving Media</a:t>
                      </a:r>
                      <a:endParaRPr/>
                    </a:p>
                    <a:p>
                      <a:pPr marL="0" marR="0" lvl="0" indent="0" algn="l" rtl="0">
                        <a:spcBef>
                          <a:spcPts val="0"/>
                        </a:spcBef>
                        <a:spcAft>
                          <a:spcPts val="0"/>
                        </a:spcAft>
                        <a:buNone/>
                      </a:pPr>
                      <a:r>
                        <a:rPr lang="en-GB" sz="1200" i="1"/>
                        <a:t>Media Industries and audiences</a:t>
                      </a:r>
                      <a:endParaRPr/>
                    </a:p>
                    <a:p>
                      <a:pPr marL="0" marR="0" lvl="0" indent="0" algn="l" rtl="0">
                        <a:spcBef>
                          <a:spcPts val="0"/>
                        </a:spcBef>
                        <a:spcAft>
                          <a:spcPts val="0"/>
                        </a:spcAft>
                        <a:buNone/>
                      </a:pPr>
                      <a:r>
                        <a:rPr lang="en-GB" sz="1200"/>
                        <a:t>( 30 marks 2 x 15 mark Qs  AO1 30)</a:t>
                      </a:r>
                      <a:endParaRPr sz="1200"/>
                    </a:p>
                  </a:txBody>
                  <a:tcPr marL="91450" marR="91450" marT="45725" marB="45725"/>
                </a:tc>
                <a:tc>
                  <a:txBody>
                    <a:bodyPr/>
                    <a:lstStyle/>
                    <a:p>
                      <a:pPr marL="0" marR="0" lvl="0" indent="0" algn="l" rtl="0">
                        <a:spcBef>
                          <a:spcPts val="0"/>
                        </a:spcBef>
                        <a:spcAft>
                          <a:spcPts val="0"/>
                        </a:spcAft>
                        <a:buNone/>
                      </a:pPr>
                      <a:r>
                        <a:rPr lang="en-GB" sz="1200"/>
                        <a:t>Component 2 Section B:  Evolving Media </a:t>
                      </a:r>
                      <a:r>
                        <a:rPr lang="en-GB" sz="1200" i="1"/>
                        <a:t>All areas - Long form television drama  </a:t>
                      </a:r>
                      <a:endParaRPr/>
                    </a:p>
                    <a:p>
                      <a:pPr marL="0" marR="0" lvl="0" indent="0" algn="l" rtl="0">
                        <a:spcBef>
                          <a:spcPts val="0"/>
                        </a:spcBef>
                        <a:spcAft>
                          <a:spcPts val="0"/>
                        </a:spcAft>
                        <a:buNone/>
                      </a:pPr>
                      <a:r>
                        <a:rPr lang="en-GB" sz="1200" i="0"/>
                        <a:t>Choose one episode from each list</a:t>
                      </a:r>
                      <a:endParaRPr/>
                    </a:p>
                    <a:p>
                      <a:pPr marL="0" marR="0" lvl="0" indent="0" algn="l" rtl="0">
                        <a:spcBef>
                          <a:spcPts val="0"/>
                        </a:spcBef>
                        <a:spcAft>
                          <a:spcPts val="0"/>
                        </a:spcAft>
                        <a:buNone/>
                      </a:pPr>
                      <a:r>
                        <a:rPr lang="en-GB" sz="1200"/>
                        <a:t>(40 marks AO1 10 + AO2 30)</a:t>
                      </a:r>
                      <a:endParaRPr sz="1200"/>
                    </a:p>
                  </a:txBody>
                  <a:tcPr marL="91450" marR="91450" marT="45725" marB="45725"/>
                </a:tc>
                <a:extLst>
                  <a:ext uri="{0D108BD9-81ED-4DB2-BD59-A6C34878D82A}">
                    <a16:rowId xmlns:a16="http://schemas.microsoft.com/office/drawing/2014/main" val="10000"/>
                  </a:ext>
                </a:extLst>
              </a:tr>
              <a:tr h="2623575">
                <a:tc rowSpan="2">
                  <a:txBody>
                    <a:bodyPr/>
                    <a:lstStyle/>
                    <a:p>
                      <a:pPr marL="0" marR="0" lvl="0" indent="0" algn="ctr" rtl="0">
                        <a:spcBef>
                          <a:spcPts val="0"/>
                        </a:spcBef>
                        <a:spcAft>
                          <a:spcPts val="0"/>
                        </a:spcAft>
                        <a:buNone/>
                      </a:pPr>
                      <a:r>
                        <a:rPr lang="en-GB" sz="1400" b="1"/>
                        <a:t>Film</a:t>
                      </a:r>
                      <a:endParaRPr/>
                    </a:p>
                    <a:p>
                      <a:pPr marL="0" marR="0" lvl="0" indent="0" algn="ctr" rtl="0">
                        <a:spcBef>
                          <a:spcPts val="0"/>
                        </a:spcBef>
                        <a:spcAft>
                          <a:spcPts val="0"/>
                        </a:spcAft>
                        <a:buNone/>
                      </a:pPr>
                      <a:r>
                        <a:rPr lang="en-GB" sz="1400" b="1"/>
                        <a:t>Jungle Book 1967 and 2016 </a:t>
                      </a:r>
                      <a:endParaRPr/>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solidFill>
                          <a:schemeClr val="dk1"/>
                        </a:solidFill>
                        <a:latin typeface="Calibri"/>
                        <a:ea typeface="Calibri"/>
                        <a:cs typeface="Calibri"/>
                        <a:sym typeface="Calibri"/>
                      </a:endParaRPr>
                    </a:p>
                    <a:p>
                      <a:pPr marL="0" marR="0" lvl="0" indent="0" algn="ctr" rtl="0">
                        <a:spcBef>
                          <a:spcPts val="0"/>
                        </a:spcBef>
                        <a:spcAft>
                          <a:spcPts val="0"/>
                        </a:spcAft>
                        <a:buNone/>
                      </a:pPr>
                      <a:endParaRPr sz="1400" b="1">
                        <a:solidFill>
                          <a:schemeClr val="dk1"/>
                        </a:solidFill>
                        <a:latin typeface="Calibri"/>
                        <a:ea typeface="Calibri"/>
                        <a:cs typeface="Calibri"/>
                        <a:sym typeface="Calibri"/>
                      </a:endParaRPr>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p>
                    <a:p>
                      <a:pPr marL="0" marR="0" lvl="0" indent="0" algn="ctr" rtl="0">
                        <a:spcBef>
                          <a:spcPts val="0"/>
                        </a:spcBef>
                        <a:spcAft>
                          <a:spcPts val="0"/>
                        </a:spcAft>
                        <a:buNone/>
                      </a:pPr>
                      <a:endParaRPr sz="1400" b="1"/>
                    </a:p>
                    <a:p>
                      <a:pPr marL="0" marR="0" lvl="0" indent="0" algn="ctr" rtl="0">
                        <a:spcBef>
                          <a:spcPts val="0"/>
                        </a:spcBef>
                        <a:spcAft>
                          <a:spcPts val="0"/>
                        </a:spcAft>
                        <a:buNone/>
                      </a:pPr>
                      <a:r>
                        <a:rPr lang="en-GB" sz="1400" b="1"/>
                        <a:t>Radio</a:t>
                      </a:r>
                      <a:endParaRPr/>
                    </a:p>
                    <a:p>
                      <a:pPr marL="0" marR="0" lvl="0" indent="0" algn="ctr" rtl="0">
                        <a:spcBef>
                          <a:spcPts val="0"/>
                        </a:spcBef>
                        <a:spcAft>
                          <a:spcPts val="0"/>
                        </a:spcAft>
                        <a:buNone/>
                      </a:pPr>
                      <a:r>
                        <a:rPr lang="en-GB" sz="1400" b="1"/>
                        <a:t>BBC Radio One Breakfast Show</a:t>
                      </a:r>
                      <a:endParaRPr/>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r>
                        <a:rPr lang="en-GB" sz="1400" b="1"/>
                        <a:t>Video Games</a:t>
                      </a:r>
                      <a:endParaRPr/>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p>
                      <a:pPr marL="0" marR="0" lvl="0" indent="0" algn="ctr" rtl="0">
                        <a:spcBef>
                          <a:spcPts val="0"/>
                        </a:spcBef>
                        <a:spcAft>
                          <a:spcPts val="0"/>
                        </a:spcAft>
                        <a:buClr>
                          <a:schemeClr val="dk1"/>
                        </a:buClr>
                        <a:buFont typeface="Calibri"/>
                        <a:buNone/>
                      </a:pPr>
                      <a:endParaRPr sz="1400" b="1"/>
                    </a:p>
                  </a:txBody>
                  <a:tcPr marL="91450" marR="91450" marT="45725" marB="45725">
                    <a:solidFill>
                      <a:srgbClr val="DDEAF6"/>
                    </a:solidFill>
                  </a:tcPr>
                </a:tc>
                <a:tc>
                  <a:txBody>
                    <a:bodyPr/>
                    <a:lstStyle/>
                    <a:p>
                      <a:pPr marL="0" marR="0" lvl="0" indent="0" algn="ctr" rtl="0">
                        <a:spcBef>
                          <a:spcPts val="0"/>
                        </a:spcBef>
                        <a:spcAft>
                          <a:spcPts val="0"/>
                        </a:spcAft>
                        <a:buNone/>
                      </a:pPr>
                      <a:r>
                        <a:rPr lang="en-GB" sz="1400" b="1" dirty="0"/>
                        <a:t>English Language </a:t>
                      </a:r>
                      <a:endParaRPr dirty="0"/>
                    </a:p>
                    <a:p>
                      <a:pPr marL="0" marR="0" lvl="0" indent="0" algn="ctr" rtl="0">
                        <a:spcBef>
                          <a:spcPts val="0"/>
                        </a:spcBef>
                        <a:spcAft>
                          <a:spcPts val="0"/>
                        </a:spcAft>
                        <a:buNone/>
                      </a:pPr>
                      <a:r>
                        <a:rPr lang="en-GB" sz="1400" b="1" dirty="0"/>
                        <a:t>Season 1 Episode 1</a:t>
                      </a:r>
                      <a:endParaRPr sz="1400" b="1" dirty="0"/>
                    </a:p>
                    <a:p>
                      <a:pPr marL="0" marR="0" lvl="0" indent="0" algn="ctr" rtl="0">
                        <a:spcBef>
                          <a:spcPts val="0"/>
                        </a:spcBef>
                        <a:spcAft>
                          <a:spcPts val="0"/>
                        </a:spcAft>
                        <a:buNone/>
                      </a:pPr>
                      <a:endParaRPr sz="1400" b="1" dirty="0"/>
                    </a:p>
                    <a:p>
                      <a:pPr marL="0" marR="0" lvl="0" indent="0" algn="ctr" rtl="0">
                        <a:spcBef>
                          <a:spcPts val="0"/>
                        </a:spcBef>
                        <a:spcAft>
                          <a:spcPts val="0"/>
                        </a:spcAft>
                        <a:buNone/>
                      </a:pPr>
                      <a:r>
                        <a:rPr lang="en-GB" sz="1400" b="1" dirty="0"/>
                        <a:t>Stranger Things  </a:t>
                      </a:r>
                      <a:endParaRPr dirty="0"/>
                    </a:p>
                    <a:p>
                      <a:pPr marL="0" marR="0" lvl="0" indent="0" algn="ctr" rtl="0">
                        <a:spcBef>
                          <a:spcPts val="0"/>
                        </a:spcBef>
                        <a:spcAft>
                          <a:spcPts val="0"/>
                        </a:spcAft>
                        <a:buNone/>
                      </a:pPr>
                      <a:endParaRPr sz="1400" dirty="0"/>
                    </a:p>
                    <a:p>
                      <a:pPr marL="0" marR="0" lvl="0" indent="0" algn="ctr" rtl="0">
                        <a:spcBef>
                          <a:spcPts val="0"/>
                        </a:spcBef>
                        <a:spcAft>
                          <a:spcPts val="0"/>
                        </a:spcAft>
                        <a:buNone/>
                      </a:pPr>
                      <a:endParaRPr sz="1400" dirty="0"/>
                    </a:p>
                    <a:p>
                      <a:pPr marL="0" marR="0" lvl="0" indent="0" algn="ctr" rtl="0">
                        <a:spcBef>
                          <a:spcPts val="0"/>
                        </a:spcBef>
                        <a:spcAft>
                          <a:spcPts val="0"/>
                        </a:spcAft>
                        <a:buClr>
                          <a:schemeClr val="dk1"/>
                        </a:buClr>
                        <a:buFont typeface="Calibri"/>
                        <a:buNone/>
                      </a:pPr>
                      <a:endParaRPr sz="14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1400" dirty="0"/>
                    </a:p>
                  </a:txBody>
                  <a:tcPr marL="91450" marR="91450" marT="45725" marB="45725">
                    <a:solidFill>
                      <a:srgbClr val="DDEAF6"/>
                    </a:solidFill>
                  </a:tcPr>
                </a:tc>
                <a:extLst>
                  <a:ext uri="{0D108BD9-81ED-4DB2-BD59-A6C34878D82A}">
                    <a16:rowId xmlns:a16="http://schemas.microsoft.com/office/drawing/2014/main" val="10001"/>
                  </a:ext>
                </a:extLst>
              </a:tr>
              <a:tr h="3293325">
                <a:tc vMerge="1">
                  <a:txBody>
                    <a:bodyPr/>
                    <a:lstStyle/>
                    <a:p>
                      <a:endParaRPr lang="en-US"/>
                    </a:p>
                  </a:txBody>
                  <a:tcPr/>
                </a:tc>
                <a:tc>
                  <a:txBody>
                    <a:bodyPr/>
                    <a:lstStyle/>
                    <a:p>
                      <a:pPr marL="0" marR="0" lvl="0" indent="0" algn="ctr" rtl="0">
                        <a:spcBef>
                          <a:spcPts val="0"/>
                        </a:spcBef>
                        <a:spcAft>
                          <a:spcPts val="0"/>
                        </a:spcAft>
                        <a:buNone/>
                      </a:pPr>
                      <a:r>
                        <a:rPr lang="en-GB" sz="1400" b="1" dirty="0"/>
                        <a:t>Non-English Language</a:t>
                      </a:r>
                      <a:endParaRPr dirty="0"/>
                    </a:p>
                    <a:p>
                      <a:pPr marL="0" marR="0" lvl="0" indent="0" algn="ctr" rtl="0">
                        <a:spcBef>
                          <a:spcPts val="0"/>
                        </a:spcBef>
                        <a:spcAft>
                          <a:spcPts val="0"/>
                        </a:spcAft>
                        <a:buNone/>
                      </a:pPr>
                      <a:endParaRPr sz="1400" b="1" dirty="0"/>
                    </a:p>
                    <a:p>
                      <a:pPr marL="0" marR="0" lvl="0" indent="0" algn="ctr" rtl="0">
                        <a:spcBef>
                          <a:spcPts val="0"/>
                        </a:spcBef>
                        <a:spcAft>
                          <a:spcPts val="0"/>
                        </a:spcAft>
                        <a:buNone/>
                      </a:pPr>
                      <a:r>
                        <a:rPr lang="en-GB" b="1" dirty="0"/>
                        <a:t>Deutschland 83</a:t>
                      </a:r>
                      <a:endParaRPr dirty="0"/>
                    </a:p>
                    <a:p>
                      <a:pPr marL="0" marR="0" lvl="0" indent="0" algn="ctr" rtl="0">
                        <a:spcBef>
                          <a:spcPts val="0"/>
                        </a:spcBef>
                        <a:spcAft>
                          <a:spcPts val="0"/>
                        </a:spcAft>
                        <a:buNone/>
                      </a:pPr>
                      <a:endParaRPr sz="1400" b="1" dirty="0"/>
                    </a:p>
                    <a:p>
                      <a:pPr marL="0" marR="0" lvl="0" indent="0" algn="ctr" rtl="0">
                        <a:spcBef>
                          <a:spcPts val="0"/>
                        </a:spcBef>
                        <a:spcAft>
                          <a:spcPts val="0"/>
                        </a:spcAft>
                        <a:buClr>
                          <a:schemeClr val="dk1"/>
                        </a:buClr>
                        <a:buFont typeface="Calibri"/>
                        <a:buNone/>
                      </a:pPr>
                      <a:endParaRPr sz="1400" dirty="0"/>
                    </a:p>
                    <a:p>
                      <a:pPr marL="0" marR="0" lvl="0" indent="0" algn="ctr" rtl="0">
                        <a:spcBef>
                          <a:spcPts val="0"/>
                        </a:spcBef>
                        <a:spcAft>
                          <a:spcPts val="0"/>
                        </a:spcAft>
                        <a:buClr>
                          <a:schemeClr val="dk1"/>
                        </a:buClr>
                        <a:buFont typeface="Calibri"/>
                        <a:buNone/>
                      </a:pPr>
                      <a:endParaRPr sz="1400" dirty="0"/>
                    </a:p>
                    <a:p>
                      <a:pPr marL="0" marR="0" lvl="0" indent="0" algn="ctr" rtl="0">
                        <a:spcBef>
                          <a:spcPts val="0"/>
                        </a:spcBef>
                        <a:spcAft>
                          <a:spcPts val="0"/>
                        </a:spcAft>
                        <a:buClr>
                          <a:schemeClr val="dk1"/>
                        </a:buClr>
                        <a:buFont typeface="Calibri"/>
                        <a:buNone/>
                      </a:pPr>
                      <a:endParaRPr sz="1400" dirty="0"/>
                    </a:p>
                    <a:p>
                      <a:pPr marL="0" marR="0" lvl="0" indent="0" algn="ctr" rtl="0">
                        <a:spcBef>
                          <a:spcPts val="0"/>
                        </a:spcBef>
                        <a:spcAft>
                          <a:spcPts val="0"/>
                        </a:spcAft>
                        <a:buClr>
                          <a:schemeClr val="dk1"/>
                        </a:buClr>
                        <a:buFont typeface="Calibri"/>
                        <a:buNone/>
                      </a:pPr>
                      <a:endParaRPr sz="1400" dirty="0"/>
                    </a:p>
                    <a:p>
                      <a:pPr marL="0" marR="0" lvl="0" indent="0" algn="ctr" rtl="0">
                        <a:spcBef>
                          <a:spcPts val="0"/>
                        </a:spcBef>
                        <a:spcAft>
                          <a:spcPts val="0"/>
                        </a:spcAft>
                        <a:buNone/>
                      </a:pPr>
                      <a:endParaRPr sz="1400" dirty="0"/>
                    </a:p>
                  </a:txBody>
                  <a:tcPr marL="91450" marR="91450" marT="45725" marB="45725">
                    <a:solidFill>
                      <a:srgbClr val="DDEAF6"/>
                    </a:solidFill>
                  </a:tcPr>
                </a:tc>
                <a:extLst>
                  <a:ext uri="{0D108BD9-81ED-4DB2-BD59-A6C34878D82A}">
                    <a16:rowId xmlns:a16="http://schemas.microsoft.com/office/drawing/2014/main" val="10002"/>
                  </a:ext>
                </a:extLst>
              </a:tr>
            </a:tbl>
          </a:graphicData>
        </a:graphic>
      </p:graphicFrame>
      <p:pic>
        <p:nvPicPr>
          <p:cNvPr id="168" name="Google Shape;168;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34475" y="-14654212"/>
            <a:ext cx="272868" cy="360000"/>
          </a:xfrm>
          <a:prstGeom prst="rect">
            <a:avLst/>
          </a:prstGeom>
          <a:noFill/>
          <a:ln>
            <a:noFill/>
          </a:ln>
        </p:spPr>
      </p:pic>
      <p:pic>
        <p:nvPicPr>
          <p:cNvPr id="169" name="Google Shape;169;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34474" y="-14654212"/>
            <a:ext cx="2728681" cy="3600000"/>
          </a:xfrm>
          <a:prstGeom prst="rect">
            <a:avLst/>
          </a:prstGeom>
          <a:noFill/>
          <a:ln>
            <a:noFill/>
          </a:ln>
        </p:spPr>
      </p:pic>
      <p:pic>
        <p:nvPicPr>
          <p:cNvPr id="170" name="Google Shape;170;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66131" y="1771846"/>
            <a:ext cx="982760" cy="1455058"/>
          </a:xfrm>
          <a:prstGeom prst="rect">
            <a:avLst/>
          </a:prstGeom>
          <a:noFill/>
          <a:ln>
            <a:noFill/>
          </a:ln>
        </p:spPr>
      </p:pic>
      <p:pic>
        <p:nvPicPr>
          <p:cNvPr id="171" name="Google Shape;171;p2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604698" y="1813710"/>
            <a:ext cx="1248913" cy="1333284"/>
          </a:xfrm>
          <a:prstGeom prst="rect">
            <a:avLst/>
          </a:prstGeom>
          <a:noFill/>
          <a:ln>
            <a:noFill/>
          </a:ln>
        </p:spPr>
      </p:pic>
      <p:pic>
        <p:nvPicPr>
          <p:cNvPr id="172" name="Google Shape;172;p2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44343" y="3893270"/>
            <a:ext cx="1704600" cy="958200"/>
          </a:xfrm>
          <a:prstGeom prst="rect">
            <a:avLst/>
          </a:prstGeom>
          <a:noFill/>
          <a:ln>
            <a:noFill/>
          </a:ln>
        </p:spPr>
      </p:pic>
      <p:pic>
        <p:nvPicPr>
          <p:cNvPr id="173" name="Google Shape;173;p2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650158" y="5548929"/>
            <a:ext cx="2125895" cy="1069556"/>
          </a:xfrm>
          <a:prstGeom prst="rect">
            <a:avLst/>
          </a:prstGeom>
          <a:noFill/>
          <a:ln>
            <a:noFill/>
          </a:ln>
        </p:spPr>
      </p:pic>
      <p:pic>
        <p:nvPicPr>
          <p:cNvPr id="174" name="Google Shape;174;p2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45038" y="2041300"/>
            <a:ext cx="2445600" cy="1185600"/>
          </a:xfrm>
          <a:prstGeom prst="rect">
            <a:avLst/>
          </a:prstGeom>
          <a:noFill/>
          <a:ln>
            <a:noFill/>
          </a:ln>
        </p:spPr>
      </p:pic>
      <p:pic>
        <p:nvPicPr>
          <p:cNvPr id="175" name="Google Shape;175;p25"/>
          <p:cNvPicPr preferRelativeResize="0"/>
          <p:nvPr/>
        </p:nvPicPr>
        <p:blipFill rotWithShape="1">
          <a:blip r:embed="rId10">
            <a:alphaModFix/>
          </a:blip>
          <a:srcRect/>
          <a:stretch/>
        </p:blipFill>
        <p:spPr>
          <a:xfrm>
            <a:off x="298669" y="1219611"/>
            <a:ext cx="1900807" cy="2576713"/>
          </a:xfrm>
          <a:prstGeom prst="rect">
            <a:avLst/>
          </a:prstGeom>
          <a:noFill/>
          <a:ln>
            <a:noFill/>
          </a:ln>
        </p:spPr>
      </p:pic>
      <p:pic>
        <p:nvPicPr>
          <p:cNvPr id="176" name="Google Shape;176;p25"/>
          <p:cNvPicPr preferRelativeResize="0"/>
          <p:nvPr/>
        </p:nvPicPr>
        <p:blipFill rotWithShape="1">
          <a:blip r:embed="rId11">
            <a:alphaModFix/>
          </a:blip>
          <a:srcRect/>
          <a:stretch/>
        </p:blipFill>
        <p:spPr>
          <a:xfrm>
            <a:off x="301087" y="4050727"/>
            <a:ext cx="1898389" cy="2527486"/>
          </a:xfrm>
          <a:prstGeom prst="rect">
            <a:avLst/>
          </a:prstGeom>
          <a:noFill/>
          <a:ln>
            <a:noFill/>
          </a:ln>
        </p:spPr>
      </p:pic>
      <p:pic>
        <p:nvPicPr>
          <p:cNvPr id="177" name="Google Shape;177;p25"/>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2911672" y="1703741"/>
            <a:ext cx="1168307" cy="1511660"/>
          </a:xfrm>
          <a:prstGeom prst="rect">
            <a:avLst/>
          </a:prstGeom>
          <a:noFill/>
          <a:ln>
            <a:noFill/>
          </a:ln>
        </p:spPr>
      </p:pic>
      <p:sp>
        <p:nvSpPr>
          <p:cNvPr id="178" name="Google Shape;178;p25"/>
          <p:cNvSpPr txBox="1"/>
          <p:nvPr/>
        </p:nvSpPr>
        <p:spPr>
          <a:xfrm>
            <a:off x="2947959" y="1219611"/>
            <a:ext cx="258429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b="1" i="0" u="none" strike="noStrike" cap="none">
                <a:solidFill>
                  <a:schemeClr val="dk1"/>
                </a:solidFill>
                <a:latin typeface="Calibri"/>
                <a:ea typeface="Calibri"/>
                <a:cs typeface="Calibri"/>
                <a:sym typeface="Calibri"/>
              </a:rPr>
              <a:t>Magazine – The Big Issue</a:t>
            </a:r>
            <a:endParaRPr/>
          </a:p>
          <a:p>
            <a:pPr marL="0" marR="0" lvl="0" indent="0" algn="ctr" rtl="0">
              <a:spcBef>
                <a:spcPts val="0"/>
              </a:spcBef>
              <a:spcAft>
                <a:spcPts val="0"/>
              </a:spcAft>
              <a:buNone/>
            </a:pPr>
            <a:r>
              <a:rPr lang="en-GB" sz="1200" b="1" i="0" u="none" strike="noStrike" cap="none">
                <a:solidFill>
                  <a:schemeClr val="dk1"/>
                </a:solidFill>
                <a:latin typeface="Calibri"/>
                <a:ea typeface="Calibri"/>
                <a:cs typeface="Calibri"/>
                <a:sym typeface="Calibri"/>
              </a:rPr>
              <a:t>Two Front Covers</a:t>
            </a:r>
            <a:endParaRPr sz="1200" b="1" i="0" u="none" strike="noStrike" cap="none">
              <a:solidFill>
                <a:schemeClr val="dk1"/>
              </a:solidFill>
              <a:latin typeface="Calibri"/>
              <a:ea typeface="Calibri"/>
              <a:cs typeface="Calibri"/>
              <a:sym typeface="Calibri"/>
            </a:endParaRPr>
          </a:p>
        </p:txBody>
      </p:sp>
      <p:pic>
        <p:nvPicPr>
          <p:cNvPr id="179" name="Google Shape;179;p25"/>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4313220" y="1729890"/>
            <a:ext cx="1077482" cy="1432594"/>
          </a:xfrm>
          <a:prstGeom prst="rect">
            <a:avLst/>
          </a:prstGeom>
          <a:noFill/>
          <a:ln>
            <a:noFill/>
          </a:ln>
        </p:spPr>
      </p:pic>
      <p:sp>
        <p:nvSpPr>
          <p:cNvPr id="180" name="Google Shape;180;p25"/>
          <p:cNvSpPr txBox="1"/>
          <p:nvPr/>
        </p:nvSpPr>
        <p:spPr>
          <a:xfrm>
            <a:off x="3173474" y="3277787"/>
            <a:ext cx="194911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i="0" u="none" strike="noStrike" cap="none">
                <a:solidFill>
                  <a:schemeClr val="dk1"/>
                </a:solidFill>
                <a:latin typeface="Calibri"/>
                <a:ea typeface="Calibri"/>
                <a:cs typeface="Calibri"/>
                <a:sym typeface="Calibri"/>
              </a:rPr>
              <a:t>Advertising and Marketing</a:t>
            </a:r>
            <a:endParaRPr sz="1200" b="1">
              <a:solidFill>
                <a:schemeClr val="dk1"/>
              </a:solidFill>
              <a:latin typeface="Calibri"/>
              <a:ea typeface="Calibri"/>
              <a:cs typeface="Calibri"/>
              <a:sym typeface="Calibri"/>
            </a:endParaRPr>
          </a:p>
        </p:txBody>
      </p:sp>
      <p:pic>
        <p:nvPicPr>
          <p:cNvPr id="181" name="Google Shape;181;p25"/>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903582" y="4519413"/>
            <a:ext cx="1378917" cy="839644"/>
          </a:xfrm>
          <a:prstGeom prst="rect">
            <a:avLst/>
          </a:prstGeom>
          <a:noFill/>
          <a:ln>
            <a:noFill/>
          </a:ln>
        </p:spPr>
      </p:pic>
      <p:pic>
        <p:nvPicPr>
          <p:cNvPr id="182" name="Google Shape;182;p25"/>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490966" y="3653847"/>
            <a:ext cx="1018083" cy="1529906"/>
          </a:xfrm>
          <a:prstGeom prst="rect">
            <a:avLst/>
          </a:prstGeom>
          <a:noFill/>
          <a:ln>
            <a:noFill/>
          </a:ln>
        </p:spPr>
      </p:pic>
      <p:sp>
        <p:nvSpPr>
          <p:cNvPr id="183" name="Google Shape;183;p25"/>
          <p:cNvSpPr txBox="1"/>
          <p:nvPr/>
        </p:nvSpPr>
        <p:spPr>
          <a:xfrm>
            <a:off x="3536573" y="5367094"/>
            <a:ext cx="162676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Two Music Videos</a:t>
            </a:r>
            <a:endParaRPr sz="1200" b="1">
              <a:solidFill>
                <a:schemeClr val="dk1"/>
              </a:solidFill>
              <a:latin typeface="Calibri"/>
              <a:ea typeface="Calibri"/>
              <a:cs typeface="Calibri"/>
              <a:sym typeface="Calibri"/>
            </a:endParaRPr>
          </a:p>
        </p:txBody>
      </p:sp>
      <p:pic>
        <p:nvPicPr>
          <p:cNvPr id="184" name="Google Shape;184;p25"/>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2926075" y="3571025"/>
            <a:ext cx="1331900" cy="852525"/>
          </a:xfrm>
          <a:prstGeom prst="rect">
            <a:avLst/>
          </a:prstGeom>
          <a:noFill/>
          <a:ln>
            <a:noFill/>
          </a:ln>
        </p:spPr>
      </p:pic>
      <p:pic>
        <p:nvPicPr>
          <p:cNvPr id="185" name="Google Shape;185;p25"/>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2770425" y="5652138"/>
            <a:ext cx="1450800" cy="1062958"/>
          </a:xfrm>
          <a:prstGeom prst="rect">
            <a:avLst/>
          </a:prstGeom>
          <a:noFill/>
          <a:ln>
            <a:noFill/>
          </a:ln>
        </p:spPr>
      </p:pic>
      <p:pic>
        <p:nvPicPr>
          <p:cNvPr id="24" name="Picture 6" descr="Deutschland 86 (TV Series 2018) - IMDb">
            <a:extLst>
              <a:ext uri="{FF2B5EF4-FFF2-40B4-BE49-F238E27FC236}">
                <a16:creationId xmlns:a16="http://schemas.microsoft.com/office/drawing/2014/main" id="{375CABC4-1629-4A23-954C-EFBF192EF000}"/>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295137" y="4414521"/>
            <a:ext cx="1689645" cy="2283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6136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p:txBody>
          <a:bodyPr/>
          <a:lstStyle/>
          <a:p>
            <a:r>
              <a:rPr lang="en-GB" dirty="0">
                <a:solidFill>
                  <a:srgbClr val="FF0000"/>
                </a:solidFill>
              </a:rPr>
              <a:t>Course Overview</a:t>
            </a:r>
          </a:p>
        </p:txBody>
      </p:sp>
      <p:sp>
        <p:nvSpPr>
          <p:cNvPr id="10" name="Content Placeholder 2">
            <a:extLst>
              <a:ext uri="{FF2B5EF4-FFF2-40B4-BE49-F238E27FC236}">
                <a16:creationId xmlns:a16="http://schemas.microsoft.com/office/drawing/2014/main" id="{F7FEBF14-3FAE-4785-86EF-5E3E4EFF1D5D}"/>
              </a:ext>
            </a:extLst>
          </p:cNvPr>
          <p:cNvSpPr txBox="1">
            <a:spLocks/>
          </p:cNvSpPr>
          <p:nvPr/>
        </p:nvSpPr>
        <p:spPr>
          <a:xfrm>
            <a:off x="838200" y="1428094"/>
            <a:ext cx="5033395" cy="42576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Media Messages: Music Videos</a:t>
            </a:r>
            <a:br>
              <a:rPr lang="en-GB" u="sng" dirty="0"/>
            </a:br>
            <a:endParaRPr lang="en-GB" u="sng" dirty="0"/>
          </a:p>
          <a:p>
            <a:pPr marL="0" indent="0">
              <a:buFont typeface="Arial" panose="020B0604020202020204" pitchFamily="34" charset="0"/>
              <a:buNone/>
            </a:pPr>
            <a:r>
              <a:rPr lang="en-GB" i="1" dirty="0" err="1"/>
              <a:t>Approx</a:t>
            </a:r>
            <a:r>
              <a:rPr lang="en-GB" i="1" dirty="0"/>
              <a:t> 10 % of the total A Level</a:t>
            </a:r>
          </a:p>
          <a:p>
            <a:pPr marL="0" indent="0">
              <a:buFont typeface="Arial" panose="020B0604020202020204" pitchFamily="34" charset="0"/>
              <a:buNone/>
            </a:pPr>
            <a:endParaRPr lang="en-GB" i="1" dirty="0"/>
          </a:p>
          <a:p>
            <a:pPr marL="0" indent="0">
              <a:buFont typeface="Arial" panose="020B0604020202020204" pitchFamily="34" charset="0"/>
              <a:buNone/>
            </a:pPr>
            <a:r>
              <a:rPr lang="en-GB" dirty="0"/>
              <a:t>An detailed analysis of 2 case studies where you will learn about film language such as cinematography and editing and how it is used to create meaning and to represent an artist and build their public image. </a:t>
            </a:r>
            <a:endParaRPr lang="en-GB" i="1" dirty="0"/>
          </a:p>
        </p:txBody>
      </p:sp>
      <p:pic>
        <p:nvPicPr>
          <p:cNvPr id="3074" name="Picture 2" descr="Heaven (Emeli Sandé song) - Wikipedia">
            <a:extLst>
              <a:ext uri="{FF2B5EF4-FFF2-40B4-BE49-F238E27FC236}">
                <a16:creationId xmlns:a16="http://schemas.microsoft.com/office/drawing/2014/main" id="{69C03BAA-3DC0-45BD-82ED-6F215528E1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91191" y="4648035"/>
            <a:ext cx="1844840" cy="184484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Stop Where You Are&quot; and the Official Video for Corinne Bailey Rae's Latest  Single - Boi-1da.com">
            <a:extLst>
              <a:ext uri="{FF2B5EF4-FFF2-40B4-BE49-F238E27FC236}">
                <a16:creationId xmlns:a16="http://schemas.microsoft.com/office/drawing/2014/main" id="{DD44D74C-2139-41E6-B9BE-D7338FF4AB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12290" y="2443219"/>
            <a:ext cx="3694513" cy="185204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David Guetta feat. Sia: Titanium (2011)">
            <a:extLst>
              <a:ext uri="{FF2B5EF4-FFF2-40B4-BE49-F238E27FC236}">
                <a16:creationId xmlns:a16="http://schemas.microsoft.com/office/drawing/2014/main" id="{08663FB2-FD12-43BD-999B-59554E41A49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12290" y="222305"/>
            <a:ext cx="3694513" cy="2015570"/>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David Guetta feat. Sia: Titanium (Video 2011) - IMDb">
            <a:extLst>
              <a:ext uri="{FF2B5EF4-FFF2-40B4-BE49-F238E27FC236}">
                <a16:creationId xmlns:a16="http://schemas.microsoft.com/office/drawing/2014/main" id="{57ECA0C2-F657-4C63-B088-746112359E0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91191" y="222305"/>
            <a:ext cx="1844840" cy="1930205"/>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New song &quot;STOP WHERE YOU ARE&quot; - Corinne Bailey Rae">
            <a:extLst>
              <a:ext uri="{FF2B5EF4-FFF2-40B4-BE49-F238E27FC236}">
                <a16:creationId xmlns:a16="http://schemas.microsoft.com/office/drawing/2014/main" id="{36BFA577-A404-4BD1-84E7-5F62466C1A5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91191" y="2433090"/>
            <a:ext cx="1844841" cy="184484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id="{6916D048-84C4-4D6F-9F79-35A48271B2F2}"/>
              </a:ext>
            </a:extLst>
          </p:cNvPr>
          <p:cNvPicPr>
            <a:picLocks noChangeAspect="1"/>
          </p:cNvPicPr>
          <p:nvPr/>
        </p:nvPicPr>
        <p:blipFill>
          <a:blip r:embed="rId7"/>
          <a:stretch>
            <a:fillRect/>
          </a:stretch>
        </p:blipFill>
        <p:spPr>
          <a:xfrm>
            <a:off x="8112290" y="4609444"/>
            <a:ext cx="3694513" cy="1852045"/>
          </a:xfrm>
          <a:prstGeom prst="rect">
            <a:avLst/>
          </a:prstGeom>
        </p:spPr>
      </p:pic>
    </p:spTree>
    <p:extLst>
      <p:ext uri="{BB962C8B-B14F-4D97-AF65-F5344CB8AC3E}">
        <p14:creationId xmlns:p14="http://schemas.microsoft.com/office/powerpoint/2010/main" val="28739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a:xfrm>
            <a:off x="838200" y="365125"/>
            <a:ext cx="10515600" cy="1325563"/>
          </a:xfrm>
        </p:spPr>
        <p:txBody>
          <a:bodyPr/>
          <a:lstStyle/>
          <a:p>
            <a:r>
              <a:rPr lang="en-GB" dirty="0">
                <a:solidFill>
                  <a:srgbClr val="FF0000"/>
                </a:solidFill>
              </a:rPr>
              <a:t>Course Overview</a:t>
            </a:r>
          </a:p>
        </p:txBody>
      </p:sp>
      <p:sp>
        <p:nvSpPr>
          <p:cNvPr id="3" name="Content Placeholder 2">
            <a:extLst>
              <a:ext uri="{FF2B5EF4-FFF2-40B4-BE49-F238E27FC236}">
                <a16:creationId xmlns:a16="http://schemas.microsoft.com/office/drawing/2014/main" id="{C8408FD6-E078-4369-929B-F0075ABF86A6}"/>
              </a:ext>
            </a:extLst>
          </p:cNvPr>
          <p:cNvSpPr>
            <a:spLocks noGrp="1"/>
          </p:cNvSpPr>
          <p:nvPr>
            <p:ph idx="1"/>
          </p:nvPr>
        </p:nvSpPr>
        <p:spPr>
          <a:xfrm>
            <a:off x="838200" y="1428094"/>
            <a:ext cx="5033395" cy="4257675"/>
          </a:xfrm>
        </p:spPr>
        <p:txBody>
          <a:bodyPr>
            <a:normAutofit/>
          </a:bodyPr>
          <a:lstStyle/>
          <a:p>
            <a:pPr marL="0" indent="0">
              <a:buNone/>
            </a:pPr>
            <a:r>
              <a:rPr lang="en-GB" u="sng" dirty="0"/>
              <a:t>Media Messages: Ads</a:t>
            </a:r>
            <a:br>
              <a:rPr lang="en-GB" u="sng" dirty="0"/>
            </a:br>
            <a:endParaRPr lang="en-GB" u="sng" dirty="0"/>
          </a:p>
          <a:p>
            <a:pPr marL="0" indent="0">
              <a:buNone/>
            </a:pPr>
            <a:r>
              <a:rPr lang="en-GB" i="1" dirty="0" err="1"/>
              <a:t>Approx</a:t>
            </a:r>
            <a:r>
              <a:rPr lang="en-GB" i="1" dirty="0"/>
              <a:t> 10% of the total A Level </a:t>
            </a:r>
          </a:p>
          <a:p>
            <a:pPr marL="0" indent="0">
              <a:buNone/>
            </a:pPr>
            <a:r>
              <a:rPr lang="en-GB" dirty="0"/>
              <a:t>An in-depth study of a selection of print ads with a focus on how meaning is created and ideas around representation and social ideologies. </a:t>
            </a:r>
          </a:p>
        </p:txBody>
      </p:sp>
      <p:pic>
        <p:nvPicPr>
          <p:cNvPr id="8" name="Google Shape;181;p25"/>
          <p:cNvPicPr preferRelativeResize="0"/>
          <p:nvPr/>
        </p:nvPicPr>
        <p:blipFill rotWithShape="1">
          <a:blip r:embed="rId2">
            <a:alphaModFix/>
          </a:blip>
          <a:srcRect/>
          <a:stretch/>
        </p:blipFill>
        <p:spPr>
          <a:xfrm>
            <a:off x="6190642" y="4818236"/>
            <a:ext cx="4521355" cy="1848706"/>
          </a:xfrm>
          <a:prstGeom prst="rect">
            <a:avLst/>
          </a:prstGeom>
          <a:noFill/>
          <a:ln>
            <a:noFill/>
          </a:ln>
        </p:spPr>
      </p:pic>
      <p:pic>
        <p:nvPicPr>
          <p:cNvPr id="10" name="Google Shape;184;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32664" y="403496"/>
            <a:ext cx="4367190" cy="1877067"/>
          </a:xfrm>
          <a:prstGeom prst="rect">
            <a:avLst/>
          </a:prstGeom>
          <a:noFill/>
          <a:ln>
            <a:noFill/>
          </a:ln>
        </p:spPr>
      </p:pic>
      <p:pic>
        <p:nvPicPr>
          <p:cNvPr id="9" name="Google Shape;182;p25"/>
          <p:cNvPicPr preferRelativeResize="0"/>
          <p:nvPr/>
        </p:nvPicPr>
        <p:blipFill rotWithShape="1">
          <a:blip r:embed="rId4">
            <a:alphaModFix/>
          </a:blip>
          <a:srcRect/>
          <a:stretch/>
        </p:blipFill>
        <p:spPr>
          <a:xfrm>
            <a:off x="9188823" y="1568824"/>
            <a:ext cx="2554941" cy="3107764"/>
          </a:xfrm>
          <a:prstGeom prst="rect">
            <a:avLst/>
          </a:prstGeom>
          <a:noFill/>
          <a:ln>
            <a:noFill/>
          </a:ln>
        </p:spPr>
      </p:pic>
    </p:spTree>
    <p:extLst>
      <p:ext uri="{BB962C8B-B14F-4D97-AF65-F5344CB8AC3E}">
        <p14:creationId xmlns:p14="http://schemas.microsoft.com/office/powerpoint/2010/main" val="11201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a:xfrm>
            <a:off x="838200" y="365125"/>
            <a:ext cx="10515600" cy="1325563"/>
          </a:xfrm>
        </p:spPr>
        <p:txBody>
          <a:bodyPr/>
          <a:lstStyle/>
          <a:p>
            <a:r>
              <a:rPr lang="en-GB" dirty="0">
                <a:solidFill>
                  <a:srgbClr val="FF0000"/>
                </a:solidFill>
              </a:rPr>
              <a:t>Course Overview</a:t>
            </a:r>
          </a:p>
        </p:txBody>
      </p:sp>
      <p:sp>
        <p:nvSpPr>
          <p:cNvPr id="3" name="Content Placeholder 2">
            <a:extLst>
              <a:ext uri="{FF2B5EF4-FFF2-40B4-BE49-F238E27FC236}">
                <a16:creationId xmlns:a16="http://schemas.microsoft.com/office/drawing/2014/main" id="{C8408FD6-E078-4369-929B-F0075ABF86A6}"/>
              </a:ext>
            </a:extLst>
          </p:cNvPr>
          <p:cNvSpPr>
            <a:spLocks noGrp="1"/>
          </p:cNvSpPr>
          <p:nvPr>
            <p:ph idx="1"/>
          </p:nvPr>
        </p:nvSpPr>
        <p:spPr>
          <a:xfrm>
            <a:off x="838200" y="1428094"/>
            <a:ext cx="5033395" cy="4257675"/>
          </a:xfrm>
        </p:spPr>
        <p:txBody>
          <a:bodyPr>
            <a:normAutofit/>
          </a:bodyPr>
          <a:lstStyle/>
          <a:p>
            <a:pPr marL="0" indent="0">
              <a:buNone/>
            </a:pPr>
            <a:r>
              <a:rPr lang="en-GB" u="sng" dirty="0"/>
              <a:t>Media Messages: Magazines</a:t>
            </a:r>
            <a:br>
              <a:rPr lang="en-GB" u="sng" dirty="0"/>
            </a:br>
            <a:endParaRPr lang="en-GB" u="sng" dirty="0"/>
          </a:p>
          <a:p>
            <a:pPr marL="0" indent="0">
              <a:buNone/>
            </a:pPr>
            <a:r>
              <a:rPr lang="en-GB" i="1" dirty="0" err="1"/>
              <a:t>Approx</a:t>
            </a:r>
            <a:r>
              <a:rPr lang="en-GB" i="1" dirty="0"/>
              <a:t> 10% of the total A Level </a:t>
            </a:r>
          </a:p>
          <a:p>
            <a:pPr marL="0" indent="0">
              <a:buNone/>
            </a:pPr>
            <a:r>
              <a:rPr lang="en-GB" dirty="0"/>
              <a:t>An in-depth study of two front covers from ‘The Big Issue’, focusing on representations and meaning in this social enterprise magazine. </a:t>
            </a:r>
          </a:p>
        </p:txBody>
      </p:sp>
      <p:pic>
        <p:nvPicPr>
          <p:cNvPr id="1026" name="Picture 2" descr="The Big Issue teams up with Monzo to make its magazine 'resellable' | The  Drum">
            <a:extLst>
              <a:ext uri="{FF2B5EF4-FFF2-40B4-BE49-F238E27FC236}">
                <a16:creationId xmlns:a16="http://schemas.microsoft.com/office/drawing/2014/main" id="{A605EDE5-E792-4A92-ADFA-387E85A646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3672" y="365125"/>
            <a:ext cx="3767377" cy="251042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Big Issue vendor William, the Queen, and Lording it over Westminster | The  Big Issue">
            <a:extLst>
              <a:ext uri="{FF2B5EF4-FFF2-40B4-BE49-F238E27FC236}">
                <a16:creationId xmlns:a16="http://schemas.microsoft.com/office/drawing/2014/main" id="{505C1535-60A9-4D63-926B-3993A5DCE6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9754" y="312582"/>
            <a:ext cx="2399182" cy="339373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Catch yerselves on: It's the Derry Girls!">
            <a:extLst>
              <a:ext uri="{FF2B5EF4-FFF2-40B4-BE49-F238E27FC236}">
                <a16:creationId xmlns:a16="http://schemas.microsoft.com/office/drawing/2014/main" id="{E6BD3456-9FE0-4760-900B-19BF3A499D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6489" y="3099141"/>
            <a:ext cx="2398396" cy="339373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The Big Issue Foundation - Charity Supporting Big Issue Vendors in the UK">
            <a:extLst>
              <a:ext uri="{FF2B5EF4-FFF2-40B4-BE49-F238E27FC236}">
                <a16:creationId xmlns:a16="http://schemas.microsoft.com/office/drawing/2014/main" id="{6A5F8D04-476C-492B-A875-56277A5DCE0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899779" y="3982454"/>
            <a:ext cx="3048000" cy="2190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984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p:txBody>
          <a:bodyPr/>
          <a:lstStyle/>
          <a:p>
            <a:r>
              <a:rPr lang="en-GB" dirty="0">
                <a:solidFill>
                  <a:srgbClr val="FF0000"/>
                </a:solidFill>
              </a:rPr>
              <a:t>Course Overview</a:t>
            </a:r>
          </a:p>
        </p:txBody>
      </p:sp>
      <p:sp>
        <p:nvSpPr>
          <p:cNvPr id="10" name="Content Placeholder 2">
            <a:extLst>
              <a:ext uri="{FF2B5EF4-FFF2-40B4-BE49-F238E27FC236}">
                <a16:creationId xmlns:a16="http://schemas.microsoft.com/office/drawing/2014/main" id="{D1A52188-3115-45E7-844D-2D99C230555F}"/>
              </a:ext>
            </a:extLst>
          </p:cNvPr>
          <p:cNvSpPr txBox="1">
            <a:spLocks/>
          </p:cNvSpPr>
          <p:nvPr/>
        </p:nvSpPr>
        <p:spPr>
          <a:xfrm>
            <a:off x="479612" y="1502800"/>
            <a:ext cx="5676153" cy="4936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Evolving Media: The Jungle Book</a:t>
            </a:r>
            <a:br>
              <a:rPr lang="en-GB" u="sng" dirty="0"/>
            </a:br>
            <a:endParaRPr lang="en-GB" u="sng" dirty="0"/>
          </a:p>
          <a:p>
            <a:pPr marL="0" indent="0">
              <a:buFont typeface="Arial" panose="020B0604020202020204" pitchFamily="34" charset="0"/>
              <a:buNone/>
            </a:pPr>
            <a:r>
              <a:rPr lang="en-GB" i="1" dirty="0" err="1"/>
              <a:t>Approx</a:t>
            </a:r>
            <a:r>
              <a:rPr lang="en-GB" i="1" dirty="0"/>
              <a:t> 10 % of the total A Level</a:t>
            </a:r>
          </a:p>
          <a:p>
            <a:pPr marL="0" indent="0">
              <a:buFont typeface="Arial" panose="020B0604020202020204" pitchFamily="34" charset="0"/>
              <a:buNone/>
            </a:pPr>
            <a:endParaRPr lang="en-GB" i="1" dirty="0"/>
          </a:p>
          <a:p>
            <a:pPr marL="0" indent="0">
              <a:buFont typeface="Arial" panose="020B0604020202020204" pitchFamily="34" charset="0"/>
              <a:buNone/>
            </a:pPr>
            <a:r>
              <a:rPr lang="en-GB" dirty="0"/>
              <a:t>An in depth analysis of how film making has evolved through the digital revolution and how that has effected the film making business. This is illustrated through a study of the original Jungle Book movie and its recent live action reboot. </a:t>
            </a:r>
          </a:p>
          <a:p>
            <a:pPr marL="0" indent="0">
              <a:buFont typeface="Arial" panose="020B0604020202020204" pitchFamily="34" charset="0"/>
              <a:buNone/>
            </a:pPr>
            <a:endParaRPr lang="en-GB" i="1" dirty="0"/>
          </a:p>
        </p:txBody>
      </p:sp>
      <p:pic>
        <p:nvPicPr>
          <p:cNvPr id="7170" name="Picture 2" descr="The Jungle Book Movie Comparison in 1967 &amp; 2016 Photos - FilmiBeat">
            <a:extLst>
              <a:ext uri="{FF2B5EF4-FFF2-40B4-BE49-F238E27FC236}">
                <a16:creationId xmlns:a16="http://schemas.microsoft.com/office/drawing/2014/main" id="{C63DF3DC-771D-4547-B185-A1CD074FD3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99521" y="150301"/>
            <a:ext cx="3771900" cy="361658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The Jungle Book Trailer Review: Old vs New vs Mash-up">
            <a:extLst>
              <a:ext uri="{FF2B5EF4-FFF2-40B4-BE49-F238E27FC236}">
                <a16:creationId xmlns:a16="http://schemas.microsoft.com/office/drawing/2014/main" id="{960BDEC4-7CA8-4427-A08E-5006D79FE3A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4256" y="3850199"/>
            <a:ext cx="428625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1806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p:txBody>
          <a:bodyPr/>
          <a:lstStyle/>
          <a:p>
            <a:r>
              <a:rPr lang="en-GB" dirty="0">
                <a:solidFill>
                  <a:srgbClr val="FF0000"/>
                </a:solidFill>
              </a:rPr>
              <a:t>Course Overview</a:t>
            </a:r>
          </a:p>
        </p:txBody>
      </p:sp>
      <p:sp>
        <p:nvSpPr>
          <p:cNvPr id="10" name="Content Placeholder 2">
            <a:extLst>
              <a:ext uri="{FF2B5EF4-FFF2-40B4-BE49-F238E27FC236}">
                <a16:creationId xmlns:a16="http://schemas.microsoft.com/office/drawing/2014/main" id="{D1A52188-3115-45E7-844D-2D99C230555F}"/>
              </a:ext>
            </a:extLst>
          </p:cNvPr>
          <p:cNvSpPr txBox="1">
            <a:spLocks/>
          </p:cNvSpPr>
          <p:nvPr/>
        </p:nvSpPr>
        <p:spPr>
          <a:xfrm>
            <a:off x="838200" y="1428094"/>
            <a:ext cx="5033395" cy="4682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Evolving Media: Minecraft </a:t>
            </a:r>
          </a:p>
          <a:p>
            <a:pPr marL="0" indent="0">
              <a:buFont typeface="Arial" panose="020B0604020202020204" pitchFamily="34" charset="0"/>
              <a:buNone/>
            </a:pPr>
            <a:r>
              <a:rPr lang="en-GB" i="1" dirty="0" err="1"/>
              <a:t>Approx</a:t>
            </a:r>
            <a:r>
              <a:rPr lang="en-GB" i="1" dirty="0"/>
              <a:t> 10 % of the total A Level)</a:t>
            </a:r>
          </a:p>
          <a:p>
            <a:pPr marL="0" indent="0">
              <a:buFont typeface="Arial" panose="020B0604020202020204" pitchFamily="34" charset="0"/>
              <a:buNone/>
            </a:pPr>
            <a:endParaRPr lang="en-GB" i="1" dirty="0"/>
          </a:p>
          <a:p>
            <a:pPr marL="0" indent="0">
              <a:buFont typeface="Arial" panose="020B0604020202020204" pitchFamily="34" charset="0"/>
              <a:buNone/>
            </a:pPr>
            <a:r>
              <a:rPr lang="en-GB" dirty="0"/>
              <a:t>We look closely at the rise of </a:t>
            </a:r>
            <a:r>
              <a:rPr lang="en-GB" dirty="0" err="1"/>
              <a:t>Minecraft</a:t>
            </a:r>
            <a:r>
              <a:rPr lang="en-GB" dirty="0"/>
              <a:t> and explore how internet connectivity allowed an independent Swedish production to became one of the biggest games in the world. </a:t>
            </a:r>
            <a:r>
              <a:rPr lang="en-GB" i="1" dirty="0"/>
              <a:t> </a:t>
            </a:r>
          </a:p>
          <a:p>
            <a:pPr marL="0" indent="0">
              <a:buFont typeface="Arial" panose="020B0604020202020204" pitchFamily="34" charset="0"/>
              <a:buNone/>
            </a:pPr>
            <a:endParaRPr lang="en-GB" i="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9210" y="2832229"/>
            <a:ext cx="5958672" cy="290950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9603" y="266558"/>
            <a:ext cx="4224035" cy="2380820"/>
          </a:xfrm>
          <a:prstGeom prst="rect">
            <a:avLst/>
          </a:prstGeom>
        </p:spPr>
      </p:pic>
    </p:spTree>
    <p:extLst>
      <p:ext uri="{BB962C8B-B14F-4D97-AF65-F5344CB8AC3E}">
        <p14:creationId xmlns:p14="http://schemas.microsoft.com/office/powerpoint/2010/main" val="78232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p:txBody>
          <a:bodyPr/>
          <a:lstStyle/>
          <a:p>
            <a:r>
              <a:rPr lang="en-GB" dirty="0">
                <a:solidFill>
                  <a:srgbClr val="FF0000"/>
                </a:solidFill>
              </a:rPr>
              <a:t>Course Overview</a:t>
            </a:r>
          </a:p>
        </p:txBody>
      </p:sp>
      <p:sp>
        <p:nvSpPr>
          <p:cNvPr id="10" name="Content Placeholder 2">
            <a:extLst>
              <a:ext uri="{FF2B5EF4-FFF2-40B4-BE49-F238E27FC236}">
                <a16:creationId xmlns:a16="http://schemas.microsoft.com/office/drawing/2014/main" id="{D1A52188-3115-45E7-844D-2D99C230555F}"/>
              </a:ext>
            </a:extLst>
          </p:cNvPr>
          <p:cNvSpPr txBox="1">
            <a:spLocks/>
          </p:cNvSpPr>
          <p:nvPr/>
        </p:nvSpPr>
        <p:spPr>
          <a:xfrm>
            <a:off x="389964" y="1457977"/>
            <a:ext cx="6004859" cy="4742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Evolving Media: Radio </a:t>
            </a:r>
          </a:p>
          <a:p>
            <a:pPr marL="0" indent="0">
              <a:buFont typeface="Arial" panose="020B0604020202020204" pitchFamily="34" charset="0"/>
              <a:buNone/>
            </a:pPr>
            <a:r>
              <a:rPr lang="en-GB" i="1" dirty="0" err="1"/>
              <a:t>Approx</a:t>
            </a:r>
            <a:r>
              <a:rPr lang="en-GB" i="1" dirty="0"/>
              <a:t> 10 % of the total A Level</a:t>
            </a:r>
          </a:p>
          <a:p>
            <a:pPr marL="0" indent="0">
              <a:buFont typeface="Arial" panose="020B0604020202020204" pitchFamily="34" charset="0"/>
              <a:buNone/>
            </a:pPr>
            <a:endParaRPr lang="en-GB" i="1" dirty="0"/>
          </a:p>
          <a:p>
            <a:pPr marL="0" indent="0">
              <a:buFont typeface="Arial" panose="020B0604020202020204" pitchFamily="34" charset="0"/>
              <a:buNone/>
            </a:pPr>
            <a:r>
              <a:rPr lang="en-GB" dirty="0"/>
              <a:t>Through close analysis of the Radio Breakfast Show you will develop an understanding of how the UK’s public service broadcaster, the BBC, meets the challenge of justifying its license fee while appealing to a youth audience and surviving in a digital media landscape. </a:t>
            </a:r>
            <a:r>
              <a:rPr lang="en-GB" i="1" dirty="0"/>
              <a:t> </a:t>
            </a:r>
          </a:p>
          <a:p>
            <a:pPr marL="0" indent="0">
              <a:buFont typeface="Arial" panose="020B0604020202020204" pitchFamily="34" charset="0"/>
              <a:buNone/>
            </a:pPr>
            <a:endParaRPr lang="en-GB" i="1" dirty="0"/>
          </a:p>
        </p:txBody>
      </p:sp>
      <p:pic>
        <p:nvPicPr>
          <p:cNvPr id="5122" name="Picture 2" descr="BBC Radio 1 - Radio 1 Breakfast with Greg James">
            <a:extLst>
              <a:ext uri="{FF2B5EF4-FFF2-40B4-BE49-F238E27FC236}">
                <a16:creationId xmlns:a16="http://schemas.microsoft.com/office/drawing/2014/main" id="{9A0FCE08-31D3-4C6E-8F96-E5D3AAB275D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4682" y="153682"/>
            <a:ext cx="3621507" cy="2037098"/>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BBC Radio 1 - BBC Radio 1 Live">
            <a:extLst>
              <a:ext uri="{FF2B5EF4-FFF2-40B4-BE49-F238E27FC236}">
                <a16:creationId xmlns:a16="http://schemas.microsoft.com/office/drawing/2014/main" id="{32D879F3-D0F9-4091-A681-29847456A7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62459" y="4427620"/>
            <a:ext cx="3799899" cy="2137444"/>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BBC building 'public service algorithm' - BBC News">
            <a:extLst>
              <a:ext uri="{FF2B5EF4-FFF2-40B4-BE49-F238E27FC236}">
                <a16:creationId xmlns:a16="http://schemas.microsoft.com/office/drawing/2014/main" id="{64DD863C-108F-4C30-B49E-E062D4BFEA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77790" y="2318850"/>
            <a:ext cx="3521242" cy="19806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810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8556B189CCFB40B22A89770E3A7251" ma:contentTypeVersion="3" ma:contentTypeDescription="Create a new document." ma:contentTypeScope="" ma:versionID="ed50dfd29f8aeafdeddd16f4ac7d0c0b">
  <xsd:schema xmlns:xsd="http://www.w3.org/2001/XMLSchema" xmlns:xs="http://www.w3.org/2001/XMLSchema" xmlns:p="http://schemas.microsoft.com/office/2006/metadata/properties" xmlns:ns2="0bbbc2f8-d722-45e0-b93e-34ff8134c46f" targetNamespace="http://schemas.microsoft.com/office/2006/metadata/properties" ma:root="true" ma:fieldsID="5cadffd87d11795279a71cd1ac5208e5" ns2:_="">
    <xsd:import namespace="0bbbc2f8-d722-45e0-b93e-34ff8134c46f"/>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bc2f8-d722-45e0-b93e-34ff8134c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4B0B3D-8F97-4789-A701-51FC89830F3E}">
  <ds:schemaRefs>
    <ds:schemaRef ds:uri="http://schemas.microsoft.com/sharepoint/v3/contenttype/forms"/>
  </ds:schemaRefs>
</ds:datastoreItem>
</file>

<file path=customXml/itemProps2.xml><?xml version="1.0" encoding="utf-8"?>
<ds:datastoreItem xmlns:ds="http://schemas.openxmlformats.org/officeDocument/2006/customXml" ds:itemID="{46D9D1E2-C39B-495B-B8D0-38C8D34A361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D1D8349-936D-4627-9520-13A550479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bc2f8-d722-45e0-b93e-34ff8134c4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827</TotalTime>
  <Words>1061</Words>
  <Application>Microsoft Office PowerPoint</Application>
  <PresentationFormat>Widescreen</PresentationFormat>
  <Paragraphs>188</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Amatic SC</vt:lpstr>
      <vt:lpstr>Arial</vt:lpstr>
      <vt:lpstr>Calibri</vt:lpstr>
      <vt:lpstr>Calibri Light</vt:lpstr>
      <vt:lpstr>Office Theme</vt:lpstr>
      <vt:lpstr>A-Level Media Studies</vt:lpstr>
      <vt:lpstr>PowerPoint Presentation</vt:lpstr>
      <vt:lpstr>PowerPoint Presentation</vt:lpstr>
      <vt:lpstr>Course Overview</vt:lpstr>
      <vt:lpstr>Course Overview</vt:lpstr>
      <vt:lpstr>Course Overview</vt:lpstr>
      <vt:lpstr>Course Overview</vt:lpstr>
      <vt:lpstr>Course Overview</vt:lpstr>
      <vt:lpstr>Course Overview</vt:lpstr>
      <vt:lpstr>Course Overview</vt:lpstr>
      <vt:lpstr>Course Overview</vt:lpstr>
      <vt:lpstr>Course Overview</vt:lpstr>
      <vt:lpstr>Skills and possible pathways </vt:lpstr>
      <vt:lpstr>PowerPoint Presentation</vt:lpstr>
      <vt:lpstr>Course Requirements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A-Level English Language</dc:title>
  <dc:creator>Mrs Reynolds</dc:creator>
  <cp:lastModifiedBy>Mr R Markey</cp:lastModifiedBy>
  <cp:revision>41</cp:revision>
  <dcterms:created xsi:type="dcterms:W3CDTF">2020-11-05T17:59:17Z</dcterms:created>
  <dcterms:modified xsi:type="dcterms:W3CDTF">2022-01-11T13:22:00Z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0x010100488556B189CCFB40B22A89770E3A7251</vt:lpwstr>
  </property>
</Properties>
</file>