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5"/>
  </p:handoutMasterIdLst>
  <p:sldIdLst>
    <p:sldId id="256" r:id="rId5"/>
    <p:sldId id="257" r:id="rId6"/>
    <p:sldId id="272" r:id="rId7"/>
    <p:sldId id="258" r:id="rId8"/>
    <p:sldId id="277" r:id="rId9"/>
    <p:sldId id="276" r:id="rId10"/>
    <p:sldId id="278" r:id="rId11"/>
    <p:sldId id="261" r:id="rId12"/>
    <p:sldId id="273" r:id="rId13"/>
    <p:sldId id="275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9D43BD-D0AE-95A4-0B08-B3F6CB67B2B0}" v="38" dt="2022-01-11T09:35:11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Spiers" userId="S::espiers@sheldonschool.co.uk::05d2a273-6606-4b34-8477-4cfbcd864202" providerId="AD" clId="Web-{F69D43BD-D0AE-95A4-0B08-B3F6CB67B2B0}"/>
    <pc:docChg chg="modSld">
      <pc:chgData name="Mr Spiers" userId="S::espiers@sheldonschool.co.uk::05d2a273-6606-4b34-8477-4cfbcd864202" providerId="AD" clId="Web-{F69D43BD-D0AE-95A4-0B08-B3F6CB67B2B0}" dt="2022-01-11T09:35:11.922" v="18"/>
      <pc:docMkLst>
        <pc:docMk/>
      </pc:docMkLst>
      <pc:sldChg chg="delSp modSp delAnim">
        <pc:chgData name="Mr Spiers" userId="S::espiers@sheldonschool.co.uk::05d2a273-6606-4b34-8477-4cfbcd864202" providerId="AD" clId="Web-{F69D43BD-D0AE-95A4-0B08-B3F6CB67B2B0}" dt="2022-01-11T09:35:11.922" v="18"/>
        <pc:sldMkLst>
          <pc:docMk/>
          <pc:sldMk cId="1442971032" sldId="275"/>
        </pc:sldMkLst>
        <pc:spChg chg="mod">
          <ac:chgData name="Mr Spiers" userId="S::espiers@sheldonschool.co.uk::05d2a273-6606-4b34-8477-4cfbcd864202" providerId="AD" clId="Web-{F69D43BD-D0AE-95A4-0B08-B3F6CB67B2B0}" dt="2022-01-11T09:34:45.686" v="17" actId="20577"/>
          <ac:spMkLst>
            <pc:docMk/>
            <pc:sldMk cId="1442971032" sldId="275"/>
            <ac:spMk id="4" creationId="{00000000-0000-0000-0000-000000000000}"/>
          </ac:spMkLst>
        </pc:spChg>
        <pc:picChg chg="del mod">
          <ac:chgData name="Mr Spiers" userId="S::espiers@sheldonschool.co.uk::05d2a273-6606-4b34-8477-4cfbcd864202" providerId="AD" clId="Web-{F69D43BD-D0AE-95A4-0B08-B3F6CB67B2B0}" dt="2022-01-11T09:35:11.922" v="18"/>
          <ac:picMkLst>
            <pc:docMk/>
            <pc:sldMk cId="1442971032" sldId="275"/>
            <ac:picMk id="5" creationId="{F63D79F7-A7A7-45A1-AFEC-85A2B7D7A6F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8AB47-F843-48D3-B791-CF0145D810E9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D5D03-3CDF-428E-9C8C-9D41A7C55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97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95F4-0C74-4503-A8D2-1A2D0BE7F991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911C-8A73-4F27-B0A0-BB785A9DE23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95F4-0C74-4503-A8D2-1A2D0BE7F991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911C-8A73-4F27-B0A0-BB785A9DE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95F4-0C74-4503-A8D2-1A2D0BE7F991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911C-8A73-4F27-B0A0-BB785A9DE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95F4-0C74-4503-A8D2-1A2D0BE7F991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911C-8A73-4F27-B0A0-BB785A9DE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95F4-0C74-4503-A8D2-1A2D0BE7F991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911C-8A73-4F27-B0A0-BB785A9DE23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95F4-0C74-4503-A8D2-1A2D0BE7F991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911C-8A73-4F27-B0A0-BB785A9DE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95F4-0C74-4503-A8D2-1A2D0BE7F991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911C-8A73-4F27-B0A0-BB785A9DE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95F4-0C74-4503-A8D2-1A2D0BE7F991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911C-8A73-4F27-B0A0-BB785A9DE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95F4-0C74-4503-A8D2-1A2D0BE7F991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911C-8A73-4F27-B0A0-BB785A9DE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95F4-0C74-4503-A8D2-1A2D0BE7F991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911C-8A73-4F27-B0A0-BB785A9DE23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D5B95F4-0C74-4503-A8D2-1A2D0BE7F991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7A911C-8A73-4F27-B0A0-BB785A9DE23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D5B95F4-0C74-4503-A8D2-1A2D0BE7F991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7A911C-8A73-4F27-B0A0-BB785A9DE23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267816"/>
            <a:ext cx="8077200" cy="1673352"/>
          </a:xfrm>
        </p:spPr>
        <p:txBody>
          <a:bodyPr/>
          <a:lstStyle/>
          <a:p>
            <a:pPr algn="ctr"/>
            <a:r>
              <a:rPr lang="en-GB" dirty="0"/>
              <a:t>  CRIMINOLOGY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FFC000"/>
                </a:solidFill>
              </a:rPr>
              <a:t>A LEVEL DIPLOMA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" y="5301208"/>
            <a:ext cx="2597468" cy="145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" y="-50"/>
            <a:ext cx="4878133" cy="256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160561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8" y="5558"/>
            <a:ext cx="4253342" cy="256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C4874F-DD57-4D1F-A06A-64AE118C9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1" y="5165194"/>
            <a:ext cx="3097036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1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46"/>
    </mc:Choice>
    <mc:Fallback xmlns="">
      <p:transition spd="slow" advTm="80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2170584" cy="4625609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16832"/>
            <a:ext cx="118586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8" y="3435197"/>
            <a:ext cx="1095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700808"/>
            <a:ext cx="5184576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@psysocatsheldon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agoldsmith@sheldonschool.co.uk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Or speak to me and our students face to face</a:t>
            </a:r>
          </a:p>
        </p:txBody>
      </p:sp>
    </p:spTree>
    <p:extLst>
      <p:ext uri="{BB962C8B-B14F-4D97-AF65-F5344CB8AC3E}">
        <p14:creationId xmlns:p14="http://schemas.microsoft.com/office/powerpoint/2010/main" val="14429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6"/>
    </mc:Choice>
    <mc:Fallback xmlns="">
      <p:transition spd="slow" advTm="411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646"/>
            <a:ext cx="8507288" cy="1617368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Yr</a:t>
            </a:r>
            <a:r>
              <a:rPr lang="en-GB" dirty="0"/>
              <a:t> 12 Changing awareness of crime : Controlled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Understanding different types of crime </a:t>
            </a:r>
          </a:p>
          <a:p>
            <a:pPr marL="118872" lvl="0" indent="0">
              <a:buNone/>
            </a:pPr>
            <a:endParaRPr lang="en-GB" dirty="0"/>
          </a:p>
          <a:p>
            <a:pPr lvl="0"/>
            <a:r>
              <a:rPr lang="en-GB" dirty="0"/>
              <a:t>Understanding how crime reporting affects people’s perception of criminality</a:t>
            </a:r>
          </a:p>
          <a:p>
            <a:pPr marL="118872" lvl="0" indent="0">
              <a:buNone/>
            </a:pPr>
            <a:endParaRPr lang="en-GB" dirty="0"/>
          </a:p>
          <a:p>
            <a:pPr lvl="0"/>
            <a:r>
              <a:rPr lang="en-GB" dirty="0"/>
              <a:t>Understanding of how campaigns are used to elicit change</a:t>
            </a:r>
          </a:p>
          <a:p>
            <a:pPr marL="118872" lvl="0" indent="0">
              <a:buNone/>
            </a:pPr>
            <a:endParaRPr lang="en-GB" dirty="0"/>
          </a:p>
          <a:p>
            <a:r>
              <a:rPr lang="en-GB" dirty="0"/>
              <a:t>Planning a campaign for change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3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23"/>
    </mc:Choice>
    <mc:Fallback xmlns="">
      <p:transition spd="slow" advTm="101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Controlled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 hour write up on types of crime and designing a campaign to raise awareness of unreported crimes.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86" y="3024652"/>
            <a:ext cx="2309808" cy="325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37293"/>
            <a:ext cx="4030737" cy="285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4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73"/>
    </mc:Choice>
    <mc:Fallback xmlns="">
      <p:transition spd="slow" advTm="391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/>
              <a:t>Yr</a:t>
            </a:r>
            <a:r>
              <a:rPr lang="en-GB" dirty="0"/>
              <a:t> 12 Criminological theories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Understanding the difference between crime and deviance</a:t>
            </a:r>
          </a:p>
          <a:p>
            <a:pPr marL="118872" lvl="0" indent="0">
              <a:buNone/>
            </a:pPr>
            <a:endParaRPr lang="en-GB" dirty="0"/>
          </a:p>
          <a:p>
            <a:pPr lvl="0"/>
            <a:r>
              <a:rPr lang="en-GB" dirty="0"/>
              <a:t>Understanding the theories of criminality (Biological, sociological and psychological)</a:t>
            </a:r>
          </a:p>
          <a:p>
            <a:pPr marL="118872" lvl="0" indent="0">
              <a:buNone/>
            </a:pPr>
            <a:endParaRPr lang="en-GB" dirty="0"/>
          </a:p>
          <a:p>
            <a:pPr lvl="0"/>
            <a:r>
              <a:rPr lang="en-GB" dirty="0"/>
              <a:t>Understanding the causes of different types of crime</a:t>
            </a:r>
          </a:p>
          <a:p>
            <a:pPr lvl="0"/>
            <a:endParaRPr lang="en-GB" dirty="0"/>
          </a:p>
          <a:p>
            <a:r>
              <a:rPr lang="en-GB" dirty="0"/>
              <a:t>Understanding causes of policy change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08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62"/>
    </mc:Choice>
    <mc:Fallback xmlns="">
      <p:transition spd="slow" advTm="56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646"/>
            <a:ext cx="8507288" cy="1617368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Yr</a:t>
            </a:r>
            <a:r>
              <a:rPr lang="en-GB" dirty="0"/>
              <a:t> 13 Crime scene to court room Controlled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lvl="0" indent="0">
              <a:buNone/>
            </a:pPr>
            <a:r>
              <a:rPr lang="en-GB" dirty="0"/>
              <a:t>Follow a crime from the initial crime scene and investigation </a:t>
            </a:r>
          </a:p>
          <a:p>
            <a:pPr marL="118872" lvl="0" indent="0">
              <a:buNone/>
            </a:pPr>
            <a:endParaRPr lang="en-GB" dirty="0"/>
          </a:p>
          <a:p>
            <a:pPr marL="118872" lvl="0" indent="0">
              <a:buNone/>
            </a:pPr>
            <a:r>
              <a:rPr lang="en-GB" dirty="0"/>
              <a:t>Discover techniques used by the police</a:t>
            </a:r>
          </a:p>
          <a:p>
            <a:pPr marL="118872" lvl="0" indent="0">
              <a:buNone/>
            </a:pPr>
            <a:endParaRPr lang="en-GB" dirty="0"/>
          </a:p>
          <a:p>
            <a:pPr marL="118872" lvl="0" indent="0">
              <a:buNone/>
            </a:pPr>
            <a:r>
              <a:rPr lang="en-GB" dirty="0"/>
              <a:t>Rules of evidence and role of magistrate and jury</a:t>
            </a:r>
          </a:p>
          <a:p>
            <a:pPr marL="118872" lvl="0" indent="0">
              <a:buNone/>
            </a:pPr>
            <a:endParaRPr lang="en-GB" dirty="0"/>
          </a:p>
          <a:p>
            <a:pPr marL="118872" lvl="0" indent="0">
              <a:buNone/>
            </a:pPr>
            <a:r>
              <a:rPr lang="en-GB" dirty="0"/>
              <a:t>Validity of verdicts and sentencing including miscarriages of justice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21"/>
    </mc:Choice>
    <mc:Fallback xmlns="">
      <p:transition spd="slow" advTm="154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646"/>
            <a:ext cx="8507288" cy="1617368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Yr</a:t>
            </a:r>
            <a:r>
              <a:rPr lang="en-GB" dirty="0"/>
              <a:t> 13 : Crime and punishment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Understanding law making processes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Understanding how agencies such as CPS, probation service and prisons work.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Consider how other agencies e.g. charities and pressure groups can play a role in social control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9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11"/>
    </mc:Choice>
    <mc:Fallback xmlns="">
      <p:transition spd="slow" advTm="65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90700" cy="179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4333" y="0"/>
            <a:ext cx="2771775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4" y="1637092"/>
            <a:ext cx="4637300" cy="2596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179" y="7888"/>
            <a:ext cx="3845916" cy="2906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7" y="4244714"/>
            <a:ext cx="3543762" cy="2257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804" y="2914685"/>
            <a:ext cx="4124856" cy="1882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220" y="4265565"/>
            <a:ext cx="2213868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9" y="4370123"/>
            <a:ext cx="350557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01"/>
    </mc:Choice>
    <mc:Fallback xmlns="">
      <p:transition spd="slow" advTm="16360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How is this qualification assessed?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/>
              <a:t>This course is assessed by means of 50% controlled assessment and 50% examination</a:t>
            </a:r>
          </a:p>
          <a:p>
            <a:endParaRPr lang="en-GB" dirty="0"/>
          </a:p>
          <a:p>
            <a:r>
              <a:rPr lang="en-GB" dirty="0"/>
              <a:t>Controlled assessments take place in TERM 2. You will have completed 2 exams at the end of year 13 and have completed 2 controlled assessments.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2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73"/>
    </mc:Choice>
    <mc:Fallback xmlns="">
      <p:transition spd="slow" advTm="41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progression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834880" cy="462560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Community worker.</a:t>
            </a:r>
          </a:p>
          <a:p>
            <a:r>
              <a:rPr lang="en-GB" dirty="0"/>
              <a:t>Detective in police.</a:t>
            </a:r>
          </a:p>
          <a:p>
            <a:r>
              <a:rPr lang="en-GB" dirty="0"/>
              <a:t>Prison officer.</a:t>
            </a:r>
          </a:p>
          <a:p>
            <a:r>
              <a:rPr lang="en-GB" dirty="0"/>
              <a:t>Probation officer.</a:t>
            </a:r>
          </a:p>
          <a:p>
            <a:r>
              <a:rPr lang="en-GB" dirty="0"/>
              <a:t>Social worker.</a:t>
            </a:r>
          </a:p>
          <a:p>
            <a:r>
              <a:rPr lang="en-GB" dirty="0"/>
              <a:t>Youth worker. </a:t>
            </a:r>
          </a:p>
          <a:p>
            <a:r>
              <a:rPr lang="en-GB" dirty="0"/>
              <a:t>Data scientist.</a:t>
            </a:r>
          </a:p>
          <a:p>
            <a:r>
              <a:rPr lang="en-GB" dirty="0"/>
              <a:t>Forensic analyst.</a:t>
            </a:r>
          </a:p>
          <a:p>
            <a:r>
              <a:rPr lang="en-GB" dirty="0"/>
              <a:t>Government officer.</a:t>
            </a:r>
          </a:p>
          <a:p>
            <a:r>
              <a:rPr lang="en-GB" dirty="0"/>
              <a:t>Solicitor.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2204864"/>
            <a:ext cx="38164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Typical employers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include: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Central and local government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The police and prison services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The court services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Security services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Non-profit-making organisations, including the NHS, educational institutions and charities that work with young offenders or victims of crime.</a:t>
            </a:r>
          </a:p>
        </p:txBody>
      </p:sp>
    </p:spTree>
    <p:extLst>
      <p:ext uri="{BB962C8B-B14F-4D97-AF65-F5344CB8AC3E}">
        <p14:creationId xmlns:p14="http://schemas.microsoft.com/office/powerpoint/2010/main" val="42756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08"/>
    </mc:Choice>
    <mc:Fallback xmlns="">
      <p:transition spd="slow" advTm="7740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6|0.8|7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5.8|0.8|4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0.7|1.6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6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556B189CCFB40B22A89770E3A7251" ma:contentTypeVersion="3" ma:contentTypeDescription="Create a new document." ma:contentTypeScope="" ma:versionID="ed50dfd29f8aeafdeddd16f4ac7d0c0b">
  <xsd:schema xmlns:xsd="http://www.w3.org/2001/XMLSchema" xmlns:xs="http://www.w3.org/2001/XMLSchema" xmlns:p="http://schemas.microsoft.com/office/2006/metadata/properties" xmlns:ns2="0bbbc2f8-d722-45e0-b93e-34ff8134c46f" targetNamespace="http://schemas.microsoft.com/office/2006/metadata/properties" ma:root="true" ma:fieldsID="5cadffd87d11795279a71cd1ac5208e5" ns2:_="">
    <xsd:import namespace="0bbbc2f8-d722-45e0-b93e-34ff8134c4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bc2f8-d722-45e0-b93e-34ff8134c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8BEA13-5A95-4C85-BFD4-B0D8483E7C1A}">
  <ds:schemaRefs>
    <ds:schemaRef ds:uri="http://www.w3.org/XML/1998/namespace"/>
    <ds:schemaRef ds:uri="http://purl.org/dc/dcmitype/"/>
    <ds:schemaRef ds:uri="http://schemas.microsoft.com/office/2006/documentManagement/types"/>
    <ds:schemaRef ds:uri="0bbbc2f8-d722-45e0-b93e-34ff8134c46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67480F-0170-4720-9A13-6E36968768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B8DC8-97D7-49E4-87A3-650E76D3FE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bbc2f8-d722-45e0-b93e-34ff8134c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873</TotalTime>
  <Words>329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  CRIMINOLOGY </vt:lpstr>
      <vt:lpstr>Yr 12 Changing awareness of crime : Controlled assessment</vt:lpstr>
      <vt:lpstr>Controlled assessment</vt:lpstr>
      <vt:lpstr>Yr 12 Criminological theories Exam</vt:lpstr>
      <vt:lpstr>Yr 13 Crime scene to court room Controlled assessment</vt:lpstr>
      <vt:lpstr>Yr 13 : Crime and punishment Exam</vt:lpstr>
      <vt:lpstr>PowerPoint Presentation</vt:lpstr>
      <vt:lpstr>How is this qualification assessed?</vt:lpstr>
      <vt:lpstr>Career progression</vt:lpstr>
      <vt:lpstr>Any questions?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CRIMINOLOGY</dc:title>
  <dc:creator>C.Booth</dc:creator>
  <cp:lastModifiedBy>Mr R Markey</cp:lastModifiedBy>
  <cp:revision>39</cp:revision>
  <cp:lastPrinted>2018-11-28T12:46:52Z</cp:lastPrinted>
  <dcterms:created xsi:type="dcterms:W3CDTF">2014-01-15T11:06:54Z</dcterms:created>
  <dcterms:modified xsi:type="dcterms:W3CDTF">2022-01-11T13:34:21Z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0x010100488556B189CCFB40B22A89770E3A7251</vt:lpwstr>
  </property>
</Properties>
</file>