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46" r:id="rId5"/>
    <p:sldId id="264" r:id="rId6"/>
    <p:sldId id="265" r:id="rId7"/>
    <p:sldId id="348" r:id="rId8"/>
    <p:sldId id="292" r:id="rId9"/>
    <p:sldId id="355" r:id="rId10"/>
    <p:sldId id="335" r:id="rId11"/>
    <p:sldId id="337" r:id="rId12"/>
    <p:sldId id="340" r:id="rId13"/>
    <p:sldId id="324" r:id="rId14"/>
    <p:sldId id="325" r:id="rId15"/>
    <p:sldId id="328" r:id="rId16"/>
    <p:sldId id="332" r:id="rId17"/>
    <p:sldId id="354" r:id="rId18"/>
    <p:sldId id="336" r:id="rId19"/>
    <p:sldId id="338" r:id="rId20"/>
    <p:sldId id="339" r:id="rId21"/>
    <p:sldId id="334" r:id="rId22"/>
    <p:sldId id="329" r:id="rId23"/>
    <p:sldId id="331" r:id="rId24"/>
    <p:sldId id="333" r:id="rId25"/>
    <p:sldId id="272" r:id="rId26"/>
    <p:sldId id="353" r:id="rId27"/>
    <p:sldId id="273" r:id="rId28"/>
    <p:sldId id="306" r:id="rId29"/>
    <p:sldId id="256" r:id="rId3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D2BD0-8BC2-DAA0-36EC-C41080B53DF4}" v="13" dt="2020-11-30T21:24:35"/>
    <p1510:client id="{4D40E51A-1A14-736C-55D2-A62334B7D6C8}" v="6" dt="2022-01-07T08:49:50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750" autoAdjust="0"/>
  </p:normalViewPr>
  <p:slideViewPr>
    <p:cSldViewPr>
      <p:cViewPr varScale="1">
        <p:scale>
          <a:sx n="73" d="100"/>
          <a:sy n="73" d="100"/>
        </p:scale>
        <p:origin x="14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Goldsmith" userId="S::agoldsmith@sheldonschool.co.uk::13b28c16-9ded-413a-8180-60d003083c63" providerId="AD" clId="Web-{4D40E51A-1A14-736C-55D2-A62334B7D6C8}"/>
    <pc:docChg chg="modSld">
      <pc:chgData name="Mrs Goldsmith" userId="S::agoldsmith@sheldonschool.co.uk::13b28c16-9ded-413a-8180-60d003083c63" providerId="AD" clId="Web-{4D40E51A-1A14-736C-55D2-A62334B7D6C8}" dt="2022-01-07T08:49:50.847" v="5" actId="20577"/>
      <pc:docMkLst>
        <pc:docMk/>
      </pc:docMkLst>
      <pc:sldChg chg="modSp">
        <pc:chgData name="Mrs Goldsmith" userId="S::agoldsmith@sheldonschool.co.uk::13b28c16-9ded-413a-8180-60d003083c63" providerId="AD" clId="Web-{4D40E51A-1A14-736C-55D2-A62334B7D6C8}" dt="2022-01-07T08:49:50.847" v="5" actId="20577"/>
        <pc:sldMkLst>
          <pc:docMk/>
          <pc:sldMk cId="0" sldId="306"/>
        </pc:sldMkLst>
        <pc:spChg chg="mod">
          <ac:chgData name="Mrs Goldsmith" userId="S::agoldsmith@sheldonschool.co.uk::13b28c16-9ded-413a-8180-60d003083c63" providerId="AD" clId="Web-{4D40E51A-1A14-736C-55D2-A62334B7D6C8}" dt="2022-01-07T08:49:50.847" v="5" actId="20577"/>
          <ac:spMkLst>
            <pc:docMk/>
            <pc:sldMk cId="0" sldId="306"/>
            <ac:spMk id="29700" creationId="{A591B1C4-0BCA-491A-883B-BD9A8DE38CC3}"/>
          </ac:spMkLst>
        </pc:spChg>
      </pc:sldChg>
      <pc:sldChg chg="modSp">
        <pc:chgData name="Mrs Goldsmith" userId="S::agoldsmith@sheldonschool.co.uk::13b28c16-9ded-413a-8180-60d003083c63" providerId="AD" clId="Web-{4D40E51A-1A14-736C-55D2-A62334B7D6C8}" dt="2022-01-07T08:49:25.768" v="3" actId="20577"/>
        <pc:sldMkLst>
          <pc:docMk/>
          <pc:sldMk cId="0" sldId="346"/>
        </pc:sldMkLst>
        <pc:spChg chg="mod">
          <ac:chgData name="Mrs Goldsmith" userId="S::agoldsmith@sheldonschool.co.uk::13b28c16-9ded-413a-8180-60d003083c63" providerId="AD" clId="Web-{4D40E51A-1A14-736C-55D2-A62334B7D6C8}" dt="2022-01-07T08:49:25.768" v="3" actId="20577"/>
          <ac:spMkLst>
            <pc:docMk/>
            <pc:sldMk cId="0" sldId="346"/>
            <ac:spMk id="2051" creationId="{0264B4EE-38F8-4C21-B141-5EBF657986D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EC27C-19EE-45E4-BB6F-FCE887BFB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9CFA62-3497-4777-B3C9-E3DC4D7A4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A7B17C-0BAF-43D2-A6C3-8A35AC839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E515C-C86E-407F-B8B2-59B5A37458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95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71C1A9-3BC1-465B-AE5D-3144F6D28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0254E7-5E83-4232-BA9C-786FC0F01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B60A09-87E3-47C0-A74B-AE9FF7476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8315C-2EF8-4CEA-A394-FD2CFCA362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02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52EE1D-EF8C-406F-9610-8D0C554236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579F3-9E67-4057-8410-FACCE511A8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D47467-7B67-412B-AE9D-8FAE2DEDD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9B8A2-3A26-4F97-907C-419DEC8077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484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A677F6-EBAA-432B-B2E6-4CD402721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B98374-59D8-4C14-B734-137651D59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C57F9-208A-4D8D-B44E-DF198A593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09887-933D-41BA-B5A1-8B0D2FF8A7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72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B555CAF-5C0B-48ED-9682-964B585ED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435E7C-1111-4333-9E32-2EB54F947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16603E6-97F3-42C3-A28F-FDB7FB9E2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B8546-1921-440F-AAEC-114FF2FBB6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156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C93475-A4DB-4136-8943-400441BBC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F803B8-7E76-4750-B96F-AD6FA89DB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E9C28-6E71-4261-8D7B-223B751BD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A84C5-82D7-4C2E-8BA7-4CDFA15922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70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F2EE65-76DA-42FE-91AE-C6C825228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623006-66B1-4BB7-94E9-719927DEC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13FF7D-3401-49FC-A946-34FF1BD6CE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B91F6-C921-4768-97A0-9EA4A269F5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939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F5B279-9D7C-4589-A61C-DBD24B490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9B2471-73FB-4EEC-AF3E-F85284525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1FBD9D-4E66-4C99-9E70-61B575122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143D5-32C5-41BB-B6A4-EC5D9A8067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8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248B8-23BC-4F07-8EF5-C93A5F753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73A5D7-C8E0-45F0-BDCD-AC033E84D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31CE64-4268-43C9-92BE-A4809C74E6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23E57-D7D3-4649-BAC4-D38877A1EC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487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025381-F196-4598-9BD7-E2D88925E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39B4E4-B07F-4651-9A91-0A5A3D2AB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816FAF-10A8-492F-AA7F-A6EE18D90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D2BE-8120-4AB5-B2FE-0606E673A8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234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6B5E4C-432A-4987-82E4-5780B187D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244F63-7CF2-4639-8BA3-22BE124F56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63A079-0C53-4F92-9A02-D432595FE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23D92-6E37-4009-92FD-7E7572E379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668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C57840-6F6B-4D3F-A8F2-B456AE48A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003C48-74A1-44B4-88BB-F9ED4631A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211773-CF72-452F-B85C-B3F286E0F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86071-4F16-49B0-A087-215362FB42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876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806FCE-6EE4-4506-ADF9-9EEB405DE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1F94B0-061D-4D83-869E-A297E4CDC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53150-9293-4E4C-AF89-6A8CA9BC0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0FBE9-2D1D-4B05-A7A9-886D91AC87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138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3DBDA-DAE1-421F-A0D7-94B9C97F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539838-C8B3-45E2-A4EB-54A840A861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7A4F7B-A52E-4A29-9AA8-BE743CB8A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57FFD-32B5-48EF-8458-EE3E283963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304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EFA3E22-12A0-49CF-9EED-BDD1DF814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BB803D-8C8C-4F4C-99C7-0160639BD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6460E6-73CE-40D7-89C3-791914190F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421CEA-25D4-4EC6-B3C7-7876BDDCA0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415007-1868-4F0F-8410-F9798C940C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64561C4-9AA7-4AE9-A485-32D9A3B3A0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hyperlink" Target="http://www.psywarrior.com/HaroldWils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jpeg"/><Relationship Id="rId4" Type="http://schemas.openxmlformats.org/officeDocument/2006/relationships/hyperlink" Target="http://images.google.co.uk/imgres?imgurl=http://cache.viewimages.com/xc/3162527.jpg?v=1&amp;c=ViewImages&amp;k=2&amp;d=41CAE2DF95708CE2BF72B201E78C663FA55A1E4F32AD3138&amp;imgrefurl=http://www.viewimages.com/Search.aspx?mid=3162527&amp;epmid=1&amp;partner=Google&amp;h=594&amp;w=467&amp;sz=45&amp;hl=en&amp;start=8&amp;um=1&amp;tbnid=LzyfO7GF7k7u3M:&amp;tbnh=135&amp;tbnw=106&amp;prev=/images?q=rhodesia+smith&amp;svnum=10&amp;um=1&amp;hl=en&amp;safe=off&amp;sa=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www.google.co.uk/url?sa=i&amp;rct=j&amp;q=&amp;esrc=s&amp;frm=1&amp;source=images&amp;cd=&amp;cad=rja&amp;uact=8&amp;ved=0CAcQjRw&amp;url=http://www.express.co.uk/news/uk/77707/Cunning-Callaghan-s-plot-to-trick-Thatcher-with-phoney-election&amp;ei=Tz9rVKOMN87IsASgt4LQCw&amp;bvm=bv.79908130,d.d2s&amp;psig=AFQjCNGsAyeMSK3AwOXfO4seB7ZZMLQJ1Q&amp;ust=1416401057527626" TargetMode="External"/><Relationship Id="rId7" Type="http://schemas.openxmlformats.org/officeDocument/2006/relationships/hyperlink" Target="http://www.abebooks.com/servlet/BookDetailsPL?bi=13861585554&amp;searchurl=tn=the+female+eunuch&amp;amp;pics=on&amp;amp;an=germaine+greer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hyperlink" Target="http://www.google.co.uk/url?sa=i&amp;source=images&amp;cd=&amp;cad=rja&amp;uact=8&amp;ved=0CAgQjRw&amp;url=http://socialistworker.co.uk/art/16994/John+Sturrock%E2%80%99s+photos+of+the+Miners%E2%80%99+Strike&amp;ei=AEFrVLDyPIj3apangIgP&amp;psig=AFQjCNEfDDGcT46o8BisSzKk0HzeoUO_ug&amp;ust=1416401537078156" TargetMode="Externa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eeptonyblairforpm.files.wordpress.com/2007/03/blair1997_350x333_4_1st-as-pm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blog.pricegrabber.com/shopgreen/files/2007/07/eu-flag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eb.com/eb/image?id=97462&amp;rendTypeId=4" TargetMode="External"/><Relationship Id="rId7" Type="http://schemas.openxmlformats.org/officeDocument/2006/relationships/image" Target="../media/image3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eeptonyblairforpm.files.wordpress.com/2007/03/blair1997_350x333_4_1st-as-pm.jpg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13DF0E1B-2E53-46F9-9E2A-B2BFE7D45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3395662"/>
          </a:xfrm>
        </p:spPr>
        <p:txBody>
          <a:bodyPr/>
          <a:lstStyle/>
          <a:p>
            <a:r>
              <a:rPr lang="en-GB" altLang="en-US" sz="4800" b="1" u="sng">
                <a:cs typeface="Calibri" panose="020F0502020204030204" pitchFamily="34" charset="0"/>
              </a:rPr>
              <a:t>Welcome to Sheldon School History Department</a:t>
            </a:r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0264B4EE-38F8-4C21-B141-5EBF6579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3860800"/>
            <a:ext cx="8642350" cy="21605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altLang="en-US" sz="4400" dirty="0">
                <a:latin typeface="+mj-lt"/>
                <a:cs typeface="Calibri" pitchFamily="34" charset="0"/>
              </a:rPr>
              <a:t>An introduction to </a:t>
            </a:r>
            <a:br>
              <a:rPr lang="en-GB" altLang="en-US" sz="4400" dirty="0">
                <a:latin typeface="+mj-lt"/>
                <a:cs typeface="Calibri" pitchFamily="34" charset="0"/>
              </a:rPr>
            </a:br>
            <a:r>
              <a:rPr lang="en-GB" altLang="en-US" sz="4400" dirty="0">
                <a:latin typeface="+mj-lt"/>
                <a:cs typeface="Calibri" pitchFamily="34" charset="0"/>
              </a:rPr>
              <a:t>A Level History</a:t>
            </a:r>
          </a:p>
          <a:p>
            <a:pPr marL="0" indent="0" algn="ctr">
              <a:buFontTx/>
              <a:buNone/>
              <a:defRPr/>
            </a:pPr>
            <a:endParaRPr lang="en-GB" altLang="en-US" sz="1200" dirty="0">
              <a:latin typeface="+mj-lt"/>
              <a:cs typeface="Calibri" pitchFamily="34" charset="0"/>
            </a:endParaRPr>
          </a:p>
          <a:p>
            <a:pPr marL="0" indent="0" algn="ctr">
              <a:buFontTx/>
              <a:buNone/>
              <a:defRPr/>
            </a:pPr>
            <a:endParaRPr lang="en-GB" altLang="en-US" sz="1200" dirty="0">
              <a:latin typeface="+mj-lt"/>
              <a:cs typeface="Calibri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n-GB" altLang="en-US" sz="1600" dirty="0">
                <a:latin typeface="+mj-lt"/>
                <a:cs typeface="Calibri"/>
              </a:rPr>
              <a:t>ifrater@sheldonschool.co.uk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826D43A-FBF6-4A06-97A6-E3938E573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24862" cy="1143000"/>
          </a:xfrm>
        </p:spPr>
        <p:txBody>
          <a:bodyPr/>
          <a:lstStyle/>
          <a:p>
            <a:r>
              <a:rPr lang="en-GB" altLang="en-US" sz="3200" b="1" u="sng">
                <a:cs typeface="Calibri" panose="020F0502020204030204" pitchFamily="34" charset="0"/>
              </a:rPr>
              <a:t>The Making of Modern Britain 1951 – 2007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D2BA786-C0C6-4654-9CBC-0C63A5B7D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6725" y="1700213"/>
            <a:ext cx="5545138" cy="48244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400" dirty="0">
                <a:latin typeface="+mj-lt"/>
              </a:rPr>
              <a:t>This is a </a:t>
            </a:r>
            <a:r>
              <a:rPr lang="en-GB" altLang="en-US" sz="2400" b="1" dirty="0">
                <a:latin typeface="+mj-lt"/>
              </a:rPr>
              <a:t>depth</a:t>
            </a:r>
            <a:r>
              <a:rPr lang="en-GB" altLang="en-US" sz="2400" dirty="0">
                <a:latin typeface="+mj-lt"/>
              </a:rPr>
              <a:t> study. The first year of the course is entitled </a:t>
            </a:r>
            <a:r>
              <a:rPr lang="en-GB" altLang="en-US" sz="2400" b="1" dirty="0">
                <a:latin typeface="+mj-lt"/>
              </a:rPr>
              <a:t>‘Building a new Britain, 1951 – 1979’</a:t>
            </a:r>
            <a:r>
              <a:rPr lang="en-GB" altLang="en-US" sz="2400" dirty="0">
                <a:latin typeface="+mj-lt"/>
              </a:rPr>
              <a:t> and is divided into three areas:</a:t>
            </a:r>
            <a:endParaRPr lang="en-GB" altLang="en-US" sz="2400" b="1" dirty="0">
              <a:latin typeface="+mj-lt"/>
            </a:endParaRPr>
          </a:p>
          <a:p>
            <a:pPr>
              <a:defRPr/>
            </a:pPr>
            <a:r>
              <a:rPr lang="en-GB" altLang="en-US" sz="2400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The Affluent Society 1951 – 64</a:t>
            </a:r>
          </a:p>
          <a:p>
            <a:pPr>
              <a:defRPr/>
            </a:pPr>
            <a:r>
              <a:rPr lang="en-GB" altLang="en-US" sz="2400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The Sixties 1964 – 70</a:t>
            </a:r>
          </a:p>
          <a:p>
            <a:pPr>
              <a:defRPr/>
            </a:pPr>
            <a:r>
              <a:rPr lang="en-GB" altLang="en-US" sz="2400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The End of the Post-War Consensus 1970 – 79</a:t>
            </a:r>
          </a:p>
          <a:p>
            <a:pPr>
              <a:defRPr/>
            </a:pPr>
            <a:r>
              <a:rPr lang="en-GB" altLang="en-US" sz="2400" dirty="0">
                <a:latin typeface="+mj-lt"/>
                <a:ea typeface="Calibri" pitchFamily="34" charset="0"/>
                <a:cs typeface="Calibri" pitchFamily="34" charset="0"/>
              </a:rPr>
              <a:t>Follows strands of political, economic, social and international history</a:t>
            </a:r>
          </a:p>
          <a:p>
            <a:pPr>
              <a:defRPr/>
            </a:pPr>
            <a:r>
              <a:rPr lang="en-GB" altLang="en-US" sz="2400" dirty="0">
                <a:latin typeface="+mj-lt"/>
                <a:ea typeface="Calibri" pitchFamily="34" charset="0"/>
                <a:cs typeface="Calibri" pitchFamily="34" charset="0"/>
              </a:rPr>
              <a:t>Shows the change and continuity of British history</a:t>
            </a:r>
          </a:p>
        </p:txBody>
      </p:sp>
      <p:pic>
        <p:nvPicPr>
          <p:cNvPr id="11268" name="Picture 5" descr="Map of Britain">
            <a:extLst>
              <a:ext uri="{FF2B5EF4-FFF2-40B4-BE49-F238E27FC236}">
                <a16:creationId xmlns:a16="http://schemas.microsoft.com/office/drawing/2014/main" id="{9EACEC95-516F-4F10-8ACE-1A1B01999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133600"/>
            <a:ext cx="28051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492517A4-870D-431C-B208-1E30D5E907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12738" y="765175"/>
            <a:ext cx="8435975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dirty="0">
                <a:latin typeface="+mj-lt"/>
                <a:cs typeface="Calibri" pitchFamily="34" charset="0"/>
              </a:rPr>
              <a:t>Including: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GB" sz="2400" dirty="0">
                <a:latin typeface="+mj-lt"/>
                <a:cs typeface="Calibri" pitchFamily="34" charset="0"/>
              </a:rPr>
              <a:t>The reasons for Conservative political dominance from 1951. Key personalities inc. Churchill, Eden, Butler, and MacMillan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GB" sz="2400" dirty="0">
                <a:latin typeface="+mj-lt"/>
                <a:cs typeface="Calibri" pitchFamily="34" charset="0"/>
              </a:rPr>
              <a:t>The growth of the economy and rising living standards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GB" sz="2400" dirty="0">
                <a:latin typeface="+mj-lt"/>
                <a:cs typeface="Calibri" pitchFamily="34" charset="0"/>
              </a:rPr>
              <a:t>Social tension; criminality, hooliganism, the divisive nature of secondary education</a:t>
            </a:r>
          </a:p>
          <a:p>
            <a:pPr marL="609600" indent="-609600" eaLnBrk="1" hangingPunct="1">
              <a:defRPr/>
            </a:pPr>
            <a:r>
              <a:rPr lang="en-GB" altLang="en-US" sz="2400" dirty="0">
                <a:latin typeface="+mj-lt"/>
                <a:ea typeface="Calibri" pitchFamily="34" charset="0"/>
                <a:cs typeface="Calibri" pitchFamily="34" charset="0"/>
              </a:rPr>
              <a:t>Britain’s declining role: the Suez crisis of 1956</a:t>
            </a:r>
          </a:p>
          <a:p>
            <a:pPr marL="609600" indent="-609600" eaLnBrk="1" hangingPunct="1">
              <a:defRPr/>
            </a:pPr>
            <a:r>
              <a:rPr lang="en-GB" altLang="en-US" sz="2400" dirty="0">
                <a:latin typeface="+mj-lt"/>
                <a:ea typeface="Calibri" pitchFamily="34" charset="0"/>
                <a:cs typeface="Calibri" pitchFamily="34" charset="0"/>
              </a:rPr>
              <a:t>The reasons why Britain did not join the EEC between 1955 and 1973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GB" sz="2400" dirty="0">
              <a:latin typeface="+mj-lt"/>
              <a:cs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GB" sz="2400" dirty="0">
              <a:latin typeface="+mj-lt"/>
              <a:cs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GB" sz="2400" dirty="0">
              <a:latin typeface="+mj-lt"/>
              <a:cs typeface="Calibri" pitchFamily="34" charset="0"/>
            </a:endParaRPr>
          </a:p>
        </p:txBody>
      </p:sp>
      <p:pic>
        <p:nvPicPr>
          <p:cNvPr id="12291" name="Picture 10" descr="Harold MacMillan">
            <a:extLst>
              <a:ext uri="{FF2B5EF4-FFF2-40B4-BE49-F238E27FC236}">
                <a16:creationId xmlns:a16="http://schemas.microsoft.com/office/drawing/2014/main" id="{9EC3EE1E-68BC-4B26-BE32-6AD5C31C3F0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4498975"/>
            <a:ext cx="1636713" cy="2087563"/>
          </a:xfrm>
        </p:spPr>
      </p:pic>
      <p:sp>
        <p:nvSpPr>
          <p:cNvPr id="13316" name="Rectangle 1">
            <a:extLst>
              <a:ext uri="{FF2B5EF4-FFF2-40B4-BE49-F238E27FC236}">
                <a16:creationId xmlns:a16="http://schemas.microsoft.com/office/drawing/2014/main" id="{4658077F-179B-4FB7-99CF-F0AB662ED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5888"/>
            <a:ext cx="52228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b="1" u="sng">
                <a:latin typeface="+mj-lt"/>
                <a:cs typeface="Arial" charset="0"/>
              </a:rPr>
              <a:t>The Affluent Society 1951 – 1964</a:t>
            </a:r>
          </a:p>
        </p:txBody>
      </p:sp>
      <p:pic>
        <p:nvPicPr>
          <p:cNvPr id="12293" name="Picture 16" descr="ships">
            <a:extLst>
              <a:ext uri="{FF2B5EF4-FFF2-40B4-BE49-F238E27FC236}">
                <a16:creationId xmlns:a16="http://schemas.microsoft.com/office/drawing/2014/main" id="{D5080289-30F4-4FBC-AE7A-55A1F1272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724400"/>
            <a:ext cx="21161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5" descr="TeddyBoys">
            <a:extLst>
              <a:ext uri="{FF2B5EF4-FFF2-40B4-BE49-F238E27FC236}">
                <a16:creationId xmlns:a16="http://schemas.microsoft.com/office/drawing/2014/main" id="{EC6C3731-71E8-4842-90A3-E03C52A859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0413" y="4365625"/>
            <a:ext cx="1639887" cy="2222500"/>
          </a:xfrm>
        </p:spPr>
      </p:pic>
      <p:pic>
        <p:nvPicPr>
          <p:cNvPr id="12295" name="Picture 4" descr="http://www.fishtailparkas.com/images/Mods/brighton%20mods%2066.jpg">
            <a:extLst>
              <a:ext uri="{FF2B5EF4-FFF2-40B4-BE49-F238E27FC236}">
                <a16:creationId xmlns:a16="http://schemas.microsoft.com/office/drawing/2014/main" id="{C87EB732-2AF6-480A-B2E1-D0611F7FA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4724400"/>
            <a:ext cx="252095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21C36C9-DF18-4E50-B1E6-7B668C06D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115888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altLang="en-US" sz="2800" b="1" u="sng">
                <a:cs typeface="Calibri" panose="020F0502020204030204" pitchFamily="34" charset="0"/>
              </a:rPr>
              <a:t>The Sixties 1964 – 1970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BB83184-DD6B-4D73-B4CA-953A19D3F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212850"/>
            <a:ext cx="5903913" cy="5462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+mj-lt"/>
                <a:cs typeface="Calibri" pitchFamily="34" charset="0"/>
              </a:rPr>
              <a:t>The role of key personalities, Wilson and Heath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+mj-lt"/>
                <a:cs typeface="Calibri" pitchFamily="34" charset="0"/>
              </a:rPr>
              <a:t>Problems in N. Ireland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+mj-lt"/>
                <a:cs typeface="Calibri" pitchFamily="34" charset="0"/>
              </a:rPr>
              <a:t>The growth of the mass media, reduction of censorship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+mj-lt"/>
                <a:cs typeface="Calibri" pitchFamily="34" charset="0"/>
              </a:rPr>
              <a:t>Changes in legislation – the end of capital punishment, reduction in censorship, changing moral attitudes, the ‘Youth Culture’ and the ‘permissive society’.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+mj-lt"/>
                <a:cs typeface="Calibri" pitchFamily="34" charset="0"/>
              </a:rPr>
              <a:t>Relations with the USA, especially over the war in Vietnam.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+mj-lt"/>
                <a:cs typeface="Calibri" pitchFamily="34" charset="0"/>
              </a:rPr>
              <a:t>The problem of Rhodesia and the withdrawal from Empire</a:t>
            </a:r>
          </a:p>
        </p:txBody>
      </p:sp>
      <p:pic>
        <p:nvPicPr>
          <p:cNvPr id="13316" name="Picture 7" descr="HaroldWilson">
            <a:hlinkClick r:id="rId2"/>
            <a:extLst>
              <a:ext uri="{FF2B5EF4-FFF2-40B4-BE49-F238E27FC236}">
                <a16:creationId xmlns:a16="http://schemas.microsoft.com/office/drawing/2014/main" id="{EDAE0715-C674-4860-B56D-8A9973988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9238"/>
            <a:ext cx="14525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3" descr="3162527">
            <a:hlinkClick r:id="rId4"/>
            <a:extLst>
              <a:ext uri="{FF2B5EF4-FFF2-40B4-BE49-F238E27FC236}">
                <a16:creationId xmlns:a16="http://schemas.microsoft.com/office/drawing/2014/main" id="{B0B835C7-24EA-412F-952F-E041F16D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249238"/>
            <a:ext cx="13557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>
            <a:extLst>
              <a:ext uri="{FF2B5EF4-FFF2-40B4-BE49-F238E27FC236}">
                <a16:creationId xmlns:a16="http://schemas.microsoft.com/office/drawing/2014/main" id="{3289B527-5ACA-4818-BC63-4760E89E2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5118100"/>
            <a:ext cx="20447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>
            <a:extLst>
              <a:ext uri="{FF2B5EF4-FFF2-40B4-BE49-F238E27FC236}">
                <a16:creationId xmlns:a16="http://schemas.microsoft.com/office/drawing/2014/main" id="{44E01B66-9312-4FE7-8943-658CDF072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2409825"/>
            <a:ext cx="219868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>
            <a:extLst>
              <a:ext uri="{FF2B5EF4-FFF2-40B4-BE49-F238E27FC236}">
                <a16:creationId xmlns:a16="http://schemas.microsoft.com/office/drawing/2014/main" id="{83BFB8D6-3F12-4DB9-A63A-FEAFEEA4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4354513"/>
            <a:ext cx="2325688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0D440B4F-BD03-42C4-B45E-F6B10469D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638" y="104775"/>
            <a:ext cx="8869362" cy="68405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GB" altLang="en-US" b="1" u="sng" dirty="0">
                <a:latin typeface="+mj-lt"/>
              </a:rPr>
              <a:t>The End of the Post-War Consensus 1970 – 79</a:t>
            </a:r>
          </a:p>
          <a:p>
            <a:pPr>
              <a:buFontTx/>
              <a:buNone/>
              <a:defRPr/>
            </a:pPr>
            <a:endParaRPr lang="en-GB" altLang="en-US" sz="2400" b="1" dirty="0">
              <a:latin typeface="+mj-lt"/>
            </a:endParaRPr>
          </a:p>
          <a:p>
            <a:pPr>
              <a:defRPr/>
            </a:pPr>
            <a:r>
              <a:rPr lang="en-GB" altLang="en-US" sz="2400" dirty="0">
                <a:latin typeface="+mj-lt"/>
              </a:rPr>
              <a:t>Heath’s government; economic policies, industrial relations and the Miners’ strike; the ‘Troubles in Northern Ireland</a:t>
            </a:r>
          </a:p>
          <a:p>
            <a:pPr>
              <a:defRPr/>
            </a:pPr>
            <a:r>
              <a:rPr lang="en-GB" altLang="en-US" sz="2400" dirty="0">
                <a:latin typeface="+mj-lt"/>
              </a:rPr>
              <a:t>Labour governments of Wilson and Callaghan;  political economic and industrial problems</a:t>
            </a:r>
          </a:p>
          <a:p>
            <a:pPr>
              <a:defRPr/>
            </a:pPr>
            <a:r>
              <a:rPr lang="en-GB" altLang="en-US" sz="2400" dirty="0">
                <a:latin typeface="+mj-lt"/>
              </a:rPr>
              <a:t>Society in the 1970s the progress of feminism, the Sex and Discrimination Act; race and immigration, youth, environmentalism</a:t>
            </a:r>
          </a:p>
          <a:p>
            <a:pPr>
              <a:defRPr/>
            </a:pPr>
            <a:r>
              <a:rPr lang="en-GB" altLang="en-US" sz="2400" dirty="0">
                <a:latin typeface="+mj-lt"/>
              </a:rPr>
              <a:t>Britain’s entry into Europe, the state of the ‘special relationship’ with the USA</a:t>
            </a:r>
          </a:p>
        </p:txBody>
      </p:sp>
      <p:pic>
        <p:nvPicPr>
          <p:cNvPr id="14339" name="Picture 2" descr="C:\Users\Bill\Pictures\A level\Edward-Heath-biography-006.jpg">
            <a:extLst>
              <a:ext uri="{FF2B5EF4-FFF2-40B4-BE49-F238E27FC236}">
                <a16:creationId xmlns:a16="http://schemas.microsoft.com/office/drawing/2014/main" id="{29796FE8-35EB-4731-AE5A-C9D823A1C1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0500" y="4870450"/>
            <a:ext cx="1919288" cy="1152525"/>
          </a:xfrm>
          <a:noFill/>
        </p:spPr>
      </p:pic>
      <p:pic>
        <p:nvPicPr>
          <p:cNvPr id="14340" name="Picture 4" descr="https://encrypted-tbn3.gstatic.com/images?q=tbn:ANd9GcRrmcDEYtouZ4TqhlWo7wRP6LnTwajUckzFkx2EhM74LnyhRuh5RQ">
            <a:hlinkClick r:id="rId3"/>
            <a:extLst>
              <a:ext uri="{FF2B5EF4-FFF2-40B4-BE49-F238E27FC236}">
                <a16:creationId xmlns:a16="http://schemas.microsoft.com/office/drawing/2014/main" id="{E2B0E775-FCC0-419F-83ED-79FD41BED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157788"/>
            <a:ext cx="1922463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 descr="http://t3.gstatic.com/images?q=tbn:ANd9GcSh0OYX1PEXoFr_UB3BLjLIjrBC07s0tcuLO13XT1aQEWE3LUPR">
            <a:hlinkClick r:id="rId5"/>
            <a:extLst>
              <a:ext uri="{FF2B5EF4-FFF2-40B4-BE49-F238E27FC236}">
                <a16:creationId xmlns:a16="http://schemas.microsoft.com/office/drawing/2014/main" id="{A3E27E6B-2014-4FC0-B0FD-D090153B1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4819650"/>
            <a:ext cx="2381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4" descr="http://pictures.abebooks.com/PETRAGROS/md/md13861585554.jpg">
            <a:hlinkClick r:id="rId7" tooltip="The Female Eunuch.,: Greer, Germaine:"/>
            <a:extLst>
              <a:ext uri="{FF2B5EF4-FFF2-40B4-BE49-F238E27FC236}">
                <a16:creationId xmlns:a16="http://schemas.microsoft.com/office/drawing/2014/main" id="{2CE873E3-7A6E-4D7A-8972-3D4AD446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530725"/>
            <a:ext cx="13462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0520231-0160-4831-9A69-638CB9818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0288"/>
            <a:ext cx="7772400" cy="1143000"/>
          </a:xfrm>
        </p:spPr>
        <p:txBody>
          <a:bodyPr/>
          <a:lstStyle/>
          <a:p>
            <a:r>
              <a:rPr lang="en-GB" altLang="en-US" sz="8000"/>
              <a:t>Year 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>
            <a:extLst>
              <a:ext uri="{FF2B5EF4-FFF2-40B4-BE49-F238E27FC236}">
                <a16:creationId xmlns:a16="http://schemas.microsoft.com/office/drawing/2014/main" id="{1E4EDC6F-7E99-41D7-93A4-334A6E66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br>
              <a:rPr lang="en-GB" altLang="en-US" sz="3200" b="1"/>
            </a:br>
            <a:r>
              <a:rPr lang="en-GB" altLang="en-US" sz="3200" b="1" u="sng"/>
              <a:t>Spain in the Age of Discovery, 1469 – 1598</a:t>
            </a:r>
            <a:br>
              <a:rPr lang="en-GB" altLang="en-US" sz="3200" b="1" u="sng"/>
            </a:br>
            <a:endParaRPr lang="en-GB" altLang="en-US" sz="3200" u="sng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3DFF5E0B-607F-49D1-9A56-1871B645B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246563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dirty="0">
                <a:latin typeface="+mj-lt"/>
              </a:rPr>
              <a:t>The second part of this course is entitled </a:t>
            </a:r>
            <a:r>
              <a:rPr lang="en-GB" altLang="en-US" b="1" dirty="0">
                <a:latin typeface="+mj-lt"/>
              </a:rPr>
              <a:t>‘Philip II's Spain, 1556 – 1598’ </a:t>
            </a:r>
            <a:r>
              <a:rPr lang="en-GB" altLang="en-US" dirty="0">
                <a:latin typeface="+mj-lt"/>
              </a:rPr>
              <a:t>and is divided into two sections:</a:t>
            </a:r>
            <a:endParaRPr lang="en-GB" altLang="en-US" b="1" dirty="0">
              <a:latin typeface="+mj-lt"/>
            </a:endParaRPr>
          </a:p>
          <a:p>
            <a:pPr>
              <a:defRPr/>
            </a:pPr>
            <a:r>
              <a:rPr lang="en-GB" altLang="en-US" dirty="0">
                <a:solidFill>
                  <a:srgbClr val="FF0000"/>
                </a:solidFill>
                <a:latin typeface="+mj-lt"/>
              </a:rPr>
              <a:t>The 'Golden Age', 1556 – 1598</a:t>
            </a:r>
          </a:p>
          <a:p>
            <a:pPr>
              <a:defRPr/>
            </a:pPr>
            <a:r>
              <a:rPr lang="en-GB" altLang="en-US" dirty="0">
                <a:solidFill>
                  <a:srgbClr val="FF0000"/>
                </a:solidFill>
                <a:latin typeface="+mj-lt"/>
              </a:rPr>
              <a:t>Spain: The 'Great Power', 1556 – 1598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A35DB955-DDE6-41EA-82F3-927400D8C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20938"/>
            <a:ext cx="29527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C986E47A-C525-498D-9B02-0B8C73302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8913"/>
            <a:ext cx="8785225" cy="590708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altLang="en-US" b="1" u="sng">
                <a:latin typeface="+mj-lt"/>
              </a:rPr>
              <a:t>The 'Golden Age', 1556 – 1598</a:t>
            </a:r>
          </a:p>
          <a:p>
            <a:pPr marL="0" indent="0">
              <a:buFontTx/>
              <a:buNone/>
              <a:defRPr/>
            </a:pPr>
            <a:r>
              <a:rPr lang="en-GB" altLang="en-US">
                <a:latin typeface="+mj-lt"/>
              </a:rPr>
              <a:t>• </a:t>
            </a:r>
            <a:r>
              <a:rPr lang="en-GB" altLang="en-US" sz="2400">
                <a:latin typeface="+mj-lt"/>
              </a:rPr>
              <a:t>Philip II as ruler: character; change and continuity in government; administration and policy</a:t>
            </a:r>
          </a:p>
          <a:p>
            <a:pPr marL="0" indent="0">
              <a:buFontTx/>
              <a:buNone/>
              <a:defRPr/>
            </a:pPr>
            <a:r>
              <a:rPr lang="en-GB" altLang="en-US" sz="2400">
                <a:latin typeface="+mj-lt"/>
              </a:rPr>
              <a:t>• Opposition of individuals and groups: factions and rebellions</a:t>
            </a:r>
          </a:p>
          <a:p>
            <a:pPr marL="0" indent="0">
              <a:buFontTx/>
              <a:buNone/>
              <a:defRPr/>
            </a:pPr>
            <a:r>
              <a:rPr lang="en-GB" altLang="en-US" sz="2400">
                <a:latin typeface="+mj-lt"/>
              </a:rPr>
              <a:t>• Religion and society; the Jesuits, Inquisition and relations with the Papacy</a:t>
            </a:r>
          </a:p>
          <a:p>
            <a:pPr marL="0" indent="0">
              <a:buFontTx/>
              <a:buNone/>
              <a:defRPr/>
            </a:pPr>
            <a:r>
              <a:rPr lang="en-GB" altLang="en-US" sz="2400">
                <a:latin typeface="+mj-lt"/>
              </a:rPr>
              <a:t>• Economic developments; royal finances, policies and impact of overseas empire</a:t>
            </a:r>
          </a:p>
          <a:p>
            <a:pPr marL="0" indent="0">
              <a:buFontTx/>
              <a:buNone/>
              <a:defRPr/>
            </a:pPr>
            <a:r>
              <a:rPr lang="en-GB" altLang="en-US" sz="2400">
                <a:latin typeface="+mj-lt"/>
              </a:rPr>
              <a:t>• Social and cultural developments of the ‘Golden Age’; impact of new ideas and intellectual movements</a:t>
            </a:r>
          </a:p>
        </p:txBody>
      </p:sp>
      <p:pic>
        <p:nvPicPr>
          <p:cNvPr id="17411" name="Picture 3" descr="spanishflag.gif">
            <a:extLst>
              <a:ext uri="{FF2B5EF4-FFF2-40B4-BE49-F238E27FC236}">
                <a16:creationId xmlns:a16="http://schemas.microsoft.com/office/drawing/2014/main" id="{3B6FCDA2-DDAD-4B59-B105-EE5647689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676775"/>
            <a:ext cx="185261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http://upload.wikimedia.org/wikipedia/commons/thumb/c/c6/Witch-scene4.JPG/800px-Witch-scene4.JPG">
            <a:extLst>
              <a:ext uri="{FF2B5EF4-FFF2-40B4-BE49-F238E27FC236}">
                <a16:creationId xmlns:a16="http://schemas.microsoft.com/office/drawing/2014/main" id="{B79E6FCE-5AED-4C17-96DD-3B4E8ADB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676775"/>
            <a:ext cx="295275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http://upload.wikimedia.org/wikipedia/commons/thumb/2/26/Andalusia_hl_20060811_006.jpg/640px-Andalusia_hl_20060811_006.jpg">
            <a:extLst>
              <a:ext uri="{FF2B5EF4-FFF2-40B4-BE49-F238E27FC236}">
                <a16:creationId xmlns:a16="http://schemas.microsoft.com/office/drawing/2014/main" id="{59324FDA-EDBD-432A-ADF3-DA3AFB389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4713288"/>
            <a:ext cx="1524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EBFA3DB-D78A-481C-AB79-E1CEF488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8913"/>
            <a:ext cx="8785225" cy="65532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altLang="en-US" sz="2800" b="1" u="sng">
                <a:latin typeface="+mj-lt"/>
              </a:rPr>
              <a:t>Spain: The 'Great Power', 1556 – 1598</a:t>
            </a:r>
          </a:p>
          <a:p>
            <a:pPr marL="0" indent="0" algn="ctr">
              <a:buFontTx/>
              <a:buNone/>
              <a:defRPr/>
            </a:pPr>
            <a:endParaRPr lang="en-GB" altLang="en-US" sz="2400" b="1" u="sng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en-GB" altLang="en-US" sz="2400">
                <a:latin typeface="+mj-lt"/>
              </a:rPr>
              <a:t>• Philip’s inheritance and ambitions; ideas and pressures; the army and navy</a:t>
            </a:r>
          </a:p>
          <a:p>
            <a:pPr marL="0" indent="0">
              <a:buFontTx/>
              <a:buNone/>
              <a:defRPr/>
            </a:pPr>
            <a:r>
              <a:rPr lang="en-GB" altLang="en-US" sz="2400">
                <a:latin typeface="+mj-lt"/>
              </a:rPr>
              <a:t>• Control of the Mediterranean: challenging the Turks; the conquest of and relationship with Portugal</a:t>
            </a:r>
          </a:p>
          <a:p>
            <a:pPr marL="0" indent="0">
              <a:defRPr/>
            </a:pPr>
            <a:r>
              <a:rPr lang="en-GB" altLang="en-US" sz="2400">
                <a:latin typeface="+mj-lt"/>
              </a:rPr>
              <a:t>Revolt in the Netherlands; relations with England: conflict in Europe and the Caribbean</a:t>
            </a:r>
          </a:p>
          <a:p>
            <a:pPr marL="0" indent="0">
              <a:buFontTx/>
              <a:buNone/>
              <a:defRPr/>
            </a:pPr>
            <a:r>
              <a:rPr lang="en-GB" altLang="en-US" sz="2400">
                <a:latin typeface="+mj-lt"/>
              </a:rPr>
              <a:t>• Spain in the New World: expansion, settlement and trade; the impact of empire</a:t>
            </a:r>
          </a:p>
          <a:p>
            <a:pPr marL="0" indent="0">
              <a:buFontTx/>
              <a:buNone/>
              <a:defRPr/>
            </a:pPr>
            <a:r>
              <a:rPr lang="en-GB" altLang="en-US" sz="2400">
                <a:latin typeface="+mj-lt"/>
              </a:rPr>
              <a:t>• The extent of Spain's power; illusion or reality?</a:t>
            </a:r>
          </a:p>
          <a:p>
            <a:pPr marL="0" indent="0">
              <a:buFontTx/>
              <a:buNone/>
              <a:defRPr/>
            </a:pPr>
            <a:endParaRPr lang="en-GB" altLang="en-US" sz="240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en-GB" altLang="en-US" sz="240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en-GB" altLang="en-US" sz="2400">
              <a:latin typeface="+mj-lt"/>
            </a:endParaRPr>
          </a:p>
        </p:txBody>
      </p:sp>
      <p:pic>
        <p:nvPicPr>
          <p:cNvPr id="18435" name="Picture 2" descr="spanishnavy.jpg">
            <a:extLst>
              <a:ext uri="{FF2B5EF4-FFF2-40B4-BE49-F238E27FC236}">
                <a16:creationId xmlns:a16="http://schemas.microsoft.com/office/drawing/2014/main" id="{3E00EA10-5080-4440-A4E9-801BECFB9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899025"/>
            <a:ext cx="27432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http://upload.wikimedia.org/wikipedia/commons/f/f5/Felipe_of_Spain_and_MariaTudor.jpg">
            <a:extLst>
              <a:ext uri="{FF2B5EF4-FFF2-40B4-BE49-F238E27FC236}">
                <a16:creationId xmlns:a16="http://schemas.microsoft.com/office/drawing/2014/main" id="{9A374B2E-507A-4819-8D88-529AF070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178300"/>
            <a:ext cx="170815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http://upload.wikimedia.org/wikipedia/commons/9/9f/Rocroi.jpg">
            <a:extLst>
              <a:ext uri="{FF2B5EF4-FFF2-40B4-BE49-F238E27FC236}">
                <a16:creationId xmlns:a16="http://schemas.microsoft.com/office/drawing/2014/main" id="{C63D9C30-8C16-4E71-85E8-98616681E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4829175"/>
            <a:ext cx="23685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966DCA6-2809-4DC8-8F11-9282E6764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950" y="404813"/>
            <a:ext cx="8458200" cy="1143000"/>
          </a:xfrm>
        </p:spPr>
        <p:txBody>
          <a:bodyPr/>
          <a:lstStyle/>
          <a:p>
            <a:r>
              <a:rPr lang="en-GB" altLang="en-US" sz="3200" b="1" u="sng">
                <a:cs typeface="Calibri" panose="020F0502020204030204" pitchFamily="34" charset="0"/>
              </a:rPr>
              <a:t>The Making of Modern Britain 1951 – 2007</a:t>
            </a:r>
            <a:endParaRPr lang="en-GB" altLang="en-US" sz="3200" u="sng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B577E0-09DE-42AF-A369-11BE4D86C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039938"/>
            <a:ext cx="5834063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400" dirty="0">
                <a:latin typeface="+mj-lt"/>
                <a:ea typeface="Calibri" pitchFamily="34" charset="0"/>
                <a:cs typeface="Calibri" pitchFamily="34" charset="0"/>
              </a:rPr>
              <a:t>The second part of this course is entitled ‘</a:t>
            </a:r>
            <a:r>
              <a:rPr lang="en-GB" altLang="en-US" sz="2400" b="1" dirty="0">
                <a:latin typeface="+mj-lt"/>
                <a:ea typeface="Calibri" pitchFamily="34" charset="0"/>
                <a:cs typeface="Calibri" pitchFamily="34" charset="0"/>
              </a:rPr>
              <a:t>Modern Britain, 1979 – 2007’</a:t>
            </a:r>
            <a:r>
              <a:rPr lang="en-GB" altLang="en-US" sz="2400" dirty="0">
                <a:latin typeface="+mj-lt"/>
                <a:ea typeface="Calibri" pitchFamily="34" charset="0"/>
                <a:cs typeface="Calibri" pitchFamily="34" charset="0"/>
              </a:rPr>
              <a:t> and is divided into three sections:</a:t>
            </a:r>
          </a:p>
          <a:p>
            <a:pPr>
              <a:defRPr/>
            </a:pPr>
            <a:r>
              <a:rPr lang="en-GB" altLang="en-US" sz="2400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The impact of Thatcherism 1979 – 1987</a:t>
            </a:r>
          </a:p>
          <a:p>
            <a:pPr>
              <a:defRPr/>
            </a:pPr>
            <a:r>
              <a:rPr lang="en-GB" altLang="en-US" sz="2400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Towards a new consensus 1987 – 1997</a:t>
            </a:r>
          </a:p>
          <a:p>
            <a:pPr>
              <a:defRPr/>
            </a:pPr>
            <a:r>
              <a:rPr lang="en-GB" altLang="en-US" sz="2400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The era of New Labour 1997 – 2007</a:t>
            </a:r>
          </a:p>
          <a:p>
            <a:pPr>
              <a:defRPr/>
            </a:pPr>
            <a:endParaRPr lang="en-GB" altLang="en-US" sz="2400" dirty="0">
              <a:latin typeface="+mj-lt"/>
              <a:ea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altLang="en-US" sz="2400" dirty="0">
              <a:latin typeface="+mj-lt"/>
              <a:ea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endParaRPr lang="en-GB" altLang="en-US" sz="2400" dirty="0">
              <a:latin typeface="+mj-lt"/>
              <a:ea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GB" altLang="en-US" sz="2400" dirty="0">
              <a:latin typeface="+mj-lt"/>
            </a:endParaRPr>
          </a:p>
        </p:txBody>
      </p:sp>
      <p:pic>
        <p:nvPicPr>
          <p:cNvPr id="19460" name="Picture 9" descr="thatcher">
            <a:extLst>
              <a:ext uri="{FF2B5EF4-FFF2-40B4-BE49-F238E27FC236}">
                <a16:creationId xmlns:a16="http://schemas.microsoft.com/office/drawing/2014/main" id="{631FA720-154E-4DA5-B544-34DB2FA18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773238"/>
            <a:ext cx="1676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" descr="blair1997_350x333_4_1st-as-pm">
            <a:hlinkClick r:id="rId3"/>
            <a:extLst>
              <a:ext uri="{FF2B5EF4-FFF2-40B4-BE49-F238E27FC236}">
                <a16:creationId xmlns:a16="http://schemas.microsoft.com/office/drawing/2014/main" id="{6D4A02C7-B29A-494A-AD99-14493D665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365625"/>
            <a:ext cx="1871663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8618CCA1-E2BC-45AB-B292-1D022FB954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8624887" cy="59055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u="sng">
                <a:latin typeface="+mj-lt"/>
                <a:cs typeface="Calibri" pitchFamily="34" charset="0"/>
              </a:rPr>
              <a:t>The impact of Thatcherism 1979 – 1987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>
              <a:latin typeface="+mj-lt"/>
              <a:cs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GB" altLang="en-US" sz="2400">
                <a:latin typeface="+mj-lt"/>
                <a:cs typeface="Calibri" pitchFamily="34" charset="0"/>
              </a:rPr>
              <a:t>Monetarist policies and the impact on the economy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GB" altLang="en-US" sz="2400">
                <a:latin typeface="+mj-lt"/>
                <a:cs typeface="Calibri" pitchFamily="34" charset="0"/>
              </a:rPr>
              <a:t>The social impact of Thatcherism, including privatisations, council house sales, the Miners’ strikes and industrial relations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GB" altLang="en-US" sz="2400">
                <a:latin typeface="+mj-lt"/>
                <a:cs typeface="Calibri" pitchFamily="34" charset="0"/>
              </a:rPr>
              <a:t>The Falklands War;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GB" altLang="en-US" sz="2400">
                <a:latin typeface="+mj-lt"/>
                <a:cs typeface="Calibri" pitchFamily="34" charset="0"/>
              </a:rPr>
              <a:t>Britain’s relations with Europe;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GB" altLang="en-US" sz="2400">
                <a:latin typeface="+mj-lt"/>
                <a:cs typeface="Calibri" pitchFamily="34" charset="0"/>
              </a:rPr>
              <a:t>Mrs Thatcher’s ‘special relationship’ with the United States;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GB" altLang="en-US" sz="2400">
                <a:latin typeface="+mj-lt"/>
                <a:cs typeface="Calibri" pitchFamily="34" charset="0"/>
              </a:rPr>
              <a:t>Britain’s role in ending the Cold War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GB" altLang="en-US" sz="2400">
              <a:latin typeface="+mj-lt"/>
              <a:cs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GB" altLang="en-US" sz="2400">
              <a:latin typeface="+mj-lt"/>
              <a:cs typeface="Calibri" pitchFamily="34" charset="0"/>
            </a:endParaRPr>
          </a:p>
        </p:txBody>
      </p:sp>
      <p:pic>
        <p:nvPicPr>
          <p:cNvPr id="20483" name="Picture 13" descr="battle%20of%20orgreave">
            <a:extLst>
              <a:ext uri="{FF2B5EF4-FFF2-40B4-BE49-F238E27FC236}">
                <a16:creationId xmlns:a16="http://schemas.microsoft.com/office/drawing/2014/main" id="{7DEE0DDC-35D6-4961-BFC9-5EE60491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4040188"/>
            <a:ext cx="22161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>
            <a:extLst>
              <a:ext uri="{FF2B5EF4-FFF2-40B4-BE49-F238E27FC236}">
                <a16:creationId xmlns:a16="http://schemas.microsoft.com/office/drawing/2014/main" id="{C9B4DA8C-F755-404F-B4F6-C7CB913C7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300663"/>
            <a:ext cx="174783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eu-flag">
            <a:hlinkClick r:id="rId4"/>
            <a:extLst>
              <a:ext uri="{FF2B5EF4-FFF2-40B4-BE49-F238E27FC236}">
                <a16:creationId xmlns:a16="http://schemas.microsoft.com/office/drawing/2014/main" id="{70CD38A9-8266-43B8-A572-29518B920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3338"/>
            <a:ext cx="18716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falklands01">
            <a:extLst>
              <a:ext uri="{FF2B5EF4-FFF2-40B4-BE49-F238E27FC236}">
                <a16:creationId xmlns:a16="http://schemas.microsoft.com/office/drawing/2014/main" id="{75373B2B-82D4-455C-A8D1-EE53F90AC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40200"/>
            <a:ext cx="2376488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CA4D188-5A03-4949-978C-697F5260FB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5400" b="1" u="sng">
                <a:cs typeface="Calibri" panose="020F0502020204030204" pitchFamily="34" charset="0"/>
              </a:rPr>
              <a:t>History at Sheldon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7D2E6A1-9D43-4BDD-87BA-6918002D98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19625" y="1557338"/>
            <a:ext cx="3736975" cy="3095625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altLang="en-US" sz="2800" b="1" dirty="0">
                <a:latin typeface="+mj-lt"/>
                <a:cs typeface="Calibri" pitchFamily="34" charset="0"/>
              </a:rPr>
              <a:t>Mrs Alice Allen</a:t>
            </a:r>
          </a:p>
          <a:p>
            <a:pPr algn="r" eaLnBrk="1" hangingPunct="1">
              <a:defRPr/>
            </a:pPr>
            <a:r>
              <a:rPr lang="en-GB" altLang="en-US" sz="2800" b="1" dirty="0">
                <a:latin typeface="+mj-lt"/>
                <a:cs typeface="Calibri" pitchFamily="34" charset="0"/>
              </a:rPr>
              <a:t>Miss Ingrid Frater</a:t>
            </a:r>
          </a:p>
          <a:p>
            <a:pPr algn="r" eaLnBrk="1" hangingPunct="1">
              <a:defRPr/>
            </a:pPr>
            <a:r>
              <a:rPr lang="en-GB" altLang="en-US" sz="2800" b="1" dirty="0">
                <a:latin typeface="+mj-lt"/>
                <a:cs typeface="Calibri" pitchFamily="34" charset="0"/>
              </a:rPr>
              <a:t>Miss Judith Owen</a:t>
            </a:r>
          </a:p>
          <a:p>
            <a:pPr algn="r" eaLnBrk="1" hangingPunct="1">
              <a:defRPr/>
            </a:pPr>
            <a:r>
              <a:rPr lang="en-GB" altLang="en-US" sz="2800" b="1" dirty="0">
                <a:latin typeface="+mj-lt"/>
                <a:cs typeface="Calibri" pitchFamily="34" charset="0"/>
              </a:rPr>
              <a:t>Mr Richard Page</a:t>
            </a:r>
          </a:p>
          <a:p>
            <a:pPr algn="r" eaLnBrk="1" hangingPunct="1">
              <a:defRPr/>
            </a:pPr>
            <a:r>
              <a:rPr lang="en-GB" altLang="en-US" sz="2800" b="1" dirty="0">
                <a:latin typeface="+mj-lt"/>
                <a:cs typeface="Calibri" pitchFamily="34" charset="0"/>
              </a:rPr>
              <a:t>Mrs Tracey </a:t>
            </a:r>
            <a:r>
              <a:rPr lang="en-GB" altLang="en-US" sz="2800" b="1" dirty="0" err="1">
                <a:latin typeface="+mj-lt"/>
                <a:cs typeface="Calibri" pitchFamily="34" charset="0"/>
              </a:rPr>
              <a:t>Tillotson</a:t>
            </a:r>
            <a:endParaRPr lang="en-GB" altLang="en-US" sz="2800" b="1" dirty="0">
              <a:latin typeface="+mj-lt"/>
              <a:cs typeface="Calibri" pitchFamily="34" charset="0"/>
            </a:endParaRP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4B3BB0BB-E061-45AF-BF99-56C4E7D7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509963"/>
            <a:ext cx="4614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3200" b="1">
                <a:latin typeface="+mj-lt"/>
              </a:rPr>
              <a:t>A Level History teachers:</a:t>
            </a:r>
          </a:p>
        </p:txBody>
      </p:sp>
      <p:pic>
        <p:nvPicPr>
          <p:cNvPr id="3077" name="Picture 4" descr="\\Shs-sr-cv.sheldonsch.internal\school photo album\Staff Photos\1. 2016 NEW STAFF PHOTOS\Allen, Alice.JPG">
            <a:extLst>
              <a:ext uri="{FF2B5EF4-FFF2-40B4-BE49-F238E27FC236}">
                <a16:creationId xmlns:a16="http://schemas.microsoft.com/office/drawing/2014/main" id="{2100FFF9-A4BE-45DE-9CE7-89FD2137B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414838"/>
            <a:ext cx="157321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\\Shs-sr-cv.sheldonsch.internal\school photo album\Staff Photos\1. 2016 NEW STAFF PHOTOS\Frater, Ingrid.JPG">
            <a:extLst>
              <a:ext uri="{FF2B5EF4-FFF2-40B4-BE49-F238E27FC236}">
                <a16:creationId xmlns:a16="http://schemas.microsoft.com/office/drawing/2014/main" id="{742E7000-DF3B-4D17-B042-32AA6BD02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4838"/>
            <a:ext cx="15176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\\Shs-sr-cv.sheldonsch.internal\school photo album\Staff Photos\2015-16\Owen Judith.jpg">
            <a:extLst>
              <a:ext uri="{FF2B5EF4-FFF2-40B4-BE49-F238E27FC236}">
                <a16:creationId xmlns:a16="http://schemas.microsoft.com/office/drawing/2014/main" id="{5675D773-9695-4EA9-BFCB-F628B948E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394200"/>
            <a:ext cx="17684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\\Shs-sr-cv.sheldonsch.internal\school photo album\Staff Photos\1. 2016 NEW STAFF PHOTOS\Page, Richard.JPG">
            <a:extLst>
              <a:ext uri="{FF2B5EF4-FFF2-40B4-BE49-F238E27FC236}">
                <a16:creationId xmlns:a16="http://schemas.microsoft.com/office/drawing/2014/main" id="{6A7B86E6-18FD-4DD8-A5F1-02804F86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14838"/>
            <a:ext cx="14478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\\Shs-sr-cv.sheldonsch.internal\school photo album\Staff Photos\1. 2016 NEW STAFF PHOTOS\Tillotson, Tracey.JPG">
            <a:extLst>
              <a:ext uri="{FF2B5EF4-FFF2-40B4-BE49-F238E27FC236}">
                <a16:creationId xmlns:a16="http://schemas.microsoft.com/office/drawing/2014/main" id="{18016E0E-F69F-42F1-9CC7-B67CA799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4414838"/>
            <a:ext cx="147796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E6CF608D-9A44-43F5-8EBB-CF4DF3679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360363"/>
            <a:ext cx="6194425" cy="59769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800" b="1" u="sng" dirty="0">
                <a:latin typeface="+mj-lt"/>
                <a:cs typeface="Calibri" pitchFamily="34" charset="0"/>
              </a:rPr>
              <a:t>Towards a new consensus 1987 – 1997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b="1" dirty="0">
              <a:latin typeface="+mj-lt"/>
              <a:cs typeface="Calibri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+mj-lt"/>
                <a:cs typeface="Calibri" pitchFamily="34" charset="0"/>
              </a:rPr>
              <a:t>The fall of Thatcher and her legacy. Major as leader; political sleaze; approach to Northern Ireland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+mj-lt"/>
                <a:cs typeface="Calibri" pitchFamily="34" charset="0"/>
              </a:rPr>
              <a:t>The revival of Labour under Neil Kinnock. The reasons for the Labour victories in 1997. The role of John Smith, and Tony Blair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+mj-lt"/>
                <a:cs typeface="Calibri" pitchFamily="34" charset="0"/>
              </a:rPr>
              <a:t>‘Black Wednesday’ and other economic issues.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+mj-lt"/>
                <a:cs typeface="Calibri" pitchFamily="34" charset="0"/>
              </a:rPr>
              <a:t>Britain’s position in the European Union. The ‘special relationship’ with the United States and its impact on Britain</a:t>
            </a:r>
          </a:p>
        </p:txBody>
      </p:sp>
      <p:pic>
        <p:nvPicPr>
          <p:cNvPr id="21507" name="Picture 6" descr="449px-John_Major_1996">
            <a:extLst>
              <a:ext uri="{FF2B5EF4-FFF2-40B4-BE49-F238E27FC236}">
                <a16:creationId xmlns:a16="http://schemas.microsoft.com/office/drawing/2014/main" id="{8F27A621-98E5-4A19-B679-B45BED9C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188913"/>
            <a:ext cx="1508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image%3Fid%3D97462%26rendTypeId%3D4">
            <a:hlinkClick r:id="rId3"/>
            <a:extLst>
              <a:ext uri="{FF2B5EF4-FFF2-40B4-BE49-F238E27FC236}">
                <a16:creationId xmlns:a16="http://schemas.microsoft.com/office/drawing/2014/main" id="{A6AF25E5-98B7-47A8-B858-42E45E32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378075"/>
            <a:ext cx="1255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_171004_Copy_of_john_smith">
            <a:extLst>
              <a:ext uri="{FF2B5EF4-FFF2-40B4-BE49-F238E27FC236}">
                <a16:creationId xmlns:a16="http://schemas.microsoft.com/office/drawing/2014/main" id="{69BCFABF-98D9-45E7-AFC7-678A3E411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2420938"/>
            <a:ext cx="1428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blair1997_350x333_4_1st-as-pm">
            <a:hlinkClick r:id="rId6"/>
            <a:extLst>
              <a:ext uri="{FF2B5EF4-FFF2-40B4-BE49-F238E27FC236}">
                <a16:creationId xmlns:a16="http://schemas.microsoft.com/office/drawing/2014/main" id="{82DA96E6-CA4C-40FF-AD36-55F7743E9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365625"/>
            <a:ext cx="1655763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4">
            <a:extLst>
              <a:ext uri="{FF2B5EF4-FFF2-40B4-BE49-F238E27FC236}">
                <a16:creationId xmlns:a16="http://schemas.microsoft.com/office/drawing/2014/main" id="{60FD5204-6E39-4C08-AE14-F17C35B8A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333375"/>
            <a:ext cx="7056437" cy="56911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GB" altLang="en-US" b="1" u="sng">
                <a:latin typeface="+mj-lt"/>
              </a:rPr>
              <a:t>The era of New Labour 1997 – 2007</a:t>
            </a:r>
          </a:p>
          <a:p>
            <a:pPr>
              <a:buFontTx/>
              <a:buNone/>
              <a:defRPr/>
            </a:pPr>
            <a:endParaRPr lang="en-GB" altLang="en-US" b="1">
              <a:latin typeface="+mj-lt"/>
            </a:endParaRPr>
          </a:p>
          <a:p>
            <a:pPr>
              <a:defRPr/>
            </a:pPr>
            <a:r>
              <a:rPr lang="en-GB" altLang="en-US" sz="2400">
                <a:latin typeface="+mj-lt"/>
              </a:rPr>
              <a:t>Blair as leader, character and ideology; Brown and economic policy, Northern Ireland and the Good Friday Agreement.</a:t>
            </a:r>
          </a:p>
          <a:p>
            <a:pPr>
              <a:defRPr/>
            </a:pPr>
            <a:r>
              <a:rPr lang="en-GB" altLang="en-US" sz="2400">
                <a:latin typeface="+mj-lt"/>
              </a:rPr>
              <a:t>The Conservative Party: leaders and reasons for divisions; reason for their failures in 2001 and 2005.</a:t>
            </a:r>
          </a:p>
          <a:p>
            <a:pPr>
              <a:defRPr/>
            </a:pPr>
            <a:r>
              <a:rPr lang="en-GB" altLang="en-US" sz="2400">
                <a:latin typeface="+mj-lt"/>
              </a:rPr>
              <a:t>Social issues: the extent to which Britain had become a multicultural society by 2007.</a:t>
            </a:r>
          </a:p>
          <a:p>
            <a:pPr>
              <a:defRPr/>
            </a:pPr>
            <a:r>
              <a:rPr lang="en-GB" altLang="en-US" sz="2400">
                <a:latin typeface="+mj-lt"/>
              </a:rPr>
              <a:t>Relationship with the USA; the ‘war on terror’; attitudes to Europe; Britain’s role in the world by 2007</a:t>
            </a:r>
          </a:p>
          <a:p>
            <a:pPr>
              <a:defRPr/>
            </a:pPr>
            <a:endParaRPr lang="en-GB" altLang="en-US" sz="2000" b="1">
              <a:latin typeface="+mj-lt"/>
            </a:endParaRPr>
          </a:p>
        </p:txBody>
      </p:sp>
      <p:pic>
        <p:nvPicPr>
          <p:cNvPr id="22531" name="Content Placeholder 3" descr="Blair.jpg">
            <a:extLst>
              <a:ext uri="{FF2B5EF4-FFF2-40B4-BE49-F238E27FC236}">
                <a16:creationId xmlns:a16="http://schemas.microsoft.com/office/drawing/2014/main" id="{0554BD73-48D5-4B7E-9F29-20571FC210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5345113"/>
            <a:ext cx="2427287" cy="1363662"/>
          </a:xfrm>
        </p:spPr>
      </p:pic>
      <p:pic>
        <p:nvPicPr>
          <p:cNvPr id="22532" name="Picture 4" descr="gordon-brown1.jpg">
            <a:extLst>
              <a:ext uri="{FF2B5EF4-FFF2-40B4-BE49-F238E27FC236}">
                <a16:creationId xmlns:a16="http://schemas.microsoft.com/office/drawing/2014/main" id="{D93452F0-F0E8-4C15-B4D9-212409237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444500"/>
            <a:ext cx="12954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Hague.jpg">
            <a:extLst>
              <a:ext uri="{FF2B5EF4-FFF2-40B4-BE49-F238E27FC236}">
                <a16:creationId xmlns:a16="http://schemas.microsoft.com/office/drawing/2014/main" id="{841B3555-8B9D-44EA-B6B1-31BA45CCE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4797425"/>
            <a:ext cx="17049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blair_bush_ap_605.jpg">
            <a:extLst>
              <a:ext uri="{FF2B5EF4-FFF2-40B4-BE49-F238E27FC236}">
                <a16:creationId xmlns:a16="http://schemas.microsoft.com/office/drawing/2014/main" id="{B643B7D9-C8B2-4CC4-A3A5-D560124D2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345113"/>
            <a:ext cx="259397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>
            <a:extLst>
              <a:ext uri="{FF2B5EF4-FFF2-40B4-BE49-F238E27FC236}">
                <a16:creationId xmlns:a16="http://schemas.microsoft.com/office/drawing/2014/main" id="{3F845006-5DB4-4514-BC5A-3473F3CE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708275"/>
            <a:ext cx="136683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ABA8C4A-D823-4D9F-8B76-271730E52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905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b="1" u="sng">
                <a:cs typeface="Calibri" panose="020F0502020204030204" pitchFamily="34" charset="0"/>
              </a:rPr>
              <a:t>Historical Enquiry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C583F61-A5FC-4CE7-8466-41CA3019D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893175" cy="5329237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 dirty="0">
                <a:latin typeface="+mj-lt"/>
                <a:cs typeface="Calibri" pitchFamily="34" charset="0"/>
              </a:rPr>
              <a:t>Personal</a:t>
            </a:r>
            <a:r>
              <a:rPr lang="en-GB" altLang="en-US" dirty="0">
                <a:latin typeface="+mj-lt"/>
                <a:cs typeface="Calibri" pitchFamily="34" charset="0"/>
              </a:rPr>
              <a:t> and </a:t>
            </a:r>
            <a:r>
              <a:rPr lang="en-GB" altLang="en-US" b="1" dirty="0">
                <a:latin typeface="+mj-lt"/>
                <a:cs typeface="Calibri" pitchFamily="34" charset="0"/>
              </a:rPr>
              <a:t>independent</a:t>
            </a:r>
            <a:r>
              <a:rPr lang="en-GB" altLang="en-US" dirty="0">
                <a:latin typeface="+mj-lt"/>
                <a:cs typeface="Calibri" pitchFamily="34" charset="0"/>
              </a:rPr>
              <a:t> study, with continued  </a:t>
            </a:r>
            <a:r>
              <a:rPr lang="en-GB" altLang="en-US" b="1" dirty="0">
                <a:latin typeface="+mj-lt"/>
                <a:cs typeface="Calibri" pitchFamily="34" charset="0"/>
              </a:rPr>
              <a:t>1:1 support </a:t>
            </a:r>
            <a:r>
              <a:rPr lang="en-GB" altLang="en-US" dirty="0">
                <a:latin typeface="+mj-lt"/>
                <a:cs typeface="Calibri" pitchFamily="34" charset="0"/>
              </a:rPr>
              <a:t>from history teachers</a:t>
            </a:r>
          </a:p>
          <a:p>
            <a:pPr eaLnBrk="1" hangingPunct="1">
              <a:defRPr/>
            </a:pPr>
            <a:r>
              <a:rPr lang="en-GB" altLang="en-US" dirty="0">
                <a:latin typeface="+mj-lt"/>
                <a:cs typeface="Calibri" pitchFamily="34" charset="0"/>
              </a:rPr>
              <a:t>Requires own </a:t>
            </a:r>
            <a:r>
              <a:rPr lang="en-GB" altLang="en-US" b="1" dirty="0">
                <a:latin typeface="+mj-lt"/>
                <a:cs typeface="Calibri" pitchFamily="34" charset="0"/>
              </a:rPr>
              <a:t>argument</a:t>
            </a:r>
            <a:r>
              <a:rPr lang="en-GB" altLang="en-US" dirty="0">
                <a:latin typeface="+mj-lt"/>
                <a:cs typeface="Calibri" pitchFamily="34" charset="0"/>
              </a:rPr>
              <a:t> (well-structured, explained and evidenced), </a:t>
            </a:r>
            <a:r>
              <a:rPr lang="en-GB" altLang="en-US" b="1" dirty="0">
                <a:latin typeface="+mj-lt"/>
                <a:cs typeface="Calibri" pitchFamily="34" charset="0"/>
              </a:rPr>
              <a:t>historiography</a:t>
            </a:r>
            <a:r>
              <a:rPr lang="en-GB" altLang="en-US" dirty="0">
                <a:latin typeface="+mj-lt"/>
                <a:cs typeface="Calibri" pitchFamily="34" charset="0"/>
              </a:rPr>
              <a:t> (two different historians’ beliefs about your chosen topic/question evaluated) and </a:t>
            </a:r>
            <a:r>
              <a:rPr lang="en-GB" altLang="en-US" b="1" dirty="0">
                <a:latin typeface="+mj-lt"/>
                <a:cs typeface="Calibri" pitchFamily="34" charset="0"/>
              </a:rPr>
              <a:t>sources </a:t>
            </a:r>
            <a:r>
              <a:rPr lang="en-GB" altLang="en-US" dirty="0">
                <a:latin typeface="+mj-lt"/>
                <a:cs typeface="Calibri" pitchFamily="34" charset="0"/>
              </a:rPr>
              <a:t>(three sources analysed)</a:t>
            </a:r>
            <a:endParaRPr lang="en-GB" altLang="en-US" b="1" dirty="0">
              <a:latin typeface="+mj-lt"/>
              <a:cs typeface="Calibri" pitchFamily="34" charset="0"/>
            </a:endParaRPr>
          </a:p>
          <a:p>
            <a:pPr eaLnBrk="1" hangingPunct="1">
              <a:defRPr/>
            </a:pPr>
            <a:r>
              <a:rPr lang="en-GB" altLang="en-US" dirty="0">
                <a:latin typeface="+mj-lt"/>
                <a:cs typeface="Calibri" pitchFamily="34" charset="0"/>
              </a:rPr>
              <a:t>Needs to cover a period of </a:t>
            </a:r>
            <a:r>
              <a:rPr lang="en-GB" altLang="en-US" b="1" dirty="0">
                <a:latin typeface="+mj-lt"/>
                <a:cs typeface="Calibri" pitchFamily="34" charset="0"/>
              </a:rPr>
              <a:t>80-100 years</a:t>
            </a:r>
          </a:p>
          <a:p>
            <a:pPr eaLnBrk="1" hangingPunct="1">
              <a:defRPr/>
            </a:pPr>
            <a:r>
              <a:rPr lang="en-GB" altLang="en-US" dirty="0">
                <a:latin typeface="+mj-lt"/>
                <a:cs typeface="Calibri" pitchFamily="34" charset="0"/>
              </a:rPr>
              <a:t>4,500 words maximum</a:t>
            </a:r>
          </a:p>
          <a:p>
            <a:pPr eaLnBrk="1" hangingPunct="1">
              <a:defRPr/>
            </a:pPr>
            <a:r>
              <a:rPr lang="en-GB" altLang="en-US" dirty="0">
                <a:latin typeface="+mj-lt"/>
                <a:cs typeface="Calibri" pitchFamily="34" charset="0"/>
              </a:rPr>
              <a:t>Excellent preparation for university</a:t>
            </a:r>
          </a:p>
          <a:p>
            <a:pPr eaLnBrk="1" hangingPunct="1">
              <a:defRPr/>
            </a:pPr>
            <a:endParaRPr lang="en-GB" altLang="en-US" dirty="0">
              <a:latin typeface="+mj-lt"/>
              <a:cs typeface="Calibri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B087D0-509B-4781-A80B-2FDBF95BF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2FF10041-C0B0-403F-8ED2-16B375DE9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7475"/>
            <a:ext cx="8964612" cy="50403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altLang="en-US" sz="2800" b="1" u="sng" dirty="0">
                <a:latin typeface="+mj-lt"/>
                <a:cs typeface="Calibri" pitchFamily="34" charset="0"/>
              </a:rPr>
              <a:t>Some examples of questions:</a:t>
            </a:r>
          </a:p>
          <a:p>
            <a:pPr eaLnBrk="1" hangingPunct="1">
              <a:buFontTx/>
              <a:buNone/>
              <a:defRPr/>
            </a:pPr>
            <a:endParaRPr lang="en-GB" altLang="en-US" sz="2400" b="1" dirty="0">
              <a:latin typeface="+mj-lt"/>
              <a:cs typeface="Calibri" pitchFamily="34" charset="0"/>
            </a:endParaRPr>
          </a:p>
          <a:p>
            <a:pPr eaLnBrk="1" hangingPunct="1">
              <a:defRPr/>
            </a:pPr>
            <a:r>
              <a:rPr lang="en-GB" sz="2400" dirty="0">
                <a:latin typeface="+mj-lt"/>
                <a:cs typeface="Calibri" pitchFamily="34" charset="0"/>
              </a:rPr>
              <a:t>To what extent did wars, as opposed to the work of individuals, lead to medical developments in Britain during the years  1853-1945?</a:t>
            </a:r>
          </a:p>
          <a:p>
            <a:pPr eaLnBrk="1" hangingPunct="1">
              <a:defRPr/>
            </a:pPr>
            <a:endParaRPr lang="en-GB" altLang="en-US" sz="2400" dirty="0">
              <a:latin typeface="+mj-lt"/>
              <a:cs typeface="Calibri" pitchFamily="34" charset="0"/>
            </a:endParaRPr>
          </a:p>
          <a:p>
            <a:pPr eaLnBrk="1" hangingPunct="1">
              <a:defRPr/>
            </a:pPr>
            <a:r>
              <a:rPr lang="en-GB" sz="2400" dirty="0">
                <a:latin typeface="+mj-lt"/>
                <a:cs typeface="Calibri" pitchFamily="34" charset="0"/>
              </a:rPr>
              <a:t>Which had the greatest influence on French involvement in conflict during the years 1780-1871 – nationalism, economic aims or the role of individuals?</a:t>
            </a:r>
          </a:p>
          <a:p>
            <a:pPr eaLnBrk="1" hangingPunct="1">
              <a:defRPr/>
            </a:pPr>
            <a:endParaRPr lang="en-GB" altLang="en-US" sz="2400" dirty="0">
              <a:latin typeface="+mj-lt"/>
              <a:cs typeface="Calibri" pitchFamily="34" charset="0"/>
            </a:endParaRPr>
          </a:p>
          <a:p>
            <a:pPr eaLnBrk="1" hangingPunct="1">
              <a:defRPr/>
            </a:pPr>
            <a:r>
              <a:rPr lang="en-GB" altLang="en-US" sz="2400" dirty="0">
                <a:latin typeface="+mj-lt"/>
                <a:cs typeface="Calibri" pitchFamily="34" charset="0"/>
              </a:rPr>
              <a:t>To what extent was the Treaty of Vienna successful in meeting its aims in the years 1815-1914?</a:t>
            </a:r>
          </a:p>
        </p:txBody>
      </p:sp>
      <p:pic>
        <p:nvPicPr>
          <p:cNvPr id="24579" name="Picture 2" descr="Image result for 1800s medicine">
            <a:extLst>
              <a:ext uri="{FF2B5EF4-FFF2-40B4-BE49-F238E27FC236}">
                <a16:creationId xmlns:a16="http://schemas.microsoft.com/office/drawing/2014/main" id="{A8637C16-0902-4BD3-B25E-08E60718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151438"/>
            <a:ext cx="21336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5029BB9-EFFA-4559-BA8F-609B84D34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800" y="80962"/>
            <a:ext cx="3600400" cy="647700"/>
          </a:xfrm>
        </p:spPr>
        <p:txBody>
          <a:bodyPr/>
          <a:lstStyle/>
          <a:p>
            <a:pPr eaLnBrk="1" hangingPunct="1"/>
            <a:r>
              <a:rPr lang="en-GB" altLang="en-US" sz="4000" b="1" u="sng" dirty="0">
                <a:cs typeface="Calibri" panose="020F0502020204030204" pitchFamily="34" charset="0"/>
              </a:rPr>
              <a:t>Exam success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8D3403A-1829-41F1-BF1B-C2A0C0CDC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500" dirty="0">
                <a:latin typeface="+mj-lt"/>
                <a:cs typeface="Calibri" pitchFamily="34" charset="0"/>
              </a:rPr>
              <a:t>In 2019, 53% of students achieved A*-A, </a:t>
            </a:r>
            <a:r>
              <a:rPr lang="en-GB" sz="2500" dirty="0"/>
              <a:t>73% A*-B and 93% A*-C.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500" dirty="0">
              <a:latin typeface="+mj-lt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500" dirty="0">
                <a:latin typeface="+mj-lt"/>
                <a:cs typeface="Calibri" pitchFamily="34" charset="0"/>
              </a:rPr>
              <a:t>In 2018, </a:t>
            </a:r>
            <a:r>
              <a:rPr lang="en-GB" sz="2500" dirty="0">
                <a:cs typeface="Calibri" pitchFamily="34" charset="0"/>
              </a:rPr>
              <a:t>43% of students achieved A*-A, 87% A*-B and 96% A*-C. </a:t>
            </a:r>
            <a:br>
              <a:rPr lang="en-GB" sz="2500" dirty="0">
                <a:cs typeface="Calibri" pitchFamily="34" charset="0"/>
              </a:rPr>
            </a:br>
            <a:endParaRPr lang="en-GB" sz="2500" dirty="0">
              <a:latin typeface="+mj-lt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500" dirty="0">
                <a:latin typeface="+mj-lt"/>
                <a:cs typeface="Calibri" pitchFamily="34" charset="0"/>
              </a:rPr>
              <a:t>In 2017, 36% </a:t>
            </a:r>
            <a:r>
              <a:rPr lang="en-GB" sz="2500" dirty="0">
                <a:cs typeface="Calibri" pitchFamily="34" charset="0"/>
              </a:rPr>
              <a:t>of students achieved A*-A, 68% A*-B and 88% A*-C.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500" dirty="0">
              <a:latin typeface="+mj-lt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500" dirty="0">
                <a:latin typeface="+mj-lt"/>
                <a:cs typeface="Calibri" pitchFamily="34" charset="0"/>
              </a:rPr>
              <a:t>In 2016, 36% of students achieved A*-A, 60% A*-B and 92% A*-C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500" dirty="0">
              <a:latin typeface="+mj-lt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500" dirty="0">
                <a:latin typeface="+mj-lt"/>
                <a:cs typeface="Calibri" pitchFamily="34" charset="0"/>
              </a:rPr>
              <a:t>In 2015, 41% of students achieved A*-A, 86% A*-B and 96% A*-C</a:t>
            </a:r>
            <a:br>
              <a:rPr lang="en-GB" sz="2500" dirty="0">
                <a:latin typeface="+mj-lt"/>
                <a:cs typeface="Calibri" pitchFamily="34" charset="0"/>
              </a:rPr>
            </a:br>
            <a:endParaRPr lang="en-GB" sz="2500" dirty="0">
              <a:latin typeface="+mj-lt"/>
              <a:cs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br>
              <a:rPr lang="en-GB" sz="2500" dirty="0">
                <a:latin typeface="+mj-lt"/>
                <a:cs typeface="Calibri" pitchFamily="34" charset="0"/>
              </a:rPr>
            </a:br>
            <a:endParaRPr lang="en-GB" sz="2500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4927445-ACB7-4721-A1CE-5316391AE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081088"/>
          </a:xfrm>
        </p:spPr>
        <p:txBody>
          <a:bodyPr/>
          <a:lstStyle/>
          <a:p>
            <a:r>
              <a:rPr lang="en-GB" altLang="en-US" b="1" u="sng">
                <a:cs typeface="Calibri" panose="020F0502020204030204" pitchFamily="34" charset="0"/>
              </a:rPr>
              <a:t>Extra-Curricular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591B1C4-0BCA-491A-883B-BD9A8DE38CC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628775"/>
            <a:ext cx="8496300" cy="4752975"/>
          </a:xfrm>
        </p:spPr>
        <p:txBody>
          <a:bodyPr/>
          <a:lstStyle/>
          <a:p>
            <a:pPr>
              <a:defRPr/>
            </a:pPr>
            <a:r>
              <a:rPr lang="en-GB" sz="3200" dirty="0">
                <a:latin typeface="+mj-lt"/>
                <a:cs typeface="Calibri" pitchFamily="34" charset="0"/>
              </a:rPr>
              <a:t>Voluntary projects at the History Centre</a:t>
            </a:r>
          </a:p>
          <a:p>
            <a:pPr>
              <a:defRPr/>
            </a:pPr>
            <a:r>
              <a:rPr lang="en-GB" sz="3200" dirty="0">
                <a:latin typeface="+mj-lt"/>
                <a:cs typeface="Calibri"/>
              </a:rPr>
              <a:t>Residential trip to Spain, February half term 2023</a:t>
            </a:r>
            <a:endParaRPr lang="en-GB" sz="3200" dirty="0">
              <a:latin typeface="+mj-lt"/>
              <a:cs typeface="Calibri" pitchFamily="34" charset="0"/>
            </a:endParaRPr>
          </a:p>
          <a:p>
            <a:pPr>
              <a:defRPr/>
            </a:pPr>
            <a:r>
              <a:rPr lang="en-GB" sz="3200" dirty="0">
                <a:latin typeface="+mj-lt"/>
                <a:cs typeface="Calibri" pitchFamily="34" charset="0"/>
              </a:rPr>
              <a:t>Visits to Universities and the National Army Museum (London)</a:t>
            </a:r>
          </a:p>
          <a:p>
            <a:pPr>
              <a:defRPr/>
            </a:pPr>
            <a:r>
              <a:rPr lang="en-GB" sz="3200" dirty="0">
                <a:latin typeface="+mj-lt"/>
                <a:cs typeface="Calibri" pitchFamily="34" charset="0"/>
              </a:rPr>
              <a:t>Conference Day with eminent historians in London</a:t>
            </a:r>
          </a:p>
          <a:p>
            <a:pPr>
              <a:defRPr/>
            </a:pPr>
            <a:r>
              <a:rPr lang="en-GB" sz="3200" dirty="0">
                <a:latin typeface="+mj-lt"/>
                <a:cs typeface="Calibri" pitchFamily="34" charset="0"/>
              </a:rPr>
              <a:t>Essay competitions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142A-F908-48B8-A0D4-90A0C74CD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832648"/>
          </a:xfrm>
        </p:spPr>
        <p:txBody>
          <a:bodyPr/>
          <a:lstStyle/>
          <a:p>
            <a:r>
              <a:rPr lang="en-GB" altLang="en-US" dirty="0"/>
              <a:t>Thank you</a:t>
            </a:r>
            <a:br>
              <a:rPr lang="en-GB" altLang="en-US" dirty="0"/>
            </a:br>
            <a:r>
              <a:rPr lang="en-GB" altLang="en-US" dirty="0"/>
              <a:t>Please email us if you have 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1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D5197ED-DA16-4486-B022-94796DCB9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936625"/>
          </a:xfrm>
        </p:spPr>
        <p:txBody>
          <a:bodyPr/>
          <a:lstStyle/>
          <a:p>
            <a:pPr eaLnBrk="1" hangingPunct="1"/>
            <a:r>
              <a:rPr lang="en-GB" altLang="en-US" b="1" u="sng">
                <a:cs typeface="Calibri" panose="020F0502020204030204" pitchFamily="34" charset="0"/>
              </a:rPr>
              <a:t>Why choose A Level History?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E439A3E-CF11-4B94-B415-A28B14426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785225" cy="51847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altLang="en-US" sz="2800" u="sng" dirty="0">
                <a:latin typeface="+mj-lt"/>
                <a:cs typeface="Calibri" pitchFamily="34" charset="0"/>
              </a:rPr>
              <a:t>Many students choose history for three key reasons: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800" u="sng" dirty="0">
              <a:latin typeface="+mj-lt"/>
              <a:cs typeface="Calibri" pitchFamily="34" charset="0"/>
            </a:endParaRPr>
          </a:p>
          <a:p>
            <a:pPr eaLnBrk="1" hangingPunct="1">
              <a:defRPr/>
            </a:pPr>
            <a:r>
              <a:rPr lang="en-GB" altLang="en-US" sz="2800" dirty="0">
                <a:latin typeface="+mj-lt"/>
                <a:cs typeface="Calibri" pitchFamily="34" charset="0"/>
              </a:rPr>
              <a:t>They are interested in history as </a:t>
            </a:r>
            <a:r>
              <a:rPr lang="en-GB" altLang="en-US" sz="2800" dirty="0">
                <a:solidFill>
                  <a:srgbClr val="FF0000"/>
                </a:solidFill>
                <a:latin typeface="+mj-lt"/>
                <a:cs typeface="Calibri" pitchFamily="34" charset="0"/>
              </a:rPr>
              <a:t>a subject </a:t>
            </a:r>
            <a:r>
              <a:rPr lang="en-GB" altLang="en-US" sz="2800" dirty="0">
                <a:latin typeface="+mj-lt"/>
                <a:cs typeface="Calibri" pitchFamily="34" charset="0"/>
              </a:rPr>
              <a:t>to understand their own and other cultures. They also want to learn historical skills.</a:t>
            </a:r>
          </a:p>
          <a:p>
            <a:pPr eaLnBrk="1" hangingPunct="1">
              <a:defRPr/>
            </a:pPr>
            <a:r>
              <a:rPr lang="en-GB" altLang="en-US" sz="2800" dirty="0">
                <a:latin typeface="+mj-lt"/>
                <a:cs typeface="Calibri" pitchFamily="34" charset="0"/>
              </a:rPr>
              <a:t>History as </a:t>
            </a:r>
            <a:r>
              <a:rPr lang="en-GB" altLang="en-US" sz="2800" dirty="0">
                <a:solidFill>
                  <a:srgbClr val="FF0000"/>
                </a:solidFill>
                <a:latin typeface="+mj-lt"/>
                <a:cs typeface="Calibri" pitchFamily="34" charset="0"/>
              </a:rPr>
              <a:t>preparation for higher education</a:t>
            </a:r>
            <a:r>
              <a:rPr lang="en-GB" altLang="en-US" sz="2800" dirty="0">
                <a:latin typeface="+mj-lt"/>
                <a:cs typeface="Calibri" pitchFamily="34" charset="0"/>
              </a:rPr>
              <a:t> and careers. It is an academic and well respected A-Level. </a:t>
            </a:r>
          </a:p>
          <a:p>
            <a:pPr eaLnBrk="1" hangingPunct="1">
              <a:defRPr/>
            </a:pPr>
            <a:r>
              <a:rPr lang="en-GB" altLang="en-US" sz="2800" dirty="0">
                <a:latin typeface="+mj-lt"/>
                <a:cs typeface="Calibri" pitchFamily="34" charset="0"/>
              </a:rPr>
              <a:t>History as a </a:t>
            </a:r>
            <a:r>
              <a:rPr lang="en-GB" altLang="en-US" sz="2800" dirty="0">
                <a:solidFill>
                  <a:srgbClr val="FF0000"/>
                </a:solidFill>
                <a:latin typeface="+mj-lt"/>
                <a:cs typeface="Calibri" pitchFamily="34" charset="0"/>
              </a:rPr>
              <a:t>passion. </a:t>
            </a:r>
            <a:r>
              <a:rPr lang="en-GB" altLang="en-US" sz="2800" dirty="0">
                <a:latin typeface="+mj-lt"/>
                <a:cs typeface="Calibri" pitchFamily="34" charset="0"/>
              </a:rPr>
              <a:t>They are interested in the enquiry; in the heroes and villains and in the debate.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976A055A-CF24-49E4-AD1F-094CA0566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2636838"/>
            <a:ext cx="7772400" cy="1143000"/>
          </a:xfrm>
        </p:spPr>
        <p:txBody>
          <a:bodyPr/>
          <a:lstStyle/>
          <a:p>
            <a:r>
              <a:rPr lang="en-GB" altLang="en-US" sz="6600" b="1" u="sng">
                <a:cs typeface="Calibri" panose="020F0502020204030204" pitchFamily="34" charset="0"/>
              </a:rPr>
              <a:t>What will I study?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D51C7122-FF9D-4139-A342-69D2DF0D9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88913"/>
            <a:ext cx="2443162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Harold MacMillan">
            <a:extLst>
              <a:ext uri="{FF2B5EF4-FFF2-40B4-BE49-F238E27FC236}">
                <a16:creationId xmlns:a16="http://schemas.microsoft.com/office/drawing/2014/main" id="{F4BC8F0B-FBEE-4DE9-A0BF-39D515228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4106863"/>
            <a:ext cx="19431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>
            <a:extLst>
              <a:ext uri="{FF2B5EF4-FFF2-40B4-BE49-F238E27FC236}">
                <a16:creationId xmlns:a16="http://schemas.microsoft.com/office/drawing/2014/main" id="{714D79FE-8AE9-4079-B4FA-712FD40D8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87375"/>
            <a:ext cx="3371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2C26619F-8CEC-4BCC-87CB-1C076768F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19075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0C67299B-8E19-450B-BE63-077AE3B3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92600"/>
            <a:ext cx="291623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thatcher">
            <a:extLst>
              <a:ext uri="{FF2B5EF4-FFF2-40B4-BE49-F238E27FC236}">
                <a16:creationId xmlns:a16="http://schemas.microsoft.com/office/drawing/2014/main" id="{F8D8DF2C-35D7-4DBE-AB6E-11D9B65E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4105275"/>
            <a:ext cx="213677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81BD05C6-2360-4510-8A67-8A95BEF8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17488"/>
            <a:ext cx="64817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 u="sng"/>
              <a:t>The structure of the A Level course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6F77D2-D695-4388-80C3-61A68BB42022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341438"/>
          <a:ext cx="8207375" cy="4541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6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570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Corbel" panose="020B0503020204020204" pitchFamily="34" charset="0"/>
                        </a:rPr>
                        <a:t>Year</a:t>
                      </a:r>
                      <a:r>
                        <a:rPr lang="en-GB" sz="2200" b="1" baseline="0" dirty="0">
                          <a:latin typeface="Corbel" panose="020B0503020204020204" pitchFamily="34" charset="0"/>
                        </a:rPr>
                        <a:t> 12</a:t>
                      </a:r>
                      <a:endParaRPr lang="en-GB" sz="2200" b="1" dirty="0">
                        <a:latin typeface="Corbel" panose="020B0503020204020204" pitchFamily="34" charset="0"/>
                      </a:endParaRPr>
                    </a:p>
                  </a:txBody>
                  <a:tcPr marL="91423" marR="91423" marT="45723" marB="45723"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Corbel" panose="020B0503020204020204" pitchFamily="34" charset="0"/>
                        </a:rPr>
                        <a:t>Spain</a:t>
                      </a:r>
                      <a:r>
                        <a:rPr lang="en-GB" sz="2200" b="1" baseline="0" dirty="0">
                          <a:latin typeface="Corbel" panose="020B0503020204020204" pitchFamily="34" charset="0"/>
                        </a:rPr>
                        <a:t> in the Age of Discovery Part 1: 1469 – 1556</a:t>
                      </a:r>
                    </a:p>
                    <a:p>
                      <a:endParaRPr lang="en-GB" sz="2200" b="1" baseline="0" dirty="0">
                        <a:latin typeface="Corbel" panose="020B05030202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The Making of Modern Britain Part 1: 1951 – 1979 </a:t>
                      </a:r>
                    </a:p>
                    <a:p>
                      <a:endParaRPr lang="en-GB" sz="2200" b="1" dirty="0">
                        <a:latin typeface="Corbel" panose="020B0503020204020204" pitchFamily="34" charset="0"/>
                      </a:endParaRPr>
                    </a:p>
                    <a:p>
                      <a:r>
                        <a:rPr lang="en-GB" sz="2200" b="1" dirty="0">
                          <a:latin typeface="Corbel" panose="020B0503020204020204" pitchFamily="34" charset="0"/>
                        </a:rPr>
                        <a:t>Preparation</a:t>
                      </a:r>
                      <a:r>
                        <a:rPr lang="en-GB" sz="2200" b="1" baseline="0" dirty="0">
                          <a:latin typeface="Corbel" panose="020B0503020204020204" pitchFamily="34" charset="0"/>
                        </a:rPr>
                        <a:t> for Historical Enquiry: Historical themes in Europe and/or America 1792 – 1945</a:t>
                      </a:r>
                    </a:p>
                    <a:p>
                      <a:endParaRPr lang="en-GB" sz="2200" b="1" dirty="0">
                        <a:latin typeface="Corbel" panose="020B0503020204020204" pitchFamily="34" charset="0"/>
                      </a:endParaRPr>
                    </a:p>
                  </a:txBody>
                  <a:tcPr marL="91423" marR="91423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267"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Corbel" panose="020B0503020204020204" pitchFamily="34" charset="0"/>
                        </a:rPr>
                        <a:t>Year</a:t>
                      </a:r>
                      <a:r>
                        <a:rPr lang="en-GB" sz="2200" b="1" baseline="0" dirty="0">
                          <a:latin typeface="Corbel" panose="020B0503020204020204" pitchFamily="34" charset="0"/>
                        </a:rPr>
                        <a:t> 13</a:t>
                      </a:r>
                      <a:endParaRPr lang="en-GB" sz="2200" b="1" dirty="0">
                        <a:latin typeface="Corbel" panose="020B0503020204020204" pitchFamily="34" charset="0"/>
                      </a:endParaRPr>
                    </a:p>
                  </a:txBody>
                  <a:tcPr marL="91423" marR="91423" marT="45723" marB="45723"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latin typeface="Corbel" panose="020B0503020204020204" pitchFamily="34" charset="0"/>
                        </a:rPr>
                        <a:t>Spain in the Age of Discovery Part 2: 1556 – 1598</a:t>
                      </a:r>
                      <a:r>
                        <a:rPr lang="en-GB" sz="2200" b="1" baseline="0" dirty="0">
                          <a:latin typeface="Corbel" panose="020B0503020204020204" pitchFamily="34" charset="0"/>
                        </a:rPr>
                        <a:t> </a:t>
                      </a:r>
                    </a:p>
                    <a:p>
                      <a:endParaRPr lang="en-GB" sz="2200" b="1" baseline="0" dirty="0">
                        <a:latin typeface="Corbel" panose="020B05030202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The Making of Modern Britain Part 2: 1979 – 2007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200" b="1" u="none" strike="noStrike" cap="none" normalizeH="0" baseline="0" dirty="0">
                        <a:ln>
                          <a:noFill/>
                        </a:ln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rbel" panose="020B0503020204020204" pitchFamily="34" charset="0"/>
                        </a:rPr>
                        <a:t>Historical Enquiry (as above)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200" b="1" u="none" strike="noStrike" cap="none" normalizeH="0" baseline="0" dirty="0">
                        <a:ln>
                          <a:noFill/>
                        </a:ln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1423" marR="91423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5F2AF6CA-864A-4E35-B837-B9BF9EE31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921000"/>
            <a:ext cx="4464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0"/>
              <a:t>Year 12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AF26B65-AEFD-4968-88C4-F794A4775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58812"/>
          </a:xfrm>
        </p:spPr>
        <p:txBody>
          <a:bodyPr/>
          <a:lstStyle/>
          <a:p>
            <a:r>
              <a:rPr lang="en-GB" altLang="en-US" sz="3200" b="1" u="sng"/>
              <a:t>Spain in the Age of Discovery, 1469 – 1598</a:t>
            </a:r>
            <a:endParaRPr lang="en-GB" altLang="en-US" b="1" u="sng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313A132-2B10-433B-A137-0511E2B97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4176712" cy="4246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400" dirty="0">
                <a:latin typeface="+mj-lt"/>
              </a:rPr>
              <a:t>This is a </a:t>
            </a:r>
            <a:r>
              <a:rPr lang="en-GB" altLang="en-US" sz="2400" b="1" dirty="0">
                <a:latin typeface="+mj-lt"/>
              </a:rPr>
              <a:t>breadth </a:t>
            </a:r>
            <a:r>
              <a:rPr lang="en-GB" altLang="en-US" sz="2400" dirty="0">
                <a:latin typeface="+mj-lt"/>
              </a:rPr>
              <a:t>study. The first year of the course is entitled </a:t>
            </a:r>
            <a:r>
              <a:rPr lang="en-GB" altLang="en-US" sz="2400" b="1" dirty="0">
                <a:latin typeface="+mj-lt"/>
              </a:rPr>
              <a:t>‘The Establishment of a New Monarchy, 1469 – 1556’ </a:t>
            </a:r>
            <a:r>
              <a:rPr lang="en-GB" altLang="en-US" sz="2400" dirty="0">
                <a:latin typeface="+mj-lt"/>
              </a:rPr>
              <a:t>and is divided into two areas:</a:t>
            </a:r>
          </a:p>
          <a:p>
            <a:pPr>
              <a:defRPr/>
            </a:pPr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The forging of a new state, 1469 – 1516:</a:t>
            </a:r>
          </a:p>
          <a:p>
            <a:pPr>
              <a:defRPr/>
            </a:pPr>
            <a:r>
              <a:rPr lang="en-GB" altLang="en-US" sz="2400" dirty="0">
                <a:solidFill>
                  <a:srgbClr val="FF0000"/>
                </a:solidFill>
                <a:latin typeface="+mj-lt"/>
              </a:rPr>
              <a:t>The drive to 'Great Power' status, 1516 – 1556</a:t>
            </a:r>
          </a:p>
          <a:p>
            <a:pPr>
              <a:defRPr/>
            </a:pPr>
            <a:endParaRPr lang="en-GB" altLang="en-US" dirty="0">
              <a:latin typeface="+mj-lt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1A7C39C-EF5B-4A49-863C-7A070051D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2076450"/>
            <a:ext cx="3513138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EA14BCE9-7216-40F1-9BAE-F42D28A6E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57626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altLang="en-US" sz="2800" b="1" u="sng">
                <a:latin typeface="+mj-lt"/>
              </a:rPr>
              <a:t>The forging of a new state, 1469–1516</a:t>
            </a:r>
          </a:p>
          <a:p>
            <a:pPr marL="0" indent="0" algn="ctr">
              <a:buFontTx/>
              <a:buNone/>
              <a:defRPr/>
            </a:pPr>
            <a:endParaRPr lang="en-GB" altLang="en-US" sz="1600" b="1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en-GB" altLang="en-US" sz="2000">
                <a:latin typeface="+mj-lt"/>
              </a:rPr>
              <a:t>Including:</a:t>
            </a:r>
          </a:p>
          <a:p>
            <a:pPr marL="0" indent="0">
              <a:buFontTx/>
              <a:buNone/>
              <a:defRPr/>
            </a:pPr>
            <a:r>
              <a:rPr lang="en-GB" altLang="en-US" sz="2000">
                <a:latin typeface="+mj-lt"/>
              </a:rPr>
              <a:t>• The political, economic, social and religious condition of the Iberian Peninsula </a:t>
            </a:r>
          </a:p>
          <a:p>
            <a:pPr marL="0" indent="0">
              <a:buFontTx/>
              <a:buNone/>
              <a:defRPr/>
            </a:pPr>
            <a:r>
              <a:rPr lang="en-GB" altLang="en-US" sz="2000">
                <a:latin typeface="+mj-lt"/>
              </a:rPr>
              <a:t>• The restoration of royal authority</a:t>
            </a:r>
          </a:p>
          <a:p>
            <a:pPr marL="0" indent="0">
              <a:buFontTx/>
              <a:buNone/>
              <a:defRPr/>
            </a:pPr>
            <a:r>
              <a:rPr lang="en-GB" altLang="en-US" sz="2000">
                <a:latin typeface="+mj-lt"/>
              </a:rPr>
              <a:t>• Social issues and policies: the nobility, the peasantry, urban communities and the Church</a:t>
            </a:r>
          </a:p>
          <a:p>
            <a:pPr marL="0" indent="0">
              <a:buFontTx/>
              <a:buNone/>
              <a:defRPr/>
            </a:pPr>
            <a:r>
              <a:rPr lang="en-GB" altLang="en-US" sz="2000">
                <a:latin typeface="+mj-lt"/>
              </a:rPr>
              <a:t>• Muslims/Moriscos; the Reconquista; Jews/conversos and anti-Semitism</a:t>
            </a:r>
          </a:p>
          <a:p>
            <a:pPr marL="0" indent="0">
              <a:buFontTx/>
              <a:buNone/>
              <a:defRPr/>
            </a:pPr>
            <a:r>
              <a:rPr lang="en-GB" altLang="en-US" sz="2000">
                <a:latin typeface="+mj-lt"/>
              </a:rPr>
              <a:t>• Trade and exploration in Europe and North Africa; discovery and first settlements in the New World</a:t>
            </a:r>
          </a:p>
        </p:txBody>
      </p:sp>
      <p:pic>
        <p:nvPicPr>
          <p:cNvPr id="9219" name="Picture 6" descr="http://conversos.umwblogs.org/files/2010/11/p065782-268x300.jpg">
            <a:extLst>
              <a:ext uri="{FF2B5EF4-FFF2-40B4-BE49-F238E27FC236}">
                <a16:creationId xmlns:a16="http://schemas.microsoft.com/office/drawing/2014/main" id="{05893CE4-3133-4799-8288-FA3BD42D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916363"/>
            <a:ext cx="230505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http://upload.wikimedia.org/wikipedia/commons/thumb/4/45/La_rendici%C3%B3n_de_Granada.jpg/1024px-La_rendici%C3%B3n_de_Granada.jpg">
            <a:extLst>
              <a:ext uri="{FF2B5EF4-FFF2-40B4-BE49-F238E27FC236}">
                <a16:creationId xmlns:a16="http://schemas.microsoft.com/office/drawing/2014/main" id="{9BCA5BCE-05FB-4C1F-920B-3510235C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176713"/>
            <a:ext cx="3671888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http://upload.wikimedia.org/wikipedia/commons/thumb/9/98/Ladyhare.jpg/640px-Ladyhare.jpg">
            <a:extLst>
              <a:ext uri="{FF2B5EF4-FFF2-40B4-BE49-F238E27FC236}">
                <a16:creationId xmlns:a16="http://schemas.microsoft.com/office/drawing/2014/main" id="{A8E85C77-32EF-4107-A144-2B3865EC9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06863"/>
            <a:ext cx="1697037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B9197AD4-1472-4DE6-BB11-CF1D86A7F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60350"/>
            <a:ext cx="8424862" cy="604837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altLang="en-US" sz="2800" b="1" u="sng">
                <a:latin typeface="+mj-lt"/>
              </a:rPr>
              <a:t>The drive to 'Great Power' status, 1516–1556</a:t>
            </a:r>
          </a:p>
          <a:p>
            <a:pPr>
              <a:buFontTx/>
              <a:buNone/>
              <a:defRPr/>
            </a:pPr>
            <a:endParaRPr lang="en-GB" altLang="en-US" sz="2400">
              <a:latin typeface="+mj-lt"/>
            </a:endParaRPr>
          </a:p>
          <a:p>
            <a:pPr>
              <a:buFontTx/>
              <a:buNone/>
              <a:defRPr/>
            </a:pPr>
            <a:r>
              <a:rPr lang="en-GB" altLang="en-US" sz="2400">
                <a:latin typeface="+mj-lt"/>
              </a:rPr>
              <a:t>Including:</a:t>
            </a:r>
          </a:p>
          <a:p>
            <a:pPr>
              <a:buFontTx/>
              <a:buNone/>
              <a:defRPr/>
            </a:pPr>
            <a:r>
              <a:rPr lang="en-GB" altLang="en-US" sz="2400">
                <a:latin typeface="+mj-lt"/>
              </a:rPr>
              <a:t>• Charles' inheritance; opposition and consolidation; revolts of the Communeros and Germania</a:t>
            </a:r>
          </a:p>
          <a:p>
            <a:pPr>
              <a:buFontTx/>
              <a:buNone/>
              <a:defRPr/>
            </a:pPr>
            <a:r>
              <a:rPr lang="en-GB" altLang="en-US" sz="2400">
                <a:latin typeface="+mj-lt"/>
              </a:rPr>
              <a:t>• The workings of Empire: ideas and image</a:t>
            </a:r>
          </a:p>
          <a:p>
            <a:pPr>
              <a:buFontTx/>
              <a:buNone/>
              <a:defRPr/>
            </a:pPr>
            <a:r>
              <a:rPr lang="en-GB" altLang="en-US" sz="2400">
                <a:latin typeface="+mj-lt"/>
              </a:rPr>
              <a:t>• Foreign relations within Europe; campaigns against the Turks</a:t>
            </a:r>
          </a:p>
          <a:p>
            <a:pPr>
              <a:buFontTx/>
              <a:buNone/>
              <a:defRPr/>
            </a:pPr>
            <a:r>
              <a:rPr lang="en-GB" altLang="en-US" sz="2400">
                <a:latin typeface="+mj-lt"/>
              </a:rPr>
              <a:t>• Religious policies and the Church in Spain</a:t>
            </a:r>
          </a:p>
          <a:p>
            <a:pPr>
              <a:buFontTx/>
              <a:buNone/>
              <a:defRPr/>
            </a:pPr>
            <a:r>
              <a:rPr lang="en-GB" altLang="en-US" sz="2400">
                <a:latin typeface="+mj-lt"/>
              </a:rPr>
              <a:t>• The expansion of Empire: the conquistadores; the economic and social impact of the New World on Spain</a:t>
            </a:r>
          </a:p>
          <a:p>
            <a:pPr>
              <a:buFontTx/>
              <a:buNone/>
              <a:defRPr/>
            </a:pPr>
            <a:endParaRPr lang="en-GB" altLang="en-US" sz="2400">
              <a:latin typeface="+mj-lt"/>
            </a:endParaRPr>
          </a:p>
        </p:txBody>
      </p:sp>
      <p:pic>
        <p:nvPicPr>
          <p:cNvPr id="10243" name="Picture 4" descr="spanishinquisition.png">
            <a:extLst>
              <a:ext uri="{FF2B5EF4-FFF2-40B4-BE49-F238E27FC236}">
                <a16:creationId xmlns:a16="http://schemas.microsoft.com/office/drawing/2014/main" id="{28BD9A2F-E1DB-428F-8FF0-5EBFA06FA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427538"/>
            <a:ext cx="174148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D85BAFCD-B55D-4EA0-A000-BF280A48F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22813"/>
            <a:ext cx="25241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http://upload.wikimedia.org/wikipedia/commons/c/ca/Expedici%C3%B3n_de_Almagro_Pedro_Subercaseaux.jpg">
            <a:extLst>
              <a:ext uri="{FF2B5EF4-FFF2-40B4-BE49-F238E27FC236}">
                <a16:creationId xmlns:a16="http://schemas.microsoft.com/office/drawing/2014/main" id="{8FAB15D1-6B7F-4C77-85CD-B1A85CA2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76788"/>
            <a:ext cx="26289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8556B189CCFB40B22A89770E3A7251" ma:contentTypeVersion="3" ma:contentTypeDescription="Create a new document." ma:contentTypeScope="" ma:versionID="ed50dfd29f8aeafdeddd16f4ac7d0c0b">
  <xsd:schema xmlns:xsd="http://www.w3.org/2001/XMLSchema" xmlns:xs="http://www.w3.org/2001/XMLSchema" xmlns:p="http://schemas.microsoft.com/office/2006/metadata/properties" xmlns:ns2="0bbbc2f8-d722-45e0-b93e-34ff8134c46f" targetNamespace="http://schemas.microsoft.com/office/2006/metadata/properties" ma:root="true" ma:fieldsID="5cadffd87d11795279a71cd1ac5208e5" ns2:_="">
    <xsd:import namespace="0bbbc2f8-d722-45e0-b93e-34ff8134c4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bc2f8-d722-45e0-b93e-34ff8134c4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5C782-411F-427F-A56C-056B2DC715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50AF2C-F7E8-4752-B300-9E182C540190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f1e3307-a3a0-40f9-851c-3ca8d288da8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4F60EE-20DB-4051-8B28-00F43516A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bbc2f8-d722-45e0-b93e-34ff8134c4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1537</Words>
  <Application>Microsoft Office PowerPoint</Application>
  <PresentationFormat>On-screen Show (4:3)</PresentationFormat>
  <Paragraphs>157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Corbel</vt:lpstr>
      <vt:lpstr>Times New Roman</vt:lpstr>
      <vt:lpstr>Default Design</vt:lpstr>
      <vt:lpstr>Welcome to Sheldon School History Department</vt:lpstr>
      <vt:lpstr>History at Sheldon</vt:lpstr>
      <vt:lpstr>Why choose A Level History?</vt:lpstr>
      <vt:lpstr>What will I study?</vt:lpstr>
      <vt:lpstr>PowerPoint Presentation</vt:lpstr>
      <vt:lpstr>PowerPoint Presentation</vt:lpstr>
      <vt:lpstr>Spain in the Age of Discovery, 1469 – 1598</vt:lpstr>
      <vt:lpstr>PowerPoint Presentation</vt:lpstr>
      <vt:lpstr>PowerPoint Presentation</vt:lpstr>
      <vt:lpstr>The Making of Modern Britain 1951 – 2007</vt:lpstr>
      <vt:lpstr>PowerPoint Presentation</vt:lpstr>
      <vt:lpstr>The Sixties 1964 – 1970</vt:lpstr>
      <vt:lpstr>PowerPoint Presentation</vt:lpstr>
      <vt:lpstr>Year 13</vt:lpstr>
      <vt:lpstr> Spain in the Age of Discovery, 1469 – 1598 </vt:lpstr>
      <vt:lpstr>PowerPoint Presentation</vt:lpstr>
      <vt:lpstr>PowerPoint Presentation</vt:lpstr>
      <vt:lpstr>The Making of Modern Britain 1951 – 2007</vt:lpstr>
      <vt:lpstr>PowerPoint Presentation</vt:lpstr>
      <vt:lpstr>PowerPoint Presentation</vt:lpstr>
      <vt:lpstr>PowerPoint Presentation</vt:lpstr>
      <vt:lpstr>Historical Enquiry</vt:lpstr>
      <vt:lpstr>PowerPoint Presentation</vt:lpstr>
      <vt:lpstr>Exam success</vt:lpstr>
      <vt:lpstr>Extra-Curricular</vt:lpstr>
      <vt:lpstr>Thank you Please email us if you have any questions?</vt:lpstr>
    </vt:vector>
  </TitlesOfParts>
  <Company>Research Machines plc.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A-Level History at Sheldon</dc:title>
  <dc:creator>HAYWARD</dc:creator>
  <cp:lastModifiedBy>Mr R Markey</cp:lastModifiedBy>
  <cp:revision>268</cp:revision>
  <cp:lastPrinted>2013-01-10T19:16:30Z</cp:lastPrinted>
  <dcterms:created xsi:type="dcterms:W3CDTF">2006-01-04T17:48:44Z</dcterms:created>
  <dcterms:modified xsi:type="dcterms:W3CDTF">2022-01-11T13:28:40Z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0x010100488556B189CCFB40B22A89770E3A7251</vt:lpwstr>
  </property>
</Properties>
</file>