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s/slide8.xml" ContentType="application/vnd.openxmlformats-officedocument.presentationml.slide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6.xml" ContentType="application/vnd.openxmlformats-officedocument.presentationml.tags+xml"/>
  <Override PartName="/docProps/core.xml" ContentType="application/vnd.openxmlformats-package.core-properties+xml"/>
  <Override PartName="/ppt/tags/tag5.xml" ContentType="application/vnd.openxmlformats-officedocument.presentationml.tag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10"/>
  </p:notesMasterIdLst>
  <p:sldIdLst>
    <p:sldId id="256" r:id="rId2"/>
    <p:sldId id="258" r:id="rId3"/>
    <p:sldId id="266" r:id="rId4"/>
    <p:sldId id="267" r:id="rId5"/>
    <p:sldId id="260" r:id="rId6"/>
    <p:sldId id="269" r:id="rId7"/>
    <p:sldId id="263" r:id="rId8"/>
    <p:sldId id="270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234" autoAdjust="0"/>
    <p:restoredTop sz="94660"/>
  </p:normalViewPr>
  <p:slideViewPr>
    <p:cSldViewPr>
      <p:cViewPr varScale="1">
        <p:scale>
          <a:sx n="45" d="100"/>
          <a:sy n="45" d="100"/>
        </p:scale>
        <p:origin x="330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17" Type="http://schemas.openxmlformats.org/officeDocument/2006/relationships/customXml" Target="../customXml/item3.xml"/><Relationship Id="rId2" Type="http://schemas.openxmlformats.org/officeDocument/2006/relationships/slide" Target="slides/slide1.xml"/><Relationship Id="rId16" Type="http://schemas.openxmlformats.org/officeDocument/2006/relationships/customXml" Target="../customXml/item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customXml" Target="../customXml/item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5EE0BD-7EAB-41FB-BE98-28DA17889C18}" type="datetimeFigureOut">
              <a:rPr lang="en-GB" smtClean="0"/>
              <a:t>27/11/2020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81F4D1-CDCD-4365-8DDF-A2CBFCEDC826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26345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81F4D1-CDCD-4365-8DDF-A2CBFCEDC826}" type="slidenum">
              <a:rPr lang="en-GB" smtClean="0"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733285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E57099-DFCD-436E-98F5-E1A578F350B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461590E-08B6-45FB-9BB3-79425DD30A3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98EB45-1F35-494B-904C-07448D1102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CCE7-DD3C-4747-A3DC-3D67C86558D8}" type="datetime1">
              <a:rPr lang="en-GB" smtClean="0"/>
              <a:t>27/11/2020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0CA805-33C8-45E6-BE5E-3D69C07C54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983853-CDDF-458D-B944-AC250FBE0E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1EA4D8-E481-4AA9-A876-7225BF8F0A2E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67427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D26C68-AE09-4E4C-B8C5-5ABF02B108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724A1A1-A13E-4C1E-BCE6-CA6CA390757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8D43441-1294-4EBF-ADD8-C3B3759B5A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55845-0E4D-46D7-832A-32513F23A38F}" type="datetime1">
              <a:rPr lang="en-GB" smtClean="0"/>
              <a:t>27/11/2020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8C2ABC-20EA-43B8-ABFB-BF959FB9CA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0FDC2C3-7EC0-43B0-ACF6-10CE9EECB1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1EA4D8-E481-4AA9-A876-7225BF8F0A2E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982849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7A82AE4-FEBC-44DD-A712-2EE4D3D876D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89FF153-90D7-4B67-B97C-4F2C73A2D4E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4495D4-13FC-45D5-A864-FED6E6F2F8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0B12C-5F34-44BA-B347-E96C757D9359}" type="datetime1">
              <a:rPr lang="en-GB" smtClean="0"/>
              <a:t>27/11/2020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1EB07C-1E91-4E94-89AE-FD3761B37C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BEB814C-93FE-480D-BC18-B9836DF33E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1EA4D8-E481-4AA9-A876-7225BF8F0A2E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812421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E3AAF2-84B5-47D0-B36B-376018BBF6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646D89-6ECE-47A0-AEF3-B83300735B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6BC0EB-5FD6-4234-A221-72F4603760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ECDCD7-D2EA-483E-9831-A4AC7C8798E0}" type="datetime1">
              <a:rPr lang="en-GB" smtClean="0"/>
              <a:t>27/11/2020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E612B3-6F12-4E5C-B5EB-341CC0533E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A953E6-8C0E-44FB-AD8E-F306BAC277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1EA4D8-E481-4AA9-A876-7225BF8F0A2E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964039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8BFC6D-2AA9-4C17-B19E-594FA9E464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0D1B1DF-1F8F-4272-B00D-8B3262E39F4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2458F3-3BC6-4D29-9CBF-191D3A1B96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0FC76-87B7-4553-BA76-A8CCDC9A62D3}" type="datetime1">
              <a:rPr lang="en-GB" smtClean="0"/>
              <a:t>27/11/2020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9298D0-8C6E-4C83-A0C0-14A3F0A660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06F7CC-F0A4-4635-AC60-6FEF9C84B2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1EA4D8-E481-4AA9-A876-7225BF8F0A2E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362666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73A1D3-DA32-4508-8D07-A1E578A4D7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32FCA8-F224-4D15-A11D-96E3BCF0156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2ADEADF-DBF2-49E2-BA0A-6CC0CC94C5C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1B82923-9B12-4E82-B9C6-A565075AC8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40F070-CB8A-4F95-8F7D-B86D102F1F0E}" type="datetime1">
              <a:rPr lang="en-GB" smtClean="0"/>
              <a:t>27/11/2020</a:t>
            </a:fld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A75993F-EA08-4EA1-8F61-0463B6A5BC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F5A61E2-6B02-4A1B-9429-CDC234EA2C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1EA4D8-E481-4AA9-A876-7225BF8F0A2E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70315240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F86823-26D5-4F09-A9C9-BF6A74DA9B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3056D3B-501F-40E4-895C-2984888AAA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7B0452B-B6CB-40D8-89E4-AC20C629A70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C26D6E9-C950-4BC7-85C0-139DD5D23B9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51B65BA-55CD-49A8-ABCA-445E7929B27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7965E32-2925-46B9-BB19-B3AD2FEBB9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40F070-CB8A-4F95-8F7D-B86D102F1F0E}" type="datetime1">
              <a:rPr lang="en-GB" smtClean="0"/>
              <a:t>27/11/2020</a:t>
            </a:fld>
            <a:endParaRPr lang="en-GB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4FA0EA9-EFDA-4733-99BF-3556423E0C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C8594B7-7221-460D-AB70-641C1E602E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1EA4D8-E481-4AA9-A876-7225BF8F0A2E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72240948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E39277-2272-49FE-8041-EA00D9C7E2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EFDBB95-04A5-47F2-BD2C-1CB4630F1F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2C5072-76CB-496D-9B3A-AC92195A576A}" type="datetime1">
              <a:rPr lang="en-GB" smtClean="0"/>
              <a:t>27/11/2020</a:t>
            </a:fld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9A5EF18-4C3F-4158-8D58-D687950D07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5FE0096-1AFE-473D-837A-08156FDFBB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1EA4D8-E481-4AA9-A876-7225BF8F0A2E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989382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043931F-A751-4C2F-8881-652C937204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EC994-3D78-4AEC-92C6-9ED2B9F14DFC}" type="datetime1">
              <a:rPr lang="en-GB" smtClean="0"/>
              <a:t>27/11/2020</a:t>
            </a:fld>
            <a:endParaRPr lang="en-GB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5B9A886-AF29-461A-901C-0347074AC3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A0BE92A-D1DF-454E-A58C-38D16EB9AF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1EA4D8-E481-4AA9-A876-7225BF8F0A2E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434526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8B3E09-10BC-4B86-9FC4-A74BC75E70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169F0F-691B-4C79-94DC-67908E8F28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D90154D-B910-4762-AAD3-CDF7B9C4E94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2A724AB-9E80-4DC9-A31F-D7A91142E9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40F070-CB8A-4F95-8F7D-B86D102F1F0E}" type="datetime1">
              <a:rPr lang="en-GB" smtClean="0"/>
              <a:t>27/11/2020</a:t>
            </a:fld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2E44A77-F6E6-4F7B-BDF5-B145813711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BC848A2-A419-4B69-A4E1-1411147038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1EA4D8-E481-4AA9-A876-7225BF8F0A2E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99268849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266305-83D5-4AA1-A75D-2F0035AEAE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694E75D-CAFB-4D75-B477-7232B5F3923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GB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A46B212-2015-402D-97D3-CACE4DB329B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4968FE8-F8EF-44DA-A062-99725F89AD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B76BDA-09DC-4BC5-AF9C-A3FFC53B6A3D}" type="datetime1">
              <a:rPr lang="en-GB" smtClean="0"/>
              <a:t>27/11/2020</a:t>
            </a:fld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691F810-525F-4322-85E6-F17B3C9127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B8ED21A-E698-4388-B3E0-DFD72774A7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1EA4D8-E481-4AA9-A876-7225BF8F0A2E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817969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FB0C622-7304-4F8D-ABE3-A923E32AB1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9EEB3D6-8DA8-44DD-976D-C45B943FF64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E32400-FE09-4CFB-8C7D-8863772BCC1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40F070-CB8A-4F95-8F7D-B86D102F1F0E}" type="datetime1">
              <a:rPr lang="en-GB" smtClean="0"/>
              <a:t>27/11/2020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0ADF6D-F244-4407-BBD2-493F8EA80B5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E21BBB8-E36D-4D24-904F-30A49C066DD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1EA4D8-E481-4AA9-A876-7225BF8F0A2E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331333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hf sldNum="0"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4040FEBF-AF03-4D09-A515-D7C5A4C6128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16037" y="4078287"/>
            <a:ext cx="4822825" cy="2779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28244F53-18B7-45C8-BE05-A74658EBAEF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928" y="0"/>
            <a:ext cx="3084513" cy="1847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43608" y="836712"/>
            <a:ext cx="7235981" cy="3763889"/>
          </a:xfrm>
        </p:spPr>
        <p:txBody>
          <a:bodyPr/>
          <a:lstStyle/>
          <a:p>
            <a:r>
              <a:rPr lang="en-GB" sz="9600" dirty="0"/>
              <a:t>A Level Mathematics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5909632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>
            <a:extLst>
              <a:ext uri="{FF2B5EF4-FFF2-40B4-BE49-F238E27FC236}">
                <a16:creationId xmlns:a16="http://schemas.microsoft.com/office/drawing/2014/main" id="{DA960132-F25A-4CA8-A62C-5CD483CA307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16037" y="4078287"/>
            <a:ext cx="4822825" cy="2779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4B5BAD2C-1CD9-4267-8D49-CC0730C5414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928" y="0"/>
            <a:ext cx="3084513" cy="1847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539552" y="0"/>
            <a:ext cx="828092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What you will cover</a:t>
            </a:r>
          </a:p>
        </p:txBody>
      </p:sp>
      <p:sp>
        <p:nvSpPr>
          <p:cNvPr id="4" name="Rectangle 3"/>
          <p:cNvSpPr/>
          <p:nvPr/>
        </p:nvSpPr>
        <p:spPr>
          <a:xfrm>
            <a:off x="1115616" y="1602033"/>
            <a:ext cx="2376264" cy="166837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/>
              <a:t>Pure maths 1</a:t>
            </a:r>
          </a:p>
          <a:p>
            <a:pPr algn="ctr"/>
            <a:endParaRPr lang="en-GB" dirty="0"/>
          </a:p>
          <a:p>
            <a:pPr algn="ctr"/>
            <a:r>
              <a:rPr lang="en-GB" dirty="0"/>
              <a:t>2 hour exam</a:t>
            </a:r>
          </a:p>
        </p:txBody>
      </p:sp>
      <p:sp>
        <p:nvSpPr>
          <p:cNvPr id="5" name="Rectangle 4"/>
          <p:cNvSpPr/>
          <p:nvPr/>
        </p:nvSpPr>
        <p:spPr>
          <a:xfrm>
            <a:off x="3649129" y="1591149"/>
            <a:ext cx="2376264" cy="165006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  <a:p>
            <a:pPr algn="ctr"/>
            <a:r>
              <a:rPr lang="en-GB" b="1" dirty="0"/>
              <a:t>Pure maths 2</a:t>
            </a:r>
          </a:p>
          <a:p>
            <a:pPr algn="ctr"/>
            <a:endParaRPr lang="en-GB" dirty="0"/>
          </a:p>
          <a:p>
            <a:pPr algn="ctr"/>
            <a:r>
              <a:rPr lang="en-GB" dirty="0"/>
              <a:t>2 hour exam</a:t>
            </a:r>
          </a:p>
          <a:p>
            <a:pPr algn="ctr"/>
            <a:endParaRPr lang="en-GB" dirty="0"/>
          </a:p>
        </p:txBody>
      </p:sp>
      <p:sp>
        <p:nvSpPr>
          <p:cNvPr id="6" name="Rectangle 5"/>
          <p:cNvSpPr/>
          <p:nvPr/>
        </p:nvSpPr>
        <p:spPr>
          <a:xfrm>
            <a:off x="6226249" y="1572838"/>
            <a:ext cx="2376264" cy="166837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/>
              <a:t>Statistics and Mechanics</a:t>
            </a:r>
          </a:p>
          <a:p>
            <a:pPr algn="ctr"/>
            <a:endParaRPr lang="en-GB" dirty="0"/>
          </a:p>
          <a:p>
            <a:pPr algn="ctr"/>
            <a:r>
              <a:rPr lang="en-GB" dirty="0"/>
              <a:t>2 hour exam</a:t>
            </a:r>
          </a:p>
          <a:p>
            <a:pPr algn="ctr"/>
            <a:r>
              <a:rPr lang="en-GB" dirty="0"/>
              <a:t> </a:t>
            </a:r>
          </a:p>
        </p:txBody>
      </p:sp>
      <p:sp>
        <p:nvSpPr>
          <p:cNvPr id="7" name="Rectangle 6"/>
          <p:cNvSpPr/>
          <p:nvPr/>
        </p:nvSpPr>
        <p:spPr>
          <a:xfrm>
            <a:off x="1132875" y="4077072"/>
            <a:ext cx="4909777" cy="151216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/>
              <a:t>Pure maths </a:t>
            </a:r>
          </a:p>
          <a:p>
            <a:pPr algn="ctr"/>
            <a:endParaRPr lang="en-GB" dirty="0"/>
          </a:p>
          <a:p>
            <a:pPr algn="ctr"/>
            <a:r>
              <a:rPr lang="en-GB" dirty="0"/>
              <a:t>2 hour exam</a:t>
            </a:r>
          </a:p>
        </p:txBody>
      </p:sp>
      <p:sp>
        <p:nvSpPr>
          <p:cNvPr id="8" name="Rectangle 7"/>
          <p:cNvSpPr/>
          <p:nvPr/>
        </p:nvSpPr>
        <p:spPr>
          <a:xfrm>
            <a:off x="6243510" y="4077072"/>
            <a:ext cx="2376264" cy="151216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/>
              <a:t>Statistics and Mechanics</a:t>
            </a:r>
          </a:p>
          <a:p>
            <a:pPr algn="ctr"/>
            <a:endParaRPr lang="en-GB" dirty="0"/>
          </a:p>
          <a:p>
            <a:pPr algn="ctr"/>
            <a:r>
              <a:rPr lang="en-GB" dirty="0"/>
              <a:t>1 hour 15 min exam</a:t>
            </a:r>
          </a:p>
          <a:p>
            <a:pPr algn="ctr"/>
            <a:r>
              <a:rPr lang="en-GB" dirty="0"/>
              <a:t> </a:t>
            </a:r>
          </a:p>
        </p:txBody>
      </p:sp>
      <p:sp>
        <p:nvSpPr>
          <p:cNvPr id="9" name="Rectangle 8"/>
          <p:cNvSpPr/>
          <p:nvPr/>
        </p:nvSpPr>
        <p:spPr>
          <a:xfrm>
            <a:off x="971600" y="667819"/>
            <a:ext cx="337765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5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Full A level</a:t>
            </a:r>
          </a:p>
        </p:txBody>
      </p:sp>
      <p:sp>
        <p:nvSpPr>
          <p:cNvPr id="10" name="Rectangle 9"/>
          <p:cNvSpPr/>
          <p:nvPr/>
        </p:nvSpPr>
        <p:spPr>
          <a:xfrm>
            <a:off x="1094811" y="3248983"/>
            <a:ext cx="249279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5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AS lev</a:t>
            </a:r>
            <a:r>
              <a:rPr lang="en-US" sz="5400" b="1" spc="5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el</a:t>
            </a:r>
            <a:endParaRPr lang="en-US" sz="5400" b="1" cap="none" spc="50" dirty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5777560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CC8DDA93-2C1B-4C78-9691-8A21C130E1E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16037" y="4078287"/>
            <a:ext cx="4822825" cy="2779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C557DF1E-3498-4D73-8D47-7DD8A0C1854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928" y="0"/>
            <a:ext cx="3084513" cy="1847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1052736"/>
            <a:ext cx="8388424" cy="5544616"/>
          </a:xfrm>
        </p:spPr>
        <p:txBody>
          <a:bodyPr>
            <a:normAutofit fontScale="70000" lnSpcReduction="20000"/>
          </a:bodyPr>
          <a:lstStyle/>
          <a:p>
            <a:pPr>
              <a:spcAft>
                <a:spcPts val="0"/>
              </a:spcAft>
              <a:buFont typeface="Arial" pitchFamily="34" charset="0"/>
              <a:buChar char="•"/>
            </a:pPr>
            <a:r>
              <a:rPr lang="en-GB" sz="3600" dirty="0">
                <a:latin typeface="Times New Roman"/>
                <a:ea typeface="Times New Roman"/>
              </a:rPr>
              <a:t>Sketching graphs of functions </a:t>
            </a:r>
          </a:p>
          <a:p>
            <a:pPr>
              <a:spcAft>
                <a:spcPts val="0"/>
              </a:spcAft>
              <a:buFont typeface="Arial" pitchFamily="34" charset="0"/>
              <a:buChar char="•"/>
            </a:pPr>
            <a:r>
              <a:rPr lang="en-GB" sz="3600" dirty="0">
                <a:latin typeface="Times New Roman"/>
                <a:ea typeface="Times New Roman"/>
              </a:rPr>
              <a:t>Exponential graphs</a:t>
            </a:r>
          </a:p>
          <a:p>
            <a:pPr>
              <a:spcAft>
                <a:spcPts val="0"/>
              </a:spcAft>
              <a:buFont typeface="Arial" pitchFamily="34" charset="0"/>
              <a:buChar char="•"/>
            </a:pPr>
            <a:r>
              <a:rPr lang="en-GB" sz="3600" b="1" dirty="0">
                <a:solidFill>
                  <a:srgbClr val="FF0000"/>
                </a:solidFill>
                <a:latin typeface="Times New Roman"/>
                <a:ea typeface="Times New Roman"/>
              </a:rPr>
              <a:t>Transformations of graphs</a:t>
            </a:r>
            <a:endParaRPr lang="en-GB" sz="3600" dirty="0"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  <a:buFont typeface="Arial" pitchFamily="34" charset="0"/>
              <a:buChar char="•"/>
            </a:pPr>
            <a:r>
              <a:rPr lang="en-GB" sz="3600" b="1" dirty="0">
                <a:solidFill>
                  <a:srgbClr val="FF0000"/>
                </a:solidFill>
                <a:latin typeface="Times New Roman"/>
                <a:ea typeface="Times New Roman"/>
              </a:rPr>
              <a:t>Sequences &amp; series</a:t>
            </a:r>
            <a:endParaRPr lang="en-GB" sz="3600" dirty="0"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  <a:buFont typeface="Arial" pitchFamily="34" charset="0"/>
              <a:buChar char="•"/>
            </a:pPr>
            <a:r>
              <a:rPr lang="en-GB" sz="3600" dirty="0">
                <a:latin typeface="Times New Roman"/>
                <a:ea typeface="Times New Roman"/>
              </a:rPr>
              <a:t>Laws of logarithms</a:t>
            </a:r>
          </a:p>
          <a:p>
            <a:pPr>
              <a:spcAft>
                <a:spcPts val="0"/>
              </a:spcAft>
              <a:buFont typeface="Arial" pitchFamily="34" charset="0"/>
              <a:buChar char="•"/>
            </a:pPr>
            <a:r>
              <a:rPr lang="en-GB" sz="3600" dirty="0">
                <a:latin typeface="Times New Roman"/>
                <a:ea typeface="Times New Roman"/>
              </a:rPr>
              <a:t>Binomial expansion</a:t>
            </a:r>
          </a:p>
          <a:p>
            <a:pPr>
              <a:spcAft>
                <a:spcPts val="0"/>
              </a:spcAft>
              <a:buFont typeface="Arial" pitchFamily="34" charset="0"/>
              <a:buChar char="•"/>
            </a:pPr>
            <a:r>
              <a:rPr lang="en-GB" sz="3600" b="1" dirty="0">
                <a:solidFill>
                  <a:srgbClr val="FF0000"/>
                </a:solidFill>
                <a:latin typeface="Times New Roman"/>
                <a:ea typeface="Times New Roman"/>
              </a:rPr>
              <a:t>Sine &amp; Cosine rule</a:t>
            </a:r>
            <a:endParaRPr lang="en-GB" sz="3600" dirty="0"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  <a:buFont typeface="Arial" pitchFamily="34" charset="0"/>
              <a:buChar char="•"/>
            </a:pPr>
            <a:r>
              <a:rPr lang="en-GB" sz="3600" dirty="0">
                <a:latin typeface="Times New Roman"/>
                <a:ea typeface="Times New Roman"/>
              </a:rPr>
              <a:t>Radians, </a:t>
            </a:r>
            <a:r>
              <a:rPr lang="en-GB" sz="3600" b="1" dirty="0">
                <a:solidFill>
                  <a:srgbClr val="FF0000"/>
                </a:solidFill>
                <a:latin typeface="Times New Roman"/>
                <a:ea typeface="Times New Roman"/>
              </a:rPr>
              <a:t>arc length and sector area</a:t>
            </a:r>
            <a:endParaRPr lang="en-GB" sz="3600" dirty="0"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  <a:buFont typeface="Arial" pitchFamily="34" charset="0"/>
              <a:buChar char="•"/>
            </a:pPr>
            <a:r>
              <a:rPr lang="en-GB" sz="3600" b="1" dirty="0">
                <a:solidFill>
                  <a:srgbClr val="FF0000"/>
                </a:solidFill>
                <a:latin typeface="Times New Roman"/>
                <a:ea typeface="Times New Roman"/>
              </a:rPr>
              <a:t>Graphs of trigonometric equations</a:t>
            </a:r>
            <a:endParaRPr lang="en-GB" sz="3600" dirty="0"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  <a:buFont typeface="Arial" pitchFamily="34" charset="0"/>
              <a:buChar char="•"/>
            </a:pPr>
            <a:r>
              <a:rPr lang="en-GB" sz="3600" dirty="0">
                <a:latin typeface="Times New Roman"/>
                <a:ea typeface="Times New Roman"/>
              </a:rPr>
              <a:t>Solving trigonometric equations</a:t>
            </a:r>
          </a:p>
          <a:p>
            <a:pPr>
              <a:spcAft>
                <a:spcPts val="0"/>
              </a:spcAft>
              <a:buFont typeface="Arial" pitchFamily="34" charset="0"/>
              <a:buChar char="•"/>
            </a:pPr>
            <a:r>
              <a:rPr lang="en-GB" sz="3600" dirty="0">
                <a:latin typeface="Times New Roman"/>
                <a:ea typeface="Times New Roman"/>
              </a:rPr>
              <a:t>Differentiation of functions involving fractional and negative indices</a:t>
            </a:r>
          </a:p>
          <a:p>
            <a:pPr>
              <a:spcAft>
                <a:spcPts val="0"/>
              </a:spcAft>
              <a:buFont typeface="Arial" pitchFamily="34" charset="0"/>
              <a:buChar char="•"/>
            </a:pPr>
            <a:r>
              <a:rPr lang="en-GB" sz="3600" dirty="0">
                <a:latin typeface="Times New Roman"/>
                <a:ea typeface="Times New Roman"/>
              </a:rPr>
              <a:t>Integration of functions involving fractional and negative indices</a:t>
            </a:r>
          </a:p>
          <a:p>
            <a:pPr>
              <a:spcAft>
                <a:spcPts val="0"/>
              </a:spcAft>
              <a:buFont typeface="Arial" pitchFamily="34" charset="0"/>
              <a:buChar char="•"/>
            </a:pPr>
            <a:r>
              <a:rPr lang="en-GB" sz="3600" dirty="0">
                <a:latin typeface="Times New Roman"/>
                <a:ea typeface="Times New Roman"/>
              </a:rPr>
              <a:t>Trapezium rule to estimate area under a curve</a:t>
            </a:r>
          </a:p>
          <a:p>
            <a:pPr>
              <a:buFont typeface="Arial" pitchFamily="34" charset="0"/>
              <a:buChar char="•"/>
            </a:pPr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1484777" y="10379"/>
            <a:ext cx="6136039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Topics (those in </a:t>
            </a:r>
            <a:r>
              <a:rPr lang="en-US" sz="320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red</a:t>
            </a:r>
            <a:r>
              <a:rPr lang="en-US" sz="3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studied at GCSE</a:t>
            </a:r>
          </a:p>
        </p:txBody>
      </p:sp>
    </p:spTree>
    <p:extLst>
      <p:ext uri="{BB962C8B-B14F-4D97-AF65-F5344CB8AC3E}">
        <p14:creationId xmlns:p14="http://schemas.microsoft.com/office/powerpoint/2010/main" val="26195914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A55C20CD-7312-42CD-95FD-091B8411874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16037" y="4078287"/>
            <a:ext cx="4822825" cy="2779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20DF3511-5369-4D16-9C00-8BF6164FC48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928" y="0"/>
            <a:ext cx="3084513" cy="1847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1012394"/>
            <a:ext cx="8136904" cy="5440941"/>
          </a:xfrm>
        </p:spPr>
        <p:txBody>
          <a:bodyPr>
            <a:normAutofit/>
          </a:bodyPr>
          <a:lstStyle/>
          <a:p>
            <a:pPr>
              <a:spcAft>
                <a:spcPts val="0"/>
              </a:spcAft>
              <a:buFont typeface="Arial" pitchFamily="34" charset="0"/>
              <a:buChar char="•"/>
            </a:pPr>
            <a:r>
              <a:rPr lang="en-GB" b="1" dirty="0">
                <a:solidFill>
                  <a:srgbClr val="FF0000"/>
                </a:solidFill>
                <a:latin typeface="Times New Roman"/>
                <a:ea typeface="Times New Roman"/>
              </a:rPr>
              <a:t>Discrete &amp; continuous data</a:t>
            </a:r>
            <a:endParaRPr lang="en-GB" dirty="0"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  <a:buFont typeface="Arial" pitchFamily="34" charset="0"/>
              <a:buChar char="•"/>
            </a:pPr>
            <a:r>
              <a:rPr lang="en-GB" b="1" dirty="0">
                <a:solidFill>
                  <a:srgbClr val="FF0000"/>
                </a:solidFill>
                <a:latin typeface="Times New Roman"/>
                <a:ea typeface="Times New Roman"/>
              </a:rPr>
              <a:t>Sampling</a:t>
            </a:r>
            <a:endParaRPr lang="en-GB" dirty="0"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  <a:buFont typeface="Arial" pitchFamily="34" charset="0"/>
              <a:buChar char="•"/>
            </a:pPr>
            <a:r>
              <a:rPr lang="en-GB" b="1" dirty="0">
                <a:solidFill>
                  <a:srgbClr val="FF0000"/>
                </a:solidFill>
                <a:latin typeface="Times New Roman"/>
                <a:ea typeface="Times New Roman"/>
              </a:rPr>
              <a:t>Measures of average (mode, median &amp; mean from grouped data)</a:t>
            </a:r>
            <a:endParaRPr lang="en-GB" dirty="0"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  <a:buFont typeface="Arial" pitchFamily="34" charset="0"/>
              <a:buChar char="•"/>
            </a:pPr>
            <a:r>
              <a:rPr lang="en-GB" b="1" dirty="0">
                <a:solidFill>
                  <a:srgbClr val="FF0000"/>
                </a:solidFill>
                <a:latin typeface="Times New Roman"/>
                <a:ea typeface="Times New Roman"/>
              </a:rPr>
              <a:t>Measures of spread (range, interquartile range</a:t>
            </a:r>
            <a:r>
              <a:rPr lang="en-GB" dirty="0">
                <a:latin typeface="Times New Roman"/>
                <a:ea typeface="Times New Roman"/>
              </a:rPr>
              <a:t>, standard deviation &amp; variance)</a:t>
            </a:r>
          </a:p>
          <a:p>
            <a:pPr>
              <a:spcAft>
                <a:spcPts val="0"/>
              </a:spcAft>
              <a:buFont typeface="Arial" pitchFamily="34" charset="0"/>
              <a:buChar char="•"/>
            </a:pPr>
            <a:r>
              <a:rPr lang="en-GB" dirty="0">
                <a:latin typeface="Times New Roman"/>
                <a:ea typeface="Times New Roman"/>
              </a:rPr>
              <a:t>Normal distribution and confidence intervals</a:t>
            </a:r>
          </a:p>
          <a:p>
            <a:pPr>
              <a:spcAft>
                <a:spcPts val="0"/>
              </a:spcAft>
              <a:buFont typeface="Arial" pitchFamily="34" charset="0"/>
              <a:buChar char="•"/>
            </a:pPr>
            <a:r>
              <a:rPr lang="en-GB" dirty="0">
                <a:latin typeface="Times New Roman"/>
                <a:ea typeface="Times New Roman"/>
              </a:rPr>
              <a:t>Binomial distribution</a:t>
            </a:r>
          </a:p>
          <a:p>
            <a:pPr>
              <a:spcAft>
                <a:spcPts val="0"/>
              </a:spcAft>
              <a:buFont typeface="Arial" pitchFamily="34" charset="0"/>
              <a:buChar char="•"/>
            </a:pPr>
            <a:r>
              <a:rPr lang="en-GB" b="1" dirty="0">
                <a:solidFill>
                  <a:srgbClr val="FF0000"/>
                </a:solidFill>
                <a:latin typeface="Times New Roman"/>
                <a:ea typeface="Times New Roman"/>
              </a:rPr>
              <a:t>Probability</a:t>
            </a:r>
            <a:endParaRPr lang="en-GB" dirty="0"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  <a:buFont typeface="Arial" pitchFamily="34" charset="0"/>
              <a:buChar char="•"/>
            </a:pPr>
            <a:r>
              <a:rPr lang="en-GB" b="1" dirty="0">
                <a:solidFill>
                  <a:srgbClr val="FF0000"/>
                </a:solidFill>
                <a:latin typeface="Times New Roman"/>
                <a:ea typeface="Times New Roman"/>
              </a:rPr>
              <a:t>Measuring correlation &amp; describing regression</a:t>
            </a:r>
            <a:endParaRPr lang="en-GB" dirty="0">
              <a:latin typeface="Times New Roman"/>
              <a:ea typeface="Times New Roman"/>
            </a:endParaRPr>
          </a:p>
          <a:p>
            <a:pPr>
              <a:buFont typeface="Arial" pitchFamily="34" charset="0"/>
              <a:buChar char="•"/>
            </a:pPr>
            <a:endParaRPr lang="en-GB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510CA3F-049D-487C-9851-E6C2CF725DDF}"/>
              </a:ext>
            </a:extLst>
          </p:cNvPr>
          <p:cNvSpPr/>
          <p:nvPr/>
        </p:nvSpPr>
        <p:spPr>
          <a:xfrm>
            <a:off x="1484777" y="10379"/>
            <a:ext cx="6136039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Topics (those in </a:t>
            </a:r>
            <a:r>
              <a:rPr lang="en-US" sz="320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red</a:t>
            </a:r>
            <a:r>
              <a:rPr lang="en-US" sz="3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studied at GCSE</a:t>
            </a:r>
          </a:p>
        </p:txBody>
      </p:sp>
    </p:spTree>
    <p:extLst>
      <p:ext uri="{BB962C8B-B14F-4D97-AF65-F5344CB8AC3E}">
        <p14:creationId xmlns:p14="http://schemas.microsoft.com/office/powerpoint/2010/main" val="3059176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DB995754-BCA5-4BBB-AA58-5D436458A27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16037" y="4078287"/>
            <a:ext cx="4822825" cy="2779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5672BDAD-C605-4A56-8356-D33EB5655A1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928" y="0"/>
            <a:ext cx="3084513" cy="1847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2123728" y="188640"/>
            <a:ext cx="521499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Demands of the course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67544" y="896526"/>
            <a:ext cx="7848872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GB" sz="2400" dirty="0"/>
              <a:t>As you have seen, you have previously met a lot of the topics that are on the A-level syllabus.</a:t>
            </a:r>
          </a:p>
          <a:p>
            <a:pPr marL="285750" indent="-285750">
              <a:buFont typeface="Arial" pitchFamily="34" charset="0"/>
              <a:buChar char="•"/>
            </a:pPr>
            <a:endParaRPr lang="en-GB" sz="2400" dirty="0"/>
          </a:p>
          <a:p>
            <a:pPr marL="285750" indent="-285750">
              <a:buFont typeface="Arial" pitchFamily="34" charset="0"/>
              <a:buChar char="•"/>
            </a:pPr>
            <a:r>
              <a:rPr lang="en-GB" sz="2400" dirty="0"/>
              <a:t>However, the A level course is very demanding, and a lot of pupils find the transition from GCSE very difficult, especially after the long summer break!</a:t>
            </a:r>
          </a:p>
          <a:p>
            <a:pPr marL="285750" indent="-285750">
              <a:buFont typeface="Arial" pitchFamily="34" charset="0"/>
              <a:buChar char="•"/>
            </a:pPr>
            <a:endParaRPr lang="en-GB" sz="2400" dirty="0"/>
          </a:p>
          <a:p>
            <a:pPr marL="285750" indent="-285750">
              <a:buFont typeface="Arial" pitchFamily="34" charset="0"/>
              <a:buChar char="•"/>
            </a:pPr>
            <a:r>
              <a:rPr lang="en-GB" sz="2400" dirty="0"/>
              <a:t>The pace of lessons will be quite fast, and you will be expected to complete independent study of topics outside of lessons. In A level it is important that you do as many practice questions as possible in order to develop a thorough understanding, and therefore you will need to put in time outside of lessons.</a:t>
            </a:r>
          </a:p>
          <a:p>
            <a:pPr marL="285750" indent="-285750">
              <a:buFont typeface="Arial" pitchFamily="34" charset="0"/>
              <a:buChar char="•"/>
            </a:pPr>
            <a:endParaRPr lang="en-GB" sz="16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5777560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AA8A4506-8D36-4155-9262-A8D132ECF2B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16037" y="4078287"/>
            <a:ext cx="4822825" cy="2779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2C8F1C7F-028A-4387-8495-7F0E26FB48A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928" y="0"/>
            <a:ext cx="3084513" cy="1847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2123728" y="188640"/>
            <a:ext cx="521499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Demands of the course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67544" y="896526"/>
            <a:ext cx="8424936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endParaRPr lang="en-GB" sz="2800" dirty="0"/>
          </a:p>
          <a:p>
            <a:pPr marL="285750" indent="-285750">
              <a:buFont typeface="Arial" pitchFamily="34" charset="0"/>
              <a:buChar char="•"/>
            </a:pPr>
            <a:r>
              <a:rPr lang="en-GB" sz="2800" dirty="0"/>
              <a:t>You must also ensure that you use the correct approaches to questions, and show clear workings in order to obtain all of the marks.</a:t>
            </a:r>
          </a:p>
          <a:p>
            <a:pPr marL="285750" indent="-285750">
              <a:buFont typeface="Arial" pitchFamily="34" charset="0"/>
              <a:buChar char="•"/>
            </a:pPr>
            <a:endParaRPr lang="en-GB" sz="2800" dirty="0"/>
          </a:p>
          <a:p>
            <a:pPr marL="285750" indent="-285750">
              <a:buFont typeface="Arial" pitchFamily="34" charset="0"/>
              <a:buChar char="•"/>
            </a:pPr>
            <a:r>
              <a:rPr lang="en-GB" sz="2800" dirty="0"/>
              <a:t>Entry requirements:</a:t>
            </a:r>
          </a:p>
          <a:p>
            <a:pPr indent="276225"/>
            <a:r>
              <a:rPr lang="en-US" sz="2800" dirty="0"/>
              <a:t>Grade 7 at GCSE Mathematics.</a:t>
            </a:r>
            <a:endParaRPr lang="en-GB" sz="2800" dirty="0"/>
          </a:p>
          <a:p>
            <a:pPr marL="285750" indent="-285750">
              <a:buFont typeface="Arial" pitchFamily="34" charset="0"/>
              <a:buChar char="•"/>
            </a:pPr>
            <a:endParaRPr lang="en-GB" sz="28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683381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4777210B-C1C9-4E83-B0F6-0A11D07C7C7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16037" y="4078287"/>
            <a:ext cx="4822825" cy="2779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9252EA56-1E8F-45C2-985C-0390BC96176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928" y="0"/>
            <a:ext cx="3084513" cy="1847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763688" y="44624"/>
            <a:ext cx="63367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Frequently asked questions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39552" y="1124744"/>
            <a:ext cx="8064896" cy="4339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/>
              <a:t>How many teachers will I have?</a:t>
            </a:r>
          </a:p>
          <a:p>
            <a:r>
              <a:rPr lang="en-GB" sz="2400" dirty="0"/>
              <a:t>Two. You will have eleven maths lessons a fortnight, split between the two teachers. How they are split varies!</a:t>
            </a:r>
          </a:p>
          <a:p>
            <a:endParaRPr lang="en-GB" sz="2400" b="1" dirty="0"/>
          </a:p>
          <a:p>
            <a:r>
              <a:rPr lang="en-GB" sz="2400" b="1" dirty="0"/>
              <a:t>How much homework will I get?</a:t>
            </a:r>
          </a:p>
          <a:p>
            <a:r>
              <a:rPr lang="en-GB" sz="2400" dirty="0"/>
              <a:t>You will all receive homework assessments to complete to judge how well you have understood a topic. You will also be expected to complete more practice questions outside of lessons to ensure a thorough understanding. You will complete a review sheet for each chapter of the textbooks. </a:t>
            </a:r>
          </a:p>
          <a:p>
            <a:endParaRPr lang="en-GB" dirty="0"/>
          </a:p>
          <a:p>
            <a:endParaRPr lang="en-GB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6343629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788D1939-B09C-4DC9-A231-C1461648120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16037" y="4078287"/>
            <a:ext cx="4822825" cy="2779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CD54986D-00DA-43E7-B5B0-36166CF490F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928" y="0"/>
            <a:ext cx="3084513" cy="1847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763688" y="44624"/>
            <a:ext cx="63367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Frequently asked questions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39552" y="398567"/>
            <a:ext cx="8064896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  <a:p>
            <a:endParaRPr lang="en-GB" sz="2400" dirty="0"/>
          </a:p>
          <a:p>
            <a:r>
              <a:rPr lang="en-GB" sz="2400" b="1" dirty="0"/>
              <a:t>What support is on offer if I need help?</a:t>
            </a:r>
          </a:p>
          <a:p>
            <a:r>
              <a:rPr lang="en-GB" sz="2400" dirty="0"/>
              <a:t>Maths surgery will run twice a week and your teachers will often be able to arrange times with you if you need any extra help. </a:t>
            </a:r>
          </a:p>
          <a:p>
            <a:endParaRPr lang="en-GB" sz="2400" b="1" dirty="0"/>
          </a:p>
          <a:p>
            <a:r>
              <a:rPr lang="en-GB" sz="2400" b="1" dirty="0"/>
              <a:t>What degrees will value a maths A-level?</a:t>
            </a:r>
          </a:p>
          <a:p>
            <a:r>
              <a:rPr lang="en-GB" sz="2400" dirty="0"/>
              <a:t>Lots of degrees require maths A-level, and due to its difficulty, nearly all courses value it. Some will even offer lower entry grades because of this! Degrees in maths, physics, engineering, economics and chemistry all require a good understanding of mathematics.</a:t>
            </a:r>
          </a:p>
          <a:p>
            <a:endParaRPr lang="en-GB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9721242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88556B189CCFB40B22A89770E3A7251" ma:contentTypeVersion="3" ma:contentTypeDescription="Create a new document." ma:contentTypeScope="" ma:versionID="ed50dfd29f8aeafdeddd16f4ac7d0c0b">
  <xsd:schema xmlns:xsd="http://www.w3.org/2001/XMLSchema" xmlns:xs="http://www.w3.org/2001/XMLSchema" xmlns:p="http://schemas.microsoft.com/office/2006/metadata/properties" xmlns:ns2="0bbbc2f8-d722-45e0-b93e-34ff8134c46f" targetNamespace="http://schemas.microsoft.com/office/2006/metadata/properties" ma:root="true" ma:fieldsID="5cadffd87d11795279a71cd1ac5208e5" ns2:_="">
    <xsd:import namespace="0bbbc2f8-d722-45e0-b93e-34ff8134c46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bbbc2f8-d722-45e0-b93e-34ff8134c46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D095D5B4-6C58-4E36-8D89-10BD61D04B33}"/>
</file>

<file path=customXml/itemProps2.xml><?xml version="1.0" encoding="utf-8"?>
<ds:datastoreItem xmlns:ds="http://schemas.openxmlformats.org/officeDocument/2006/customXml" ds:itemID="{C3137E24-5181-458B-9EB6-5B1CD368D397}"/>
</file>

<file path=customXml/itemProps3.xml><?xml version="1.0" encoding="utf-8"?>
<ds:datastoreItem xmlns:ds="http://schemas.openxmlformats.org/officeDocument/2006/customXml" ds:itemID="{CE79C277-91EC-4447-B619-F7B2D1F285A8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650</TotalTime>
  <Words>506</Words>
  <Application>Microsoft Office PowerPoint</Application>
  <PresentationFormat>On-screen Show (4:3)</PresentationFormat>
  <Paragraphs>72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Times New Roman</vt:lpstr>
      <vt:lpstr>Office Theme</vt:lpstr>
      <vt:lpstr>A Level Mathematics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RM plc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Level Mathematics</dc:title>
  <dc:creator>Mr Glenn Avery</dc:creator>
  <cp:lastModifiedBy>Mr Avery</cp:lastModifiedBy>
  <cp:revision>42</cp:revision>
  <dcterms:created xsi:type="dcterms:W3CDTF">2013-07-08T10:28:25Z</dcterms:created>
  <dcterms:modified xsi:type="dcterms:W3CDTF">2020-11-27T12:34:59Z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0x010100488556B189CCFB40B22A89770E3A7251</vt:lpwstr>
  </property>
</Properties>
</file>