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ppt/tags/tag5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8" r:id="rId3"/>
    <p:sldId id="266" r:id="rId4"/>
    <p:sldId id="267" r:id="rId5"/>
    <p:sldId id="260" r:id="rId6"/>
    <p:sldId id="269" r:id="rId7"/>
    <p:sldId id="263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4660"/>
  </p:normalViewPr>
  <p:slideViewPr>
    <p:cSldViewPr>
      <p:cViewPr varScale="1">
        <p:scale>
          <a:sx n="45" d="100"/>
          <a:sy n="45" d="100"/>
        </p:scale>
        <p:origin x="3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EE0BD-7EAB-41FB-BE98-28DA17889C1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1F4D1-CDCD-4365-8DDF-A2CBFCEDC8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34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1F4D1-CDCD-4365-8DDF-A2CBFCEDC82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32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57099-DFCD-436E-98F5-E1A578F35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1590E-08B6-45FB-9BB3-79425DD30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8EB45-1F35-494B-904C-07448D11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CCE7-DD3C-4747-A3DC-3D67C86558D8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CA805-33C8-45E6-BE5E-3D69C07C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83853-CDDF-458D-B944-AC250FBE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42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26C68-AE09-4E4C-B8C5-5ABF02B1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4A1A1-A13E-4C1E-BCE6-CA6CA3907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43441-1294-4EBF-ADD8-C3B3759B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845-0E4D-46D7-832A-32513F23A38F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C2ABC-20EA-43B8-ABFB-BF959FB9C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DC2C3-7EC0-43B0-ACF6-10CE9EEC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28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A82AE4-FEBC-44DD-A712-2EE4D3D87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FF153-90D7-4B67-B97C-4F2C73A2D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95D4-13FC-45D5-A864-FED6E6F2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B12C-5F34-44BA-B347-E96C757D9359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EB07C-1E91-4E94-89AE-FD3761B37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B814C-93FE-480D-BC18-B9836DF33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24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AAF2-84B5-47D0-B36B-376018BB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46D89-6ECE-47A0-AEF3-B83300735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BC0EB-5FD6-4234-A221-72F460376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CD7-D2EA-483E-9831-A4AC7C8798E0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612B3-6F12-4E5C-B5EB-341CC053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953E6-8C0E-44FB-AD8E-F306BAC2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40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BFC6D-2AA9-4C17-B19E-594FA9E46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1B1DF-1F8F-4272-B00D-8B3262E39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458F3-3BC6-4D29-9CBF-191D3A1B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FC76-87B7-4553-BA76-A8CCDC9A62D3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298D0-8C6E-4C83-A0C0-14A3F0A66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6F7CC-F0A4-4635-AC60-6FEF9C84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26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3A1D3-DA32-4508-8D07-A1E578A4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2FCA8-F224-4D15-A11D-96E3BCF01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DEADF-DBF2-49E2-BA0A-6CC0CC94C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82923-9B12-4E82-B9C6-A565075A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070-CB8A-4F95-8F7D-B86D102F1F0E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5993F-EA08-4EA1-8F61-0463B6A5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A61E2-6B02-4A1B-9429-CDC234EA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31524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86823-26D5-4F09-A9C9-BF6A74DA9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56D3B-501F-40E4-895C-2984888AA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0452B-B6CB-40D8-89E4-AC20C629A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26D6E9-C950-4BC7-85C0-139DD5D23B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1B65BA-55CD-49A8-ABCA-445E7929B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965E32-2925-46B9-BB19-B3AD2FEB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070-CB8A-4F95-8F7D-B86D102F1F0E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FA0EA9-EFDA-4733-99BF-3556423E0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8594B7-7221-460D-AB70-641C1E602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2409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9277-2272-49FE-8041-EA00D9C7E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FDBB95-04A5-47F2-BD2C-1CB4630F1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5072-76CB-496D-9B3A-AC92195A576A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5EF18-4C3F-4158-8D58-D687950D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E0096-1AFE-473D-837A-08156FDF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93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3931F-A751-4C2F-8881-652C9372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C994-3D78-4AEC-92C6-9ED2B9F14DFC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9A886-AF29-461A-901C-0347074AC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BE92A-D1DF-454E-A58C-38D16EB9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45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B3E09-10BC-4B86-9FC4-A74BC75E7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69F0F-691B-4C79-94DC-67908E8F2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0154D-B910-4762-AAD3-CDF7B9C4E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724AB-9E80-4DC9-A31F-D7A91142E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070-CB8A-4F95-8F7D-B86D102F1F0E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44A77-F6E6-4F7B-BDF5-B1458137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848A2-A419-4B69-A4E1-14111470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26884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6305-83D5-4AA1-A75D-2F0035AEA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4E75D-CAFB-4D75-B477-7232B5F39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6B212-2015-402D-97D3-CACE4DB32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68FE8-F8EF-44DA-A062-99725F89A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6BDA-09DC-4BC5-AF9C-A3FFC53B6A3D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1F810-525F-4322-85E6-F17B3C91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ED21A-E698-4388-B3E0-DFD72774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79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B0C622-7304-4F8D-ABE3-A923E32AB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EB3D6-8DA8-44DD-976D-C45B943FF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32400-FE09-4CFB-8C7D-8863772BC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0F070-CB8A-4F95-8F7D-B86D102F1F0E}" type="datetime1">
              <a:rPr lang="en-GB" smtClean="0"/>
              <a:t>27/11/2020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ADF6D-F244-4407-BBD2-493F8EA80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1BBB8-E36D-4D24-904F-30A49C066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EA4D8-E481-4AA9-A876-7225BF8F0A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13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40FEBF-AF03-4D09-A515-D7C5A4C61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37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8244F53-18B7-45C8-BE05-A74658EBA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" y="0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7235981" cy="3763889"/>
          </a:xfrm>
        </p:spPr>
        <p:txBody>
          <a:bodyPr/>
          <a:lstStyle/>
          <a:p>
            <a:r>
              <a:rPr lang="en-GB" sz="9600" dirty="0"/>
              <a:t>A Level Mathematics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096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A960132-F25A-4CA8-A62C-5CD483CA3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37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5BAD2C-1CD9-4267-8D49-CC0730C54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" y="0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What you will cover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5616" y="1602033"/>
            <a:ext cx="2376264" cy="1668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Pure maths 1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2 hour exam</a:t>
            </a:r>
          </a:p>
        </p:txBody>
      </p:sp>
      <p:sp>
        <p:nvSpPr>
          <p:cNvPr id="5" name="Rectangle 4"/>
          <p:cNvSpPr/>
          <p:nvPr/>
        </p:nvSpPr>
        <p:spPr>
          <a:xfrm>
            <a:off x="3649129" y="1591149"/>
            <a:ext cx="2376264" cy="1650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b="1" dirty="0"/>
              <a:t>Pure maths 2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2 hour exam</a:t>
            </a:r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226249" y="1572838"/>
            <a:ext cx="2376264" cy="1668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Statistics and Mechanics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2 hour exam</a:t>
            </a:r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32875" y="4077072"/>
            <a:ext cx="4909777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Pure maths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2 hour exam</a:t>
            </a:r>
          </a:p>
        </p:txBody>
      </p:sp>
      <p:sp>
        <p:nvSpPr>
          <p:cNvPr id="8" name="Rectangle 7"/>
          <p:cNvSpPr/>
          <p:nvPr/>
        </p:nvSpPr>
        <p:spPr>
          <a:xfrm>
            <a:off x="6243510" y="4077072"/>
            <a:ext cx="237626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Statistics and Mechanics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1 hour 15 min exam</a:t>
            </a:r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667819"/>
            <a:ext cx="3377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Full A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94811" y="3248983"/>
            <a:ext cx="2492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AS lev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el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775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C8DDA93-2C1B-4C78-9691-8A21C130E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37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57DF1E-3498-4D73-8D47-7DD8A0C18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" y="0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8388424" cy="554461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dirty="0">
                <a:latin typeface="Times New Roman"/>
                <a:ea typeface="Times New Roman"/>
              </a:rPr>
              <a:t>Sketching graphs of functions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dirty="0">
                <a:latin typeface="Times New Roman"/>
                <a:ea typeface="Times New Roman"/>
              </a:rPr>
              <a:t>Exponential graphs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Transformations of graphs</a:t>
            </a:r>
            <a:endParaRPr lang="en-GB" sz="3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Sequences &amp; series</a:t>
            </a:r>
            <a:endParaRPr lang="en-GB" sz="3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dirty="0">
                <a:latin typeface="Times New Roman"/>
                <a:ea typeface="Times New Roman"/>
              </a:rPr>
              <a:t>Laws of logarithms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dirty="0">
                <a:latin typeface="Times New Roman"/>
                <a:ea typeface="Times New Roman"/>
              </a:rPr>
              <a:t>Binomial expansion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Sine &amp; Cosine rule</a:t>
            </a:r>
            <a:endParaRPr lang="en-GB" sz="3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dirty="0">
                <a:latin typeface="Times New Roman"/>
                <a:ea typeface="Times New Roman"/>
              </a:rPr>
              <a:t>Radians, </a:t>
            </a:r>
            <a:r>
              <a:rPr lang="en-GB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arc length and sector area</a:t>
            </a:r>
            <a:endParaRPr lang="en-GB" sz="3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Graphs of trigonometric equations</a:t>
            </a:r>
            <a:endParaRPr lang="en-GB" sz="3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dirty="0">
                <a:latin typeface="Times New Roman"/>
                <a:ea typeface="Times New Roman"/>
              </a:rPr>
              <a:t>Solving trigonometric equations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dirty="0">
                <a:latin typeface="Times New Roman"/>
                <a:ea typeface="Times New Roman"/>
              </a:rPr>
              <a:t>Differentiation of functions involving fractional and negative indices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dirty="0">
                <a:latin typeface="Times New Roman"/>
                <a:ea typeface="Times New Roman"/>
              </a:rPr>
              <a:t>Integration of functions involving fractional and negative indices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3600" dirty="0">
                <a:latin typeface="Times New Roman"/>
                <a:ea typeface="Times New Roman"/>
              </a:rPr>
              <a:t>Trapezium rule to estimate area under a curve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84777" y="10379"/>
            <a:ext cx="61360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Topics (those in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studied at GCSE</a:t>
            </a:r>
          </a:p>
        </p:txBody>
      </p:sp>
    </p:spTree>
    <p:extLst>
      <p:ext uri="{BB962C8B-B14F-4D97-AF65-F5344CB8AC3E}">
        <p14:creationId xmlns:p14="http://schemas.microsoft.com/office/powerpoint/2010/main" val="261959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55C20CD-7312-42CD-95FD-091B84118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37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DF3511-5369-4D16-9C00-8BF6164FC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" y="0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12394"/>
            <a:ext cx="8136904" cy="5440941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Times New Roman"/>
                <a:ea typeface="Times New Roman"/>
              </a:rPr>
              <a:t>Discrete &amp; continuous data</a:t>
            </a:r>
            <a:endParaRPr lang="en-GB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Times New Roman"/>
                <a:ea typeface="Times New Roman"/>
              </a:rPr>
              <a:t>Sampling</a:t>
            </a:r>
            <a:endParaRPr lang="en-GB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Times New Roman"/>
                <a:ea typeface="Times New Roman"/>
              </a:rPr>
              <a:t>Measures of average (mode, median &amp; mean from grouped data)</a:t>
            </a:r>
            <a:endParaRPr lang="en-GB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Times New Roman"/>
                <a:ea typeface="Times New Roman"/>
              </a:rPr>
              <a:t>Measures of spread (range, interquartile range</a:t>
            </a:r>
            <a:r>
              <a:rPr lang="en-GB" dirty="0">
                <a:latin typeface="Times New Roman"/>
                <a:ea typeface="Times New Roman"/>
              </a:rPr>
              <a:t>, standard deviation &amp; variance)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>
                <a:latin typeface="Times New Roman"/>
                <a:ea typeface="Times New Roman"/>
              </a:rPr>
              <a:t>Normal distribution and confidence intervals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>
                <a:latin typeface="Times New Roman"/>
                <a:ea typeface="Times New Roman"/>
              </a:rPr>
              <a:t>Binomial distribution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Times New Roman"/>
                <a:ea typeface="Times New Roman"/>
              </a:rPr>
              <a:t>Probability</a:t>
            </a:r>
            <a:endParaRPr lang="en-GB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Times New Roman"/>
                <a:ea typeface="Times New Roman"/>
              </a:rPr>
              <a:t>Measuring correlation &amp; describing regression</a:t>
            </a:r>
            <a:endParaRPr lang="en-GB" dirty="0">
              <a:latin typeface="Times New Roman"/>
              <a:ea typeface="Times New Roman"/>
            </a:endParaRP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10CA3F-049D-487C-9851-E6C2CF725DDF}"/>
              </a:ext>
            </a:extLst>
          </p:cNvPr>
          <p:cNvSpPr/>
          <p:nvPr/>
        </p:nvSpPr>
        <p:spPr>
          <a:xfrm>
            <a:off x="1484777" y="10379"/>
            <a:ext cx="61360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Topics (those in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studied at GCSE</a:t>
            </a:r>
          </a:p>
        </p:txBody>
      </p:sp>
    </p:spTree>
    <p:extLst>
      <p:ext uri="{BB962C8B-B14F-4D97-AF65-F5344CB8AC3E}">
        <p14:creationId xmlns:p14="http://schemas.microsoft.com/office/powerpoint/2010/main" val="30591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995754-BCA5-4BBB-AA58-5D436458A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37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672BDAD-C605-4A56-8356-D33EB5655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" y="0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188640"/>
            <a:ext cx="5214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Demands of the course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896526"/>
            <a:ext cx="78488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As you have seen, you have previously met a lot of the topics that are on the A-level syllabus.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However, the A level course is very demanding, and a lot of pupils find the transition from GCSE very difficult, especially after the long summer break!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The pace of lessons will be quite fast, and you will be expected to complete independent study of topics outside of lessons. In A level it is important that you do as many practice questions as possible in order to develop a thorough understanding, and therefore you will need to put in time outside of lessons.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775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8A4506-8D36-4155-9262-A8D132ECF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37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8F1C7F-028A-4387-8495-7F0E26FB4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" y="0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188640"/>
            <a:ext cx="5214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Demands of the course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896526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GB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/>
              <a:t>You must also ensure that you use the correct approaches to questions, and show clear workings in order to obtain all of the marks.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/>
              <a:t>Entry requirements:</a:t>
            </a:r>
          </a:p>
          <a:p>
            <a:pPr indent="276225"/>
            <a:r>
              <a:rPr lang="en-US" sz="2800" dirty="0"/>
              <a:t>Grade 7 at GCSE Mathematics.</a:t>
            </a:r>
            <a:endParaRPr lang="en-GB" sz="2800" dirty="0"/>
          </a:p>
          <a:p>
            <a:pPr marL="285750" indent="-285750">
              <a:buFont typeface="Arial" pitchFamily="34" charset="0"/>
              <a:buChar char="•"/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33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77210B-C1C9-4E83-B0F6-0A11D07C7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37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252EA56-1E8F-45C2-985C-0390BC961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" y="0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4462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Frequently asked 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806489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How many teachers will I have?</a:t>
            </a:r>
          </a:p>
          <a:p>
            <a:r>
              <a:rPr lang="en-GB" sz="2400" dirty="0"/>
              <a:t>Two. You will have eleven maths lessons a fortnight, split between the two teachers. How they are split varies!</a:t>
            </a:r>
          </a:p>
          <a:p>
            <a:endParaRPr lang="en-GB" sz="2400" b="1" dirty="0"/>
          </a:p>
          <a:p>
            <a:r>
              <a:rPr lang="en-GB" sz="2400" b="1" dirty="0"/>
              <a:t>How much homework will I get?</a:t>
            </a:r>
          </a:p>
          <a:p>
            <a:r>
              <a:rPr lang="en-GB" sz="2400" dirty="0"/>
              <a:t>You will all receive homework assessments to complete to judge how well you have understood a topic. You will also be expected to complete more practice questions outside of lessons to ensure a thorough understanding. You will complete a review sheet for each chapter of the textbooks. </a:t>
            </a:r>
          </a:p>
          <a:p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436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8D1939-B09C-4DC9-A231-C14616481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37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54986D-00DA-43E7-B5B0-36166CF49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" y="0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4462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Frequently asked 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398567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sz="2400" dirty="0"/>
          </a:p>
          <a:p>
            <a:r>
              <a:rPr lang="en-GB" sz="2400" b="1" dirty="0"/>
              <a:t>What support is on offer if I need help?</a:t>
            </a:r>
          </a:p>
          <a:p>
            <a:r>
              <a:rPr lang="en-GB" sz="2400" dirty="0"/>
              <a:t>Maths surgery will run twice a week and your teachers will often be able to arrange times with you if you need any extra help. </a:t>
            </a:r>
          </a:p>
          <a:p>
            <a:endParaRPr lang="en-GB" sz="2400" b="1" dirty="0"/>
          </a:p>
          <a:p>
            <a:r>
              <a:rPr lang="en-GB" sz="2400" b="1" dirty="0"/>
              <a:t>What degrees will value a maths A-level?</a:t>
            </a:r>
          </a:p>
          <a:p>
            <a:r>
              <a:rPr lang="en-GB" sz="2400" dirty="0"/>
              <a:t>Lots of degrees require maths A-level, and due to its difficulty, nearly all courses value it. Some will even offer lower entry grades because of this! Degrees in maths, physics, engineering, economics and chemistry all require a good understanding of mathematics.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212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8556B189CCFB40B22A89770E3A7251" ma:contentTypeVersion="3" ma:contentTypeDescription="Create a new document." ma:contentTypeScope="" ma:versionID="ed50dfd29f8aeafdeddd16f4ac7d0c0b">
  <xsd:schema xmlns:xsd="http://www.w3.org/2001/XMLSchema" xmlns:xs="http://www.w3.org/2001/XMLSchema" xmlns:p="http://schemas.microsoft.com/office/2006/metadata/properties" xmlns:ns2="0bbbc2f8-d722-45e0-b93e-34ff8134c46f" targetNamespace="http://schemas.microsoft.com/office/2006/metadata/properties" ma:root="true" ma:fieldsID="5cadffd87d11795279a71cd1ac5208e5" ns2:_="">
    <xsd:import namespace="0bbbc2f8-d722-45e0-b93e-34ff8134c4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bc2f8-d722-45e0-b93e-34ff8134c4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95D5B4-6C58-4E36-8D89-10BD61D04B33}"/>
</file>

<file path=customXml/itemProps2.xml><?xml version="1.0" encoding="utf-8"?>
<ds:datastoreItem xmlns:ds="http://schemas.openxmlformats.org/officeDocument/2006/customXml" ds:itemID="{C3137E24-5181-458B-9EB6-5B1CD368D397}"/>
</file>

<file path=customXml/itemProps3.xml><?xml version="1.0" encoding="utf-8"?>
<ds:datastoreItem xmlns:ds="http://schemas.openxmlformats.org/officeDocument/2006/customXml" ds:itemID="{CE79C277-91EC-4447-B619-F7B2D1F285A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506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A Level Mathematics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Mathematics</dc:title>
  <dc:creator>Mr Glenn Avery</dc:creator>
  <cp:lastModifiedBy>Mr Avery</cp:lastModifiedBy>
  <cp:revision>42</cp:revision>
  <dcterms:created xsi:type="dcterms:W3CDTF">2013-07-08T10:28:25Z</dcterms:created>
  <dcterms:modified xsi:type="dcterms:W3CDTF">2020-11-27T12:34:59Z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0x010100488556B189CCFB40B22A89770E3A7251</vt:lpwstr>
  </property>
</Properties>
</file>