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68" r:id="rId7"/>
    <p:sldId id="269" r:id="rId8"/>
    <p:sldId id="271" r:id="rId9"/>
    <p:sldId id="275" r:id="rId10"/>
    <p:sldId id="277" r:id="rId11"/>
    <p:sldId id="276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4981" autoAdjust="0"/>
  </p:normalViewPr>
  <p:slideViewPr>
    <p:cSldViewPr snapToGrid="0" showGuides="1">
      <p:cViewPr varScale="1">
        <p:scale>
          <a:sx n="65" d="100"/>
          <a:sy n="65" d="100"/>
        </p:scale>
        <p:origin x="9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1/11/2022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0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43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3903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613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1/11/2022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5B5748-3B83-4F5C-814F-74A6791402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D9BDBE-DFF5-4C3D-A39F-4C78478628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728545"/>
            <a:ext cx="5753100" cy="5305661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FA402C-2526-4F08-99DC-4DFB4119CA67}"/>
              </a:ext>
            </a:extLst>
          </p:cNvPr>
          <p:cNvSpPr txBox="1"/>
          <p:nvPr/>
        </p:nvSpPr>
        <p:spPr>
          <a:xfrm>
            <a:off x="6321273" y="1045028"/>
            <a:ext cx="4880127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Philosophy &amp; Ethics (RS) at Sheldon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B11A46-4A90-44DB-9987-F33112BD8E6F}"/>
              </a:ext>
            </a:extLst>
          </p:cNvPr>
          <p:cNvSpPr txBox="1"/>
          <p:nvPr/>
        </p:nvSpPr>
        <p:spPr>
          <a:xfrm>
            <a:off x="6449786" y="3429000"/>
            <a:ext cx="48801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Watch the clip carefully and think about what dilemma the father faces?</a:t>
            </a:r>
          </a:p>
        </p:txBody>
      </p: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E105D1-8F8D-472B-80AE-25BBE8E6D8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2B3CEAAE-A654-44C8-BFDE-4A697DF49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3148" y="-850980"/>
            <a:ext cx="7299465" cy="760242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205085-E594-4793-853D-4D70F03E94FA}"/>
              </a:ext>
            </a:extLst>
          </p:cNvPr>
          <p:cNvSpPr txBox="1"/>
          <p:nvPr/>
        </p:nvSpPr>
        <p:spPr>
          <a:xfrm>
            <a:off x="0" y="6225205"/>
            <a:ext cx="2992559" cy="6484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Philosophy &amp; Ethics (RS) at Sheldon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72" y="0"/>
            <a:ext cx="9911325" cy="4683351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accent1"/>
                </a:solidFill>
                <a:latin typeface="Century Gothic" panose="020B0502020202020204" pitchFamily="34" charset="0"/>
              </a:rPr>
              <a:t>Why choose A level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accent1"/>
                </a:solidFill>
                <a:latin typeface="Century Gothic" panose="020B0502020202020204" pitchFamily="34" charset="0"/>
              </a:rPr>
              <a:t>RS?</a:t>
            </a:r>
          </a:p>
          <a:p>
            <a:pPr marL="342900" indent="-342900">
              <a:defRPr/>
            </a:pPr>
            <a:r>
              <a:rPr lang="en-GB" altLang="en-US" sz="1800" kern="0" dirty="0">
                <a:latin typeface="Century Gothic" panose="020B0502020202020204" pitchFamily="34" charset="0"/>
              </a:rPr>
              <a:t>All good universities value philosophy.</a:t>
            </a:r>
          </a:p>
          <a:p>
            <a:pPr marL="342900" indent="-342900">
              <a:defRPr/>
            </a:pPr>
            <a:r>
              <a:rPr lang="en-GB" altLang="en-US" sz="1800" kern="0" dirty="0">
                <a:latin typeface="Century Gothic" panose="020B0502020202020204" pitchFamily="34" charset="0"/>
              </a:rPr>
              <a:t>It is a rigorous academic subject.</a:t>
            </a:r>
          </a:p>
          <a:p>
            <a:pPr marL="342900" indent="-342900">
              <a:defRPr/>
            </a:pPr>
            <a:r>
              <a:rPr lang="en-GB" altLang="en-US" sz="1800" kern="0" dirty="0">
                <a:latin typeface="Century Gothic" panose="020B0502020202020204" pitchFamily="34" charset="0"/>
              </a:rPr>
              <a:t>It shows you understand how culture and </a:t>
            </a:r>
          </a:p>
          <a:p>
            <a:pPr marL="0" indent="0">
              <a:buNone/>
              <a:defRPr/>
            </a:pPr>
            <a:r>
              <a:rPr lang="en-GB" altLang="en-US" sz="1800" kern="0" dirty="0">
                <a:latin typeface="Century Gothic" panose="020B0502020202020204" pitchFamily="34" charset="0"/>
              </a:rPr>
              <a:t>      thought have developed in the West.</a:t>
            </a:r>
          </a:p>
          <a:p>
            <a:pPr marL="342900" indent="-342900">
              <a:defRPr/>
            </a:pPr>
            <a:r>
              <a:rPr lang="en-GB" altLang="en-US" sz="1800" kern="0" dirty="0">
                <a:latin typeface="Century Gothic" panose="020B0502020202020204" pitchFamily="34" charset="0"/>
              </a:rPr>
              <a:t>A philosophy student learns how to argue                                                                            a point.</a:t>
            </a:r>
          </a:p>
          <a:p>
            <a:pPr marL="342900" indent="-342900">
              <a:defRPr/>
            </a:pPr>
            <a:r>
              <a:rPr lang="en-GB" altLang="en-US" sz="1800" kern="0" dirty="0">
                <a:latin typeface="Century Gothic" panose="020B0502020202020204" pitchFamily="34" charset="0"/>
              </a:rPr>
              <a:t>It can be combined at degree with                                                                                       so many other disciplines:</a:t>
            </a:r>
          </a:p>
          <a:p>
            <a:pPr>
              <a:defRPr/>
            </a:pPr>
            <a:r>
              <a:rPr lang="en-GB" altLang="en-US" sz="1800" kern="0" dirty="0">
                <a:latin typeface="Century Gothic" panose="020B0502020202020204" pitchFamily="34" charset="0"/>
              </a:rPr>
              <a:t>	Law</a:t>
            </a:r>
          </a:p>
          <a:p>
            <a:pPr>
              <a:defRPr/>
            </a:pPr>
            <a:r>
              <a:rPr lang="en-GB" altLang="en-US" sz="1800" kern="0" dirty="0">
                <a:latin typeface="Century Gothic" panose="020B0502020202020204" pitchFamily="34" charset="0"/>
              </a:rPr>
              <a:t>	Sciences</a:t>
            </a:r>
          </a:p>
          <a:p>
            <a:pPr>
              <a:defRPr/>
            </a:pPr>
            <a:r>
              <a:rPr lang="en-GB" altLang="en-US" sz="1800" kern="0" dirty="0">
                <a:latin typeface="Century Gothic" panose="020B0502020202020204" pitchFamily="34" charset="0"/>
              </a:rPr>
              <a:t>	Medicine</a:t>
            </a:r>
          </a:p>
          <a:p>
            <a:pPr>
              <a:defRPr/>
            </a:pPr>
            <a:r>
              <a:rPr lang="en-GB" altLang="en-US" sz="1800" kern="0" dirty="0">
                <a:latin typeface="Century Gothic" panose="020B0502020202020204" pitchFamily="34" charset="0"/>
              </a:rPr>
              <a:t>	Psychology</a:t>
            </a:r>
          </a:p>
          <a:p>
            <a:pPr>
              <a:defRPr/>
            </a:pPr>
            <a:r>
              <a:rPr lang="en-GB" altLang="en-US" sz="1800" kern="0" dirty="0">
                <a:latin typeface="Century Gothic" panose="020B0502020202020204" pitchFamily="34" charset="0"/>
              </a:rPr>
              <a:t>	Criminology</a:t>
            </a:r>
          </a:p>
          <a:p>
            <a:pPr marL="0" indent="0">
              <a:buNone/>
              <a:defRPr/>
            </a:pPr>
            <a:r>
              <a:rPr lang="en-GB" altLang="en-US" sz="1800" kern="0" dirty="0">
                <a:latin typeface="Century Gothic" panose="020B0502020202020204" pitchFamily="34" charset="0"/>
              </a:rPr>
              <a:t>			. . . to name just a few!</a:t>
            </a:r>
          </a:p>
          <a:p>
            <a:pPr marL="0" indent="0">
              <a:buNone/>
            </a:pP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9FBBC8-CEC7-4C6A-A76F-E9091CC18DFB}"/>
              </a:ext>
            </a:extLst>
          </p:cNvPr>
          <p:cNvSpPr txBox="1"/>
          <p:nvPr/>
        </p:nvSpPr>
        <p:spPr>
          <a:xfrm>
            <a:off x="3487071" y="3592689"/>
            <a:ext cx="3673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latin typeface="Century Gothic" panose="020B0502020202020204" pitchFamily="34" charset="0"/>
              </a:rPr>
              <a:t>Politics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latin typeface="Century Gothic" panose="020B0502020202020204" pitchFamily="34" charset="0"/>
              </a:rPr>
              <a:t>Business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latin typeface="Century Gothic" panose="020B0502020202020204" pitchFamily="34" charset="0"/>
              </a:rPr>
              <a:t>Theology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latin typeface="Century Gothic" panose="020B0502020202020204" pitchFamily="34" charset="0"/>
              </a:rPr>
              <a:t>Public Services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16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EFF881-90AA-4060-9401-A048A1CBE4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6E25BC6-7300-41F7-898B-AECB2C743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1" y="714102"/>
            <a:ext cx="5723862" cy="543221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724F7E-E7CE-4307-8F32-CEA7EC19B941}"/>
              </a:ext>
            </a:extLst>
          </p:cNvPr>
          <p:cNvSpPr txBox="1"/>
          <p:nvPr/>
        </p:nvSpPr>
        <p:spPr>
          <a:xfrm>
            <a:off x="6874328" y="2873828"/>
            <a:ext cx="4033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What does he have to decide?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C14A64-FB71-48DE-A047-725C9AF47C0D}"/>
              </a:ext>
            </a:extLst>
          </p:cNvPr>
          <p:cNvSpPr txBox="1"/>
          <p:nvPr/>
        </p:nvSpPr>
        <p:spPr>
          <a:xfrm>
            <a:off x="6874328" y="4708071"/>
            <a:ext cx="4033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What  is he choosing between?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60C2C6-E430-4EF1-9B03-97307E557879}"/>
              </a:ext>
            </a:extLst>
          </p:cNvPr>
          <p:cNvSpPr txBox="1"/>
          <p:nvPr/>
        </p:nvSpPr>
        <p:spPr>
          <a:xfrm>
            <a:off x="7023402" y="175493"/>
            <a:ext cx="4880127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Philosophy &amp; Ethics (RS) at Sheldon</a:t>
            </a:r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think…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latin typeface="Century Gothic" panose="020B0502020202020204" pitchFamily="34" charset="0"/>
              </a:rPr>
              <a:t>Is there a ‘Right’ choice?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A0FC8-5230-4AEF-BBAC-838511770006}"/>
              </a:ext>
            </a:extLst>
          </p:cNvPr>
          <p:cNvSpPr txBox="1"/>
          <p:nvPr/>
        </p:nvSpPr>
        <p:spPr>
          <a:xfrm>
            <a:off x="0" y="6027003"/>
            <a:ext cx="2992559" cy="6484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Philosophy &amp; Ethics (RS) at Sheldon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F7C56D-9926-49F1-AE65-2092EDED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FAFEDE9-204C-4AB8-A62F-90B0545E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495" y="2270376"/>
            <a:ext cx="6551010" cy="59102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1" y="1825625"/>
            <a:ext cx="399147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What would you do?</a:t>
            </a:r>
          </a:p>
          <a:p>
            <a:pPr marL="0" indent="0">
              <a:buNone/>
            </a:pPr>
            <a:endParaRPr lang="en-US" sz="4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E105D1-8F8D-472B-80AE-25BBE8E6D8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2B3CEAAE-A654-44C8-BFDE-4A697DF49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3148" y="-850980"/>
            <a:ext cx="7299465" cy="760242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205085-E594-4793-853D-4D70F03E94FA}"/>
              </a:ext>
            </a:extLst>
          </p:cNvPr>
          <p:cNvSpPr txBox="1"/>
          <p:nvPr/>
        </p:nvSpPr>
        <p:spPr>
          <a:xfrm>
            <a:off x="0" y="6027003"/>
            <a:ext cx="2992559" cy="6484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Philosophy &amp; Ethics (RS) at Sheldon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01</a:t>
            </a:r>
          </a:p>
        </p:txBody>
      </p:sp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THINK…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How could anyone choose?  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How could anyone know what the right choice would be?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E0BA17-215C-432B-A07F-4D558D458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B5051DC6-259C-4E0F-A1F7-22AC5ABFD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5191125" cy="256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9A5E8AF8-D019-49E7-802B-55820BE7E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700" y="4411664"/>
            <a:ext cx="4976336" cy="2044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3B9E5CFA-9A83-4CE0-A798-6ADA2708C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565400"/>
            <a:ext cx="4652962" cy="2636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55742D0-0E68-4469-9280-6D74677DA137}"/>
              </a:ext>
            </a:extLst>
          </p:cNvPr>
          <p:cNvSpPr txBox="1"/>
          <p:nvPr/>
        </p:nvSpPr>
        <p:spPr>
          <a:xfrm>
            <a:off x="0" y="6027003"/>
            <a:ext cx="2992559" cy="6484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Philosophy &amp; Ethics (RS) at Sheldon</a:t>
            </a: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B938EE-C104-4315-A78D-394503CCBD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42D37F3-141F-4236-904A-07D012BC3E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57" y="728546"/>
            <a:ext cx="5988050" cy="530566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D3C410-5C16-4226-9E72-BA381CAA1BD0}"/>
              </a:ext>
            </a:extLst>
          </p:cNvPr>
          <p:cNvSpPr txBox="1"/>
          <p:nvPr/>
        </p:nvSpPr>
        <p:spPr>
          <a:xfrm>
            <a:off x="6357620" y="4499320"/>
            <a:ext cx="332522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Philosophy &amp; Ethics (RS) at Sheldon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75E4BEBC-8A51-405C-A57B-605775A6E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911" y="401754"/>
            <a:ext cx="8593904" cy="2554545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This is an ethical dilemma</a:t>
            </a:r>
          </a:p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We are all faced with choices about our actions every day – even though most are as critical as this</a:t>
            </a:r>
          </a:p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Modern life is full of ethical choices</a:t>
            </a:r>
          </a:p>
        </p:txBody>
      </p:sp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5742D0-0E68-4469-9280-6D74677DA137}"/>
              </a:ext>
            </a:extLst>
          </p:cNvPr>
          <p:cNvSpPr txBox="1"/>
          <p:nvPr/>
        </p:nvSpPr>
        <p:spPr>
          <a:xfrm>
            <a:off x="0" y="6027003"/>
            <a:ext cx="2992559" cy="6484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Philosophy &amp; Ethics (RS) at Sheldon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162DB7-C94C-41EB-B11E-1C2BDF4DC7CA}"/>
              </a:ext>
            </a:extLst>
          </p:cNvPr>
          <p:cNvSpPr/>
          <p:nvPr/>
        </p:nvSpPr>
        <p:spPr>
          <a:xfrm>
            <a:off x="537211" y="1751617"/>
            <a:ext cx="580985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entury Gothic" panose="020B0502020202020204" pitchFamily="34" charset="0"/>
              </a:rPr>
              <a:t>Over centuries philosophers have wondered how to make good ethical decisions.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entury Gothic" panose="020B0502020202020204" pitchFamily="34" charset="0"/>
              </a:rPr>
              <a:t>They have developed theories about how we might make good choices.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entury Gothic" panose="020B0502020202020204" pitchFamily="34" charset="0"/>
              </a:rPr>
              <a:t>Today these ethical theories are used in medicine, business, politics, the military and many other fields.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46758C9-746F-4158-A9A9-948779E3F42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DB508D70-1FD7-4151-B8DB-C7541E37E1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9862" y="3101517"/>
            <a:ext cx="2939825" cy="2648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3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Flora@contoso.com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http://www.contoso.com/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437D7-F5B9-426E-BF97-0DC5F4886C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4050C95-4794-4C0A-BF7F-C75F086ACB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39"/>
          <a:stretch>
            <a:fillRect/>
          </a:stretch>
        </p:blipFill>
        <p:spPr bwMode="auto">
          <a:xfrm>
            <a:off x="678522" y="682743"/>
            <a:ext cx="5337951" cy="549251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F5E71F-1FF2-4531-93EC-3C8959F39FF5}"/>
              </a:ext>
            </a:extLst>
          </p:cNvPr>
          <p:cNvSpPr txBox="1"/>
          <p:nvPr/>
        </p:nvSpPr>
        <p:spPr>
          <a:xfrm>
            <a:off x="6433457" y="204392"/>
            <a:ext cx="5337951" cy="5539978"/>
          </a:xfrm>
          <a:prstGeom prst="rect">
            <a:avLst/>
          </a:prstGeom>
          <a:solidFill>
            <a:srgbClr val="2C567A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This course is an academic course that explores some of the following themes:</a:t>
            </a:r>
          </a:p>
          <a:p>
            <a:pPr>
              <a:defRPr/>
            </a:pPr>
            <a:endParaRPr lang="en-GB" altLang="en-US" sz="24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Is there a way of knowing what actions are </a:t>
            </a:r>
            <a:r>
              <a:rPr lang="en-GB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right</a:t>
            </a:r>
            <a:r>
              <a:rPr lang="en-GB" altLang="en-US" sz="2400" dirty="0">
                <a:latin typeface="Century Gothic" panose="020B0502020202020204" pitchFamily="34" charset="0"/>
              </a:rPr>
              <a:t> and which are </a:t>
            </a:r>
            <a:r>
              <a:rPr lang="en-GB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wrong</a:t>
            </a:r>
            <a:r>
              <a:rPr lang="en-GB" altLang="en-US" sz="2400" dirty="0">
                <a:latin typeface="Century Gothic" panose="020B0502020202020204" pitchFamily="34" charset="0"/>
              </a:rPr>
              <a:t>?</a:t>
            </a:r>
          </a:p>
          <a:p>
            <a:pPr>
              <a:defRPr/>
            </a:pPr>
            <a:endParaRPr lang="en-GB" altLang="en-US" sz="24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Can we answer some of the </a:t>
            </a:r>
            <a:r>
              <a:rPr lang="en-GB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big questions</a:t>
            </a:r>
            <a:r>
              <a:rPr lang="en-GB" altLang="en-US" sz="2400" dirty="0">
                <a:latin typeface="Century Gothic" panose="020B0502020202020204" pitchFamily="34" charset="0"/>
              </a:rPr>
              <a:t>  all people ask such as . . . Is there a God? What is evil? Do people have a soul? </a:t>
            </a:r>
          </a:p>
          <a:p>
            <a:pPr>
              <a:defRPr/>
            </a:pPr>
            <a:endParaRPr lang="en-GB" altLang="en-US" sz="24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altLang="en-US" sz="2400" dirty="0">
                <a:latin typeface="Century Gothic" panose="020B0502020202020204" pitchFamily="34" charset="0"/>
              </a:rPr>
              <a:t>Is </a:t>
            </a:r>
            <a:r>
              <a:rPr lang="en-GB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Christian belief </a:t>
            </a:r>
            <a:r>
              <a:rPr lang="en-GB" altLang="en-US" sz="2400" dirty="0">
                <a:latin typeface="Century Gothic" panose="020B0502020202020204" pitchFamily="34" charset="0"/>
              </a:rPr>
              <a:t>relevant today?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Flora@contoso.com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http://www.contoso.com/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437D7-F5B9-426E-BF97-0DC5F4886C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F5E71F-1FF2-4531-93EC-3C8959F39FF5}"/>
              </a:ext>
            </a:extLst>
          </p:cNvPr>
          <p:cNvSpPr txBox="1"/>
          <p:nvPr/>
        </p:nvSpPr>
        <p:spPr>
          <a:xfrm>
            <a:off x="6433457" y="204392"/>
            <a:ext cx="5337951" cy="5724644"/>
          </a:xfrm>
          <a:prstGeom prst="rect">
            <a:avLst/>
          </a:prstGeom>
          <a:solidFill>
            <a:srgbClr val="2C567A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n-US" sz="2800" b="1" dirty="0">
                <a:latin typeface="Century Gothic" panose="020B0502020202020204" pitchFamily="34" charset="0"/>
              </a:rPr>
              <a:t>Some of the things we will study include:</a:t>
            </a:r>
          </a:p>
          <a:p>
            <a:pPr>
              <a:defRPr/>
            </a:pPr>
            <a:endParaRPr lang="en-GB" altLang="en-US" sz="12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Euthanasia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Is there evidence for God?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Belief in an afterlife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Atheism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Sexual ethics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Human nature – good or bad?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Business ethics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Was Jesus God?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The issue of Gender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8C9508B-A398-4FDF-9D06-B9741FF79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52" y="671063"/>
            <a:ext cx="5515873" cy="551587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49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556B189CCFB40B22A89770E3A7251" ma:contentTypeVersion="3" ma:contentTypeDescription="Create a new document." ma:contentTypeScope="" ma:versionID="ed50dfd29f8aeafdeddd16f4ac7d0c0b">
  <xsd:schema xmlns:xsd="http://www.w3.org/2001/XMLSchema" xmlns:xs="http://www.w3.org/2001/XMLSchema" xmlns:p="http://schemas.microsoft.com/office/2006/metadata/properties" xmlns:ns2="0bbbc2f8-d722-45e0-b93e-34ff8134c46f" targetNamespace="http://schemas.microsoft.com/office/2006/metadata/properties" ma:root="true" ma:fieldsID="5cadffd87d11795279a71cd1ac5208e5" ns2:_="">
    <xsd:import namespace="0bbbc2f8-d722-45e0-b93e-34ff8134c4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bc2f8-d722-45e0-b93e-34ff8134c4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9B47F-3DD8-4645-81DC-B88780643C07}">
  <ds:schemaRefs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71af3243-3dd4-4a8d-8c0d-dd76da1f02a5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ECE9075-F91C-4742-8914-2A40BA0302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bbc2f8-d722-45e0-b93e-34ff8134c4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433</Words>
  <Application>Microsoft Office PowerPoint</Application>
  <PresentationFormat>Widescreen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Corbel</vt:lpstr>
      <vt:lpstr>Office Theme</vt:lpstr>
      <vt:lpstr>PowerPoint Presentation</vt:lpstr>
      <vt:lpstr>PowerPoint Presentation</vt:lpstr>
      <vt:lpstr>think…</vt:lpstr>
      <vt:lpstr>PowerPoint Presentation</vt:lpstr>
      <vt:lpstr>Comparison 01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2020-11-11T13:56:08Z</dcterms:created>
  <dcterms:modified xsi:type="dcterms:W3CDTF">2022-01-11T13:58:07Z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0x010100488556B189CCFB40B22A89770E3A7251</vt:lpwstr>
  </property>
</Properties>
</file>