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68" r:id="rId7"/>
    <p:sldId id="269" r:id="rId8"/>
    <p:sldId id="270" r:id="rId9"/>
    <p:sldId id="279" r:id="rId10"/>
    <p:sldId id="280" r:id="rId11"/>
    <p:sldId id="271" r:id="rId12"/>
    <p:sldId id="260" r:id="rId13"/>
    <p:sldId id="261" r:id="rId14"/>
    <p:sldId id="267" r:id="rId15"/>
    <p:sldId id="281" r:id="rId16"/>
    <p:sldId id="263" r:id="rId17"/>
    <p:sldId id="272" r:id="rId18"/>
    <p:sldId id="264" r:id="rId19"/>
    <p:sldId id="266" r:id="rId20"/>
    <p:sldId id="282" r:id="rId21"/>
    <p:sldId id="283" r:id="rId22"/>
    <p:sldId id="284" r:id="rId23"/>
    <p:sldId id="273" r:id="rId24"/>
    <p:sldId id="274" r:id="rId25"/>
    <p:sldId id="275" r:id="rId26"/>
    <p:sldId id="276" r:id="rId27"/>
    <p:sldId id="277" r:id="rId28"/>
    <p:sldId id="278" r:id="rId29"/>
    <p:sldId id="285" r:id="rId30"/>
    <p:sldId id="265" r:id="rId31"/>
    <p:sldId id="262" r:id="rId32"/>
    <p:sldId id="259" r:id="rId33"/>
    <p:sldId id="25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25FFB-88F0-63A5-5F0A-A4A9BB869EC8}" v="1" dt="2020-12-08T13:14:21.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Leach" userId="S::eleach@sheldonschool.co.uk::f9787d53-24f5-4dc9-b1c3-ead807f09962" providerId="AD" clId="Web-{E4E25FFB-88F0-63A5-5F0A-A4A9BB869EC8}"/>
    <pc:docChg chg="modSld">
      <pc:chgData name="Mrs Leach" userId="S::eleach@sheldonschool.co.uk::f9787d53-24f5-4dc9-b1c3-ead807f09962" providerId="AD" clId="Web-{E4E25FFB-88F0-63A5-5F0A-A4A9BB869EC8}" dt="2020-12-08T13:14:21.677" v="0" actId="1076"/>
      <pc:docMkLst>
        <pc:docMk/>
      </pc:docMkLst>
      <pc:sldChg chg="modSp">
        <pc:chgData name="Mrs Leach" userId="S::eleach@sheldonschool.co.uk::f9787d53-24f5-4dc9-b1c3-ead807f09962" providerId="AD" clId="Web-{E4E25FFB-88F0-63A5-5F0A-A4A9BB869EC8}" dt="2020-12-08T13:14:21.677" v="0" actId="1076"/>
        <pc:sldMkLst>
          <pc:docMk/>
          <pc:sldMk cId="614306137" sldId="256"/>
        </pc:sldMkLst>
        <pc:spChg chg="mod">
          <ac:chgData name="Mrs Leach" userId="S::eleach@sheldonschool.co.uk::f9787d53-24f5-4dc9-b1c3-ead807f09962" providerId="AD" clId="Web-{E4E25FFB-88F0-63A5-5F0A-A4A9BB869EC8}" dt="2020-12-08T13:14:21.677" v="0" actId="1076"/>
          <ac:spMkLst>
            <pc:docMk/>
            <pc:sldMk cId="614306137"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5118F-6E48-4910-953B-C007A03D02AA}" type="datetimeFigureOut">
              <a:rPr lang="en-GB" smtClean="0"/>
              <a:t>11/01/2022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5789BF-7DD8-4F17-A989-DE9D4E5CC7D8}" type="slidenum">
              <a:rPr lang="en-GB" smtClean="0"/>
              <a:t>‹#›</a:t>
            </a:fld>
            <a:endParaRPr lang="en-GB"/>
          </a:p>
        </p:txBody>
      </p:sp>
    </p:spTree>
    <p:extLst>
      <p:ext uri="{BB962C8B-B14F-4D97-AF65-F5344CB8AC3E}">
        <p14:creationId xmlns:p14="http://schemas.microsoft.com/office/powerpoint/2010/main" val="337408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5789BF-7DD8-4F17-A989-DE9D4E5CC7D8}" type="slidenum">
              <a:rPr lang="en-GB" smtClean="0"/>
              <a:t>18</a:t>
            </a:fld>
            <a:endParaRPr lang="en-GB"/>
          </a:p>
        </p:txBody>
      </p:sp>
    </p:spTree>
    <p:extLst>
      <p:ext uri="{BB962C8B-B14F-4D97-AF65-F5344CB8AC3E}">
        <p14:creationId xmlns:p14="http://schemas.microsoft.com/office/powerpoint/2010/main" val="58475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5789BF-7DD8-4F17-A989-DE9D4E5CC7D8}" type="slidenum">
              <a:rPr lang="en-GB" smtClean="0"/>
              <a:t>20</a:t>
            </a:fld>
            <a:endParaRPr lang="en-GB"/>
          </a:p>
        </p:txBody>
      </p:sp>
    </p:spTree>
    <p:extLst>
      <p:ext uri="{BB962C8B-B14F-4D97-AF65-F5344CB8AC3E}">
        <p14:creationId xmlns:p14="http://schemas.microsoft.com/office/powerpoint/2010/main" val="318827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65789BF-7DD8-4F17-A989-DE9D4E5CC7D8}" type="slidenum">
              <a:rPr lang="en-GB" smtClean="0"/>
              <a:t>26</a:t>
            </a:fld>
            <a:endParaRPr lang="en-GB"/>
          </a:p>
        </p:txBody>
      </p:sp>
    </p:spTree>
    <p:extLst>
      <p:ext uri="{BB962C8B-B14F-4D97-AF65-F5344CB8AC3E}">
        <p14:creationId xmlns:p14="http://schemas.microsoft.com/office/powerpoint/2010/main" val="1192591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38027B-CE94-4D9C-B464-A55EBC7D733F}"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327218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8027B-CE94-4D9C-B464-A55EBC7D733F}"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143802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8027B-CE94-4D9C-B464-A55EBC7D733F}"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172166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38027B-CE94-4D9C-B464-A55EBC7D733F}"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162091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8027B-CE94-4D9C-B464-A55EBC7D733F}" type="datetimeFigureOut">
              <a:rPr lang="en-GB" smtClean="0"/>
              <a:t>11/01/2022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199696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38027B-CE94-4D9C-B464-A55EBC7D733F}"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295658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38027B-CE94-4D9C-B464-A55EBC7D733F}" type="datetimeFigureOut">
              <a:rPr lang="en-GB" smtClean="0"/>
              <a:t>11/01/2022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348517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38027B-CE94-4D9C-B464-A55EBC7D733F}" type="datetimeFigureOut">
              <a:rPr lang="en-GB" smtClean="0"/>
              <a:t>11/01/2022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165796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8027B-CE94-4D9C-B464-A55EBC7D733F}" type="datetimeFigureOut">
              <a:rPr lang="en-GB" smtClean="0"/>
              <a:t>11/01/2022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7485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38027B-CE94-4D9C-B464-A55EBC7D733F}"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307486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38027B-CE94-4D9C-B464-A55EBC7D733F}" type="datetimeFigureOut">
              <a:rPr lang="en-GB" smtClean="0"/>
              <a:t>11/01/2022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85EB1-5C36-446A-95F5-1FA25D9B532A}" type="slidenum">
              <a:rPr lang="en-GB" smtClean="0"/>
              <a:t>‹#›</a:t>
            </a:fld>
            <a:endParaRPr lang="en-GB"/>
          </a:p>
        </p:txBody>
      </p:sp>
    </p:spTree>
    <p:extLst>
      <p:ext uri="{BB962C8B-B14F-4D97-AF65-F5344CB8AC3E}">
        <p14:creationId xmlns:p14="http://schemas.microsoft.com/office/powerpoint/2010/main" val="380620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8027B-CE94-4D9C-B464-A55EBC7D733F}" type="datetimeFigureOut">
              <a:rPr lang="en-GB" smtClean="0"/>
              <a:t>11/01/2022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85EB1-5C36-446A-95F5-1FA25D9B532A}" type="slidenum">
              <a:rPr lang="en-GB" smtClean="0"/>
              <a:t>‹#›</a:t>
            </a:fld>
            <a:endParaRPr lang="en-GB"/>
          </a:p>
        </p:txBody>
      </p:sp>
    </p:spTree>
    <p:extLst>
      <p:ext uri="{BB962C8B-B14F-4D97-AF65-F5344CB8AC3E}">
        <p14:creationId xmlns:p14="http://schemas.microsoft.com/office/powerpoint/2010/main" val="285268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latin typeface="ABC font" panose="020B0603050302020204" pitchFamily="34" charset="0"/>
              </a:rPr>
              <a:t>A Level Art &amp; Design</a:t>
            </a:r>
            <a:br>
              <a:rPr lang="en-GB" dirty="0">
                <a:latin typeface="ABC font" panose="020B0603050302020204" pitchFamily="34" charset="0"/>
              </a:rPr>
            </a:br>
            <a:br>
              <a:rPr lang="en-GB" dirty="0">
                <a:latin typeface="ABC font" panose="020B0603050302020204" pitchFamily="34" charset="0"/>
              </a:rPr>
            </a:br>
            <a:r>
              <a:rPr lang="en-GB" dirty="0">
                <a:latin typeface="ABC font" panose="020B0603050302020204" pitchFamily="34" charset="0"/>
              </a:rPr>
              <a:t>Fine Art</a:t>
            </a:r>
            <a:br>
              <a:rPr lang="en-GB" dirty="0">
                <a:latin typeface="ABC font" panose="020B0603050302020204" pitchFamily="34" charset="0"/>
              </a:rPr>
            </a:br>
            <a:r>
              <a:rPr lang="en-GB" dirty="0" err="1">
                <a:latin typeface="ABC font" panose="020B0603050302020204" pitchFamily="34" charset="0"/>
              </a:rPr>
              <a:t>Art</a:t>
            </a:r>
            <a:r>
              <a:rPr lang="en-GB" dirty="0">
                <a:latin typeface="ABC font" panose="020B0603050302020204" pitchFamily="34" charset="0"/>
              </a:rPr>
              <a:t> Textiles</a:t>
            </a:r>
            <a:br>
              <a:rPr lang="en-GB" dirty="0">
                <a:latin typeface="ABC font" panose="020B0603050302020204" pitchFamily="34" charset="0"/>
              </a:rPr>
            </a:br>
            <a:r>
              <a:rPr lang="en-GB" dirty="0">
                <a:latin typeface="ABC font" panose="020B0603050302020204" pitchFamily="34" charset="0"/>
              </a:rPr>
              <a:t> Photography</a:t>
            </a:r>
          </a:p>
        </p:txBody>
      </p:sp>
      <p:sp>
        <p:nvSpPr>
          <p:cNvPr id="3" name="Subtitle 2"/>
          <p:cNvSpPr>
            <a:spLocks noGrp="1"/>
          </p:cNvSpPr>
          <p:nvPr>
            <p:ph type="subTitle" idx="1"/>
          </p:nvPr>
        </p:nvSpPr>
        <p:spPr>
          <a:xfrm>
            <a:off x="1488141" y="4630271"/>
            <a:ext cx="6400800" cy="1752600"/>
          </a:xfrm>
        </p:spPr>
        <p:txBody>
          <a:bodyPr/>
          <a:lstStyle/>
          <a:p>
            <a:endParaRPr lang="en-GB" dirty="0"/>
          </a:p>
        </p:txBody>
      </p:sp>
    </p:spTree>
    <p:extLst>
      <p:ext uri="{BB962C8B-B14F-4D97-AF65-F5344CB8AC3E}">
        <p14:creationId xmlns:p14="http://schemas.microsoft.com/office/powerpoint/2010/main" val="61430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Year12 / Year 13</a:t>
            </a:r>
          </a:p>
        </p:txBody>
      </p:sp>
      <p:sp>
        <p:nvSpPr>
          <p:cNvPr id="3" name="Content Placeholder 2"/>
          <p:cNvSpPr>
            <a:spLocks noGrp="1"/>
          </p:cNvSpPr>
          <p:nvPr>
            <p:ph idx="1"/>
          </p:nvPr>
        </p:nvSpPr>
        <p:spPr/>
        <p:txBody>
          <a:bodyPr>
            <a:normAutofit fontScale="85000" lnSpcReduction="10000"/>
          </a:bodyPr>
          <a:lstStyle/>
          <a:p>
            <a:r>
              <a:rPr lang="en-GB" dirty="0">
                <a:solidFill>
                  <a:srgbClr val="FF0000"/>
                </a:solidFill>
              </a:rPr>
              <a:t>Year 12</a:t>
            </a:r>
            <a:r>
              <a:rPr lang="en-GB" dirty="0"/>
              <a:t>: In all 3 Art &amp; Design options (Fine Art, photography, Art Textiles), </a:t>
            </a:r>
            <a:r>
              <a:rPr lang="en-GB" dirty="0">
                <a:solidFill>
                  <a:srgbClr val="0070C0"/>
                </a:solidFill>
              </a:rPr>
              <a:t>practical skills</a:t>
            </a:r>
            <a:r>
              <a:rPr lang="en-GB" dirty="0"/>
              <a:t> appropriate to the option are taught / learned and study / research skills acquired. Students begin their </a:t>
            </a:r>
            <a:r>
              <a:rPr lang="en-GB" dirty="0">
                <a:solidFill>
                  <a:srgbClr val="7030A0"/>
                </a:solidFill>
              </a:rPr>
              <a:t>Personal Investigation</a:t>
            </a:r>
            <a:r>
              <a:rPr lang="en-GB" dirty="0"/>
              <a:t> in the Summer term.</a:t>
            </a:r>
          </a:p>
          <a:p>
            <a:r>
              <a:rPr lang="en-GB" dirty="0">
                <a:solidFill>
                  <a:srgbClr val="FF0000"/>
                </a:solidFill>
              </a:rPr>
              <a:t>Year 13</a:t>
            </a:r>
            <a:r>
              <a:rPr lang="en-GB" dirty="0"/>
              <a:t>: In all 3 options, Students work on their </a:t>
            </a:r>
            <a:r>
              <a:rPr lang="en-GB" dirty="0">
                <a:solidFill>
                  <a:srgbClr val="7030A0"/>
                </a:solidFill>
              </a:rPr>
              <a:t>Personal Investigation </a:t>
            </a:r>
            <a:r>
              <a:rPr lang="en-GB" dirty="0"/>
              <a:t>until February.</a:t>
            </a:r>
          </a:p>
          <a:p>
            <a:r>
              <a:rPr lang="en-GB" dirty="0"/>
              <a:t>The </a:t>
            </a:r>
            <a:r>
              <a:rPr lang="en-GB" dirty="0">
                <a:solidFill>
                  <a:srgbClr val="00B050"/>
                </a:solidFill>
              </a:rPr>
              <a:t>Externally Set Assignment </a:t>
            </a:r>
            <a:r>
              <a:rPr lang="en-GB" dirty="0"/>
              <a:t>(Exam project) takes place between February and May of Year 13. (2 months of </a:t>
            </a:r>
            <a:r>
              <a:rPr lang="en-GB" dirty="0">
                <a:solidFill>
                  <a:srgbClr val="C00000"/>
                </a:solidFill>
              </a:rPr>
              <a:t>preparatory work </a:t>
            </a:r>
            <a:r>
              <a:rPr lang="en-GB" dirty="0"/>
              <a:t>followed by 15 hour sustained focus period to complete </a:t>
            </a:r>
            <a:r>
              <a:rPr lang="en-GB" dirty="0">
                <a:solidFill>
                  <a:srgbClr val="C00000"/>
                </a:solidFill>
              </a:rPr>
              <a:t>Final Outcome</a:t>
            </a:r>
            <a:r>
              <a:rPr lang="en-GB" dirty="0"/>
              <a:t>)</a:t>
            </a:r>
          </a:p>
        </p:txBody>
      </p:sp>
    </p:spTree>
    <p:extLst>
      <p:ext uri="{BB962C8B-B14F-4D97-AF65-F5344CB8AC3E}">
        <p14:creationId xmlns:p14="http://schemas.microsoft.com/office/powerpoint/2010/main" val="2577116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Objectives</a:t>
            </a:r>
          </a:p>
        </p:txBody>
      </p:sp>
      <p:sp>
        <p:nvSpPr>
          <p:cNvPr id="3" name="Content Placeholder 2"/>
          <p:cNvSpPr>
            <a:spLocks noGrp="1"/>
          </p:cNvSpPr>
          <p:nvPr>
            <p:ph idx="1"/>
          </p:nvPr>
        </p:nvSpPr>
        <p:spPr/>
        <p:txBody>
          <a:bodyPr/>
          <a:lstStyle/>
          <a:p>
            <a:r>
              <a:rPr lang="en-GB" dirty="0"/>
              <a:t>AO1   Contextual Understanding</a:t>
            </a:r>
          </a:p>
          <a:p>
            <a:endParaRPr lang="en-GB" dirty="0"/>
          </a:p>
          <a:p>
            <a:r>
              <a:rPr lang="en-GB" dirty="0"/>
              <a:t>AO2   Creative Making</a:t>
            </a:r>
          </a:p>
          <a:p>
            <a:endParaRPr lang="en-GB" dirty="0"/>
          </a:p>
          <a:p>
            <a:r>
              <a:rPr lang="en-GB" dirty="0"/>
              <a:t>AO3  Reflective Recording</a:t>
            </a:r>
          </a:p>
          <a:p>
            <a:endParaRPr lang="en-GB" dirty="0"/>
          </a:p>
          <a:p>
            <a:r>
              <a:rPr lang="en-GB" dirty="0"/>
              <a:t>AO4  Personal Presentation</a:t>
            </a:r>
          </a:p>
        </p:txBody>
      </p:sp>
    </p:spTree>
    <p:extLst>
      <p:ext uri="{BB962C8B-B14F-4D97-AF65-F5344CB8AC3E}">
        <p14:creationId xmlns:p14="http://schemas.microsoft.com/office/powerpoint/2010/main" val="3476702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79512" y="1978240"/>
            <a:ext cx="4608512" cy="345638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4355454" y="1989440"/>
            <a:ext cx="4612698" cy="3459523"/>
          </a:xfrm>
          <a:prstGeom prst="rect">
            <a:avLst/>
          </a:prstGeom>
        </p:spPr>
      </p:pic>
    </p:spTree>
    <p:extLst>
      <p:ext uri="{BB962C8B-B14F-4D97-AF65-F5344CB8AC3E}">
        <p14:creationId xmlns:p14="http://schemas.microsoft.com/office/powerpoint/2010/main" val="45954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Trips and opportunities</a:t>
            </a:r>
          </a:p>
        </p:txBody>
      </p:sp>
      <p:sp>
        <p:nvSpPr>
          <p:cNvPr id="3" name="Content Placeholder 2"/>
          <p:cNvSpPr>
            <a:spLocks noGrp="1"/>
          </p:cNvSpPr>
          <p:nvPr>
            <p:ph idx="1"/>
          </p:nvPr>
        </p:nvSpPr>
        <p:spPr/>
        <p:txBody>
          <a:bodyPr/>
          <a:lstStyle/>
          <a:p>
            <a:r>
              <a:rPr lang="en-GB" dirty="0"/>
              <a:t>Trips to major exhibitions and galleries. Students commit to at least one trip each year.</a:t>
            </a:r>
          </a:p>
          <a:p>
            <a:r>
              <a:rPr lang="en-GB" dirty="0"/>
              <a:t>Trips abroad.</a:t>
            </a:r>
          </a:p>
          <a:p>
            <a:r>
              <a:rPr lang="en-GB" dirty="0"/>
              <a:t>Visits to local galleries etc. for critical and visual research.</a:t>
            </a:r>
          </a:p>
          <a:p>
            <a:r>
              <a:rPr lang="en-GB" dirty="0"/>
              <a:t>Visiting artists, photographers and designers.</a:t>
            </a:r>
          </a:p>
          <a:p>
            <a:r>
              <a:rPr lang="en-GB" dirty="0"/>
              <a:t>Life Drawing.</a:t>
            </a:r>
          </a:p>
          <a:p>
            <a:r>
              <a:rPr lang="en-GB" dirty="0"/>
              <a:t>Other opportunities in the community.</a:t>
            </a:r>
          </a:p>
        </p:txBody>
      </p:sp>
    </p:spTree>
    <p:extLst>
      <p:ext uri="{BB962C8B-B14F-4D97-AF65-F5344CB8AC3E}">
        <p14:creationId xmlns:p14="http://schemas.microsoft.com/office/powerpoint/2010/main" val="211447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Risk assessment day trips\Images for SF presentation\Jack's NY Photos\30085886744_697fcce09d_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6485" y="548680"/>
            <a:ext cx="760282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542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Who would an A level Art course suit?</a:t>
            </a:r>
          </a:p>
        </p:txBody>
      </p:sp>
      <p:sp>
        <p:nvSpPr>
          <p:cNvPr id="3" name="Content Placeholder 2"/>
          <p:cNvSpPr>
            <a:spLocks noGrp="1"/>
          </p:cNvSpPr>
          <p:nvPr>
            <p:ph idx="1"/>
          </p:nvPr>
        </p:nvSpPr>
        <p:spPr/>
        <p:txBody>
          <a:bodyPr/>
          <a:lstStyle/>
          <a:p>
            <a:r>
              <a:rPr lang="en-GB" dirty="0"/>
              <a:t>.Course requirement of at </a:t>
            </a:r>
            <a:r>
              <a:rPr lang="en-GB"/>
              <a:t>least a grade 5 </a:t>
            </a:r>
            <a:r>
              <a:rPr lang="en-GB" dirty="0"/>
              <a:t>in art at GCSE. Individual circumstances also reviewed.</a:t>
            </a:r>
          </a:p>
          <a:p>
            <a:r>
              <a:rPr lang="en-GB" dirty="0"/>
              <a:t>Enthusiastic, imaginative, willing to work hard!</a:t>
            </a:r>
          </a:p>
          <a:p>
            <a:r>
              <a:rPr lang="en-GB" dirty="0"/>
              <a:t>Could be considering an art related career.</a:t>
            </a:r>
          </a:p>
          <a:p>
            <a:r>
              <a:rPr lang="en-GB" dirty="0"/>
              <a:t>Creative thinker, keen on exploring ideas.</a:t>
            </a:r>
          </a:p>
          <a:p>
            <a:r>
              <a:rPr lang="en-GB" dirty="0"/>
              <a:t>Good at working independently. Motivated.</a:t>
            </a:r>
          </a:p>
          <a:p>
            <a:r>
              <a:rPr lang="en-GB" dirty="0"/>
              <a:t>Expect to work at home and out of lessons.</a:t>
            </a:r>
          </a:p>
        </p:txBody>
      </p:sp>
    </p:spTree>
    <p:extLst>
      <p:ext uri="{BB962C8B-B14F-4D97-AF65-F5344CB8AC3E}">
        <p14:creationId xmlns:p14="http://schemas.microsoft.com/office/powerpoint/2010/main" val="329339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Career Progression</a:t>
            </a:r>
            <a:br>
              <a:rPr lang="en-GB" dirty="0"/>
            </a:br>
            <a:r>
              <a:rPr lang="en-GB" sz="3600" dirty="0"/>
              <a:t>Many of our Art students progress to art related training and careers, including the following;</a:t>
            </a:r>
          </a:p>
        </p:txBody>
      </p:sp>
      <p:sp>
        <p:nvSpPr>
          <p:cNvPr id="3" name="Content Placeholder 2"/>
          <p:cNvSpPr>
            <a:spLocks noGrp="1"/>
          </p:cNvSpPr>
          <p:nvPr>
            <p:ph idx="1"/>
          </p:nvPr>
        </p:nvSpPr>
        <p:spPr>
          <a:xfrm>
            <a:off x="457200" y="1916832"/>
            <a:ext cx="8229600" cy="4209331"/>
          </a:xfrm>
        </p:spPr>
        <p:txBody>
          <a:bodyPr>
            <a:normAutofit/>
          </a:bodyPr>
          <a:lstStyle/>
          <a:p>
            <a:r>
              <a:rPr lang="en-GB" sz="2000" dirty="0"/>
              <a:t>Art Foundation course, leading to degree course applications.</a:t>
            </a:r>
          </a:p>
          <a:p>
            <a:pPr marL="0" indent="0">
              <a:buNone/>
            </a:pPr>
            <a:endParaRPr lang="en-GB" sz="2000" dirty="0"/>
          </a:p>
          <a:p>
            <a:r>
              <a:rPr lang="en-GB" sz="2000" dirty="0"/>
              <a:t>Degree courses; Fine Art, Photography, Illustration, Graphic design, Architecture, Interior design, Textile design, Fashion design, Costume design for stage and film, Tailoring, Drawing, Fashion promotion and marketing, Film studies, Media, ……… and more!</a:t>
            </a:r>
          </a:p>
          <a:p>
            <a:endParaRPr lang="en-GB" sz="2000" dirty="0"/>
          </a:p>
          <a:p>
            <a:r>
              <a:rPr lang="en-GB" sz="2000" dirty="0"/>
              <a:t>Arts subjects contribute to skills in lateral and creative thinking, discussion and collaboration, research and analysis, expressive writing, manipulative and practical skills, confidence in expressing ideas, time management, planning, presenting etc. Useful in a range of applications and contexts.</a:t>
            </a:r>
          </a:p>
        </p:txBody>
      </p:sp>
    </p:spTree>
    <p:extLst>
      <p:ext uri="{BB962C8B-B14F-4D97-AF65-F5344CB8AC3E}">
        <p14:creationId xmlns:p14="http://schemas.microsoft.com/office/powerpoint/2010/main" val="184417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1680" y="764704"/>
            <a:ext cx="5856651" cy="4392488"/>
          </a:xfrm>
          <a:prstGeom prst="rect">
            <a:avLst/>
          </a:prstGeom>
        </p:spPr>
      </p:pic>
    </p:spTree>
    <p:extLst>
      <p:ext uri="{BB962C8B-B14F-4D97-AF65-F5344CB8AC3E}">
        <p14:creationId xmlns:p14="http://schemas.microsoft.com/office/powerpoint/2010/main" val="180706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7968" y="260648"/>
            <a:ext cx="4032447" cy="3024336"/>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5067" y="3468971"/>
            <a:ext cx="4055348" cy="3041511"/>
          </a:xfrm>
          <a:prstGeom prst="rect">
            <a:avLst/>
          </a:prstGeom>
        </p:spPr>
      </p:pic>
    </p:spTree>
    <p:extLst>
      <p:ext uri="{BB962C8B-B14F-4D97-AF65-F5344CB8AC3E}">
        <p14:creationId xmlns:p14="http://schemas.microsoft.com/office/powerpoint/2010/main" val="687137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892179" y="1644325"/>
            <a:ext cx="5308776" cy="3981582"/>
          </a:xfrm>
          <a:prstGeom prst="rect">
            <a:avLst/>
          </a:prstGeom>
        </p:spPr>
      </p:pic>
    </p:spTree>
    <p:extLst>
      <p:ext uri="{BB962C8B-B14F-4D97-AF65-F5344CB8AC3E}">
        <p14:creationId xmlns:p14="http://schemas.microsoft.com/office/powerpoint/2010/main" val="401673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33650"/>
            <a:ext cx="7272808" cy="6247864"/>
          </a:xfrm>
          <a:prstGeom prst="rect">
            <a:avLst/>
          </a:prstGeom>
        </p:spPr>
        <p:txBody>
          <a:bodyPr wrap="square">
            <a:spAutoFit/>
          </a:bodyPr>
          <a:lstStyle/>
          <a:p>
            <a:endParaRPr lang="en-GB" dirty="0"/>
          </a:p>
          <a:p>
            <a:endParaRPr lang="en-GB" dirty="0"/>
          </a:p>
          <a:p>
            <a:endParaRPr lang="en-GB" dirty="0"/>
          </a:p>
          <a:p>
            <a:endParaRPr lang="en-GB" dirty="0"/>
          </a:p>
          <a:p>
            <a:endParaRPr lang="en-GB" dirty="0"/>
          </a:p>
          <a:p>
            <a:r>
              <a:rPr lang="en-GB" sz="3600" dirty="0"/>
              <a:t>WJEC </a:t>
            </a:r>
            <a:r>
              <a:rPr lang="en-GB" sz="3600" dirty="0" err="1"/>
              <a:t>Educas</a:t>
            </a:r>
            <a:r>
              <a:rPr lang="en-GB" sz="3600" dirty="0"/>
              <a:t> A level Art &amp; Design</a:t>
            </a:r>
          </a:p>
          <a:p>
            <a:endParaRPr lang="en-GB" dirty="0"/>
          </a:p>
          <a:p>
            <a:endParaRPr lang="en-GB" dirty="0"/>
          </a:p>
          <a:p>
            <a:endParaRPr lang="en-GB" dirty="0"/>
          </a:p>
          <a:p>
            <a:r>
              <a:rPr lang="en-GB" sz="2000" dirty="0"/>
              <a:t>The WJEC </a:t>
            </a:r>
            <a:r>
              <a:rPr lang="en-GB" sz="2000" dirty="0" err="1"/>
              <a:t>Eduqas</a:t>
            </a:r>
            <a:r>
              <a:rPr lang="en-GB" sz="2000" dirty="0"/>
              <a:t> A level in Art and Design has been designed </a:t>
            </a:r>
            <a:r>
              <a:rPr lang="en-GB" sz="2000"/>
              <a:t>to provide engaging </a:t>
            </a:r>
            <a:r>
              <a:rPr lang="en-GB" sz="2000" dirty="0"/>
              <a:t>and innovative creative learning experiences, where art, craft and design practice is meaningfully integrated with theoretical knowledge and understanding.</a:t>
            </a:r>
          </a:p>
          <a:p>
            <a:endParaRPr lang="en-GB" sz="2000" dirty="0"/>
          </a:p>
          <a:p>
            <a:endParaRPr lang="en-GB" sz="2000" dirty="0"/>
          </a:p>
          <a:p>
            <a:r>
              <a:rPr lang="en-GB" sz="2000" dirty="0"/>
              <a:t>This specification provides learners with opportunities to develop a broad foundation of critical, practical and theoretical skills that offers learners a holistic understanding of a range of practices and contexts in the visual arts, crafts and design fields, culminating in greater specialism and achievement.</a:t>
            </a:r>
          </a:p>
        </p:txBody>
      </p:sp>
    </p:spTree>
    <p:extLst>
      <p:ext uri="{BB962C8B-B14F-4D97-AF65-F5344CB8AC3E}">
        <p14:creationId xmlns:p14="http://schemas.microsoft.com/office/powerpoint/2010/main" val="1863902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646675" y="1097741"/>
            <a:ext cx="6120680" cy="459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422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547664" y="1124744"/>
            <a:ext cx="576064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604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Risk assessment day trips\Images for SF presentation\Jack's NY Photos\30265042396_73a1aa8a2c_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960" y="692696"/>
            <a:ext cx="839458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79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547663" y="1088740"/>
            <a:ext cx="604867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768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692696"/>
            <a:ext cx="681675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736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Risk assessment day trips\Images for SF presentation\Jack's NY Photos\30515921971_07c33c6012_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620687"/>
            <a:ext cx="7847609" cy="5025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2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rot="16200000">
            <a:off x="78448" y="2009507"/>
            <a:ext cx="4734957" cy="3551217"/>
          </a:xfrm>
          <a:prstGeom prst="rect">
            <a:avLst/>
          </a:prstGeo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rot="16200000">
            <a:off x="3980129" y="2009506"/>
            <a:ext cx="4734959" cy="3551219"/>
          </a:xfrm>
          <a:prstGeom prst="rect">
            <a:avLst/>
          </a:prstGeom>
        </p:spPr>
      </p:pic>
    </p:spTree>
    <p:extLst>
      <p:ext uri="{BB962C8B-B14F-4D97-AF65-F5344CB8AC3E}">
        <p14:creationId xmlns:p14="http://schemas.microsoft.com/office/powerpoint/2010/main" val="977219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152128"/>
          </a:xfrm>
        </p:spPr>
        <p:txBody>
          <a:bodyPr/>
          <a:lstStyle/>
          <a:p>
            <a:r>
              <a:rPr lang="en-GB" dirty="0"/>
              <a:t>Thank You</a:t>
            </a:r>
          </a:p>
        </p:txBody>
      </p:sp>
      <p:sp>
        <p:nvSpPr>
          <p:cNvPr id="3" name="Content Placeholder 2"/>
          <p:cNvSpPr>
            <a:spLocks noGrp="1"/>
          </p:cNvSpPr>
          <p:nvPr>
            <p:ph idx="1"/>
          </p:nvPr>
        </p:nvSpPr>
        <p:spPr>
          <a:xfrm>
            <a:off x="457200" y="3429000"/>
            <a:ext cx="8229600" cy="2697163"/>
          </a:xfrm>
        </p:spPr>
        <p:txBody>
          <a:bodyPr/>
          <a:lstStyle/>
          <a:p>
            <a:r>
              <a:rPr lang="en-GB" dirty="0"/>
              <a:t>Please ask staff or students if you have any questions.</a:t>
            </a:r>
          </a:p>
        </p:txBody>
      </p:sp>
    </p:spTree>
    <p:extLst>
      <p:ext uri="{BB962C8B-B14F-4D97-AF65-F5344CB8AC3E}">
        <p14:creationId xmlns:p14="http://schemas.microsoft.com/office/powerpoint/2010/main" val="1820416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860765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012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  Level Art Options… possible areas of study</a:t>
            </a:r>
          </a:p>
        </p:txBody>
      </p:sp>
      <p:sp>
        <p:nvSpPr>
          <p:cNvPr id="3" name="Content Placeholder 2"/>
          <p:cNvSpPr>
            <a:spLocks noGrp="1"/>
          </p:cNvSpPr>
          <p:nvPr>
            <p:ph idx="1"/>
          </p:nvPr>
        </p:nvSpPr>
        <p:spPr/>
        <p:txBody>
          <a:bodyPr>
            <a:normAutofit fontScale="92500" lnSpcReduction="20000"/>
          </a:bodyPr>
          <a:lstStyle/>
          <a:p>
            <a:r>
              <a:rPr lang="en-GB" dirty="0"/>
              <a:t>Fine Art: Painting, drawing, mixed media, performance and conceptual art, sculpture, land and environmental art, installation, printmaking, film, video, photography, digital media.</a:t>
            </a:r>
          </a:p>
          <a:p>
            <a:r>
              <a:rPr lang="en-GB" dirty="0"/>
              <a:t>Art Textiles: Fashion, costume, surface textile design and embellishment, interior design, constructed textiles, accessories, installation, fine art textiles.</a:t>
            </a:r>
          </a:p>
          <a:p>
            <a:r>
              <a:rPr lang="en-GB" dirty="0"/>
              <a:t>Photography: Photographing people, places, still-life, documentary, photojournalism, fashion, moving image. Experimental photography.</a:t>
            </a:r>
          </a:p>
        </p:txBody>
      </p:sp>
    </p:spTree>
    <p:extLst>
      <p:ext uri="{BB962C8B-B14F-4D97-AF65-F5344CB8AC3E}">
        <p14:creationId xmlns:p14="http://schemas.microsoft.com/office/powerpoint/2010/main" val="2879828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spTree>
    <p:extLst>
      <p:ext uri="{BB962C8B-B14F-4D97-AF65-F5344CB8AC3E}">
        <p14:creationId xmlns:p14="http://schemas.microsoft.com/office/powerpoint/2010/main" val="363339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2" name="Picture 38" descr="N:\8GJB and fashion display\DSCF997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1358645" y="989729"/>
            <a:ext cx="6408712" cy="480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16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908720"/>
            <a:ext cx="6840760" cy="513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65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613148" y="1203276"/>
            <a:ext cx="5812832" cy="4359624"/>
          </a:xfrm>
          <a:prstGeom prst="rect">
            <a:avLst/>
          </a:prstGeom>
        </p:spPr>
      </p:pic>
    </p:spTree>
    <p:extLst>
      <p:ext uri="{BB962C8B-B14F-4D97-AF65-F5344CB8AC3E}">
        <p14:creationId xmlns:p14="http://schemas.microsoft.com/office/powerpoint/2010/main" val="359878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620688"/>
            <a:ext cx="7349003" cy="5511752"/>
          </a:xfrm>
          <a:prstGeom prst="rect">
            <a:avLst/>
          </a:prstGeom>
        </p:spPr>
      </p:pic>
    </p:spTree>
    <p:extLst>
      <p:ext uri="{BB962C8B-B14F-4D97-AF65-F5344CB8AC3E}">
        <p14:creationId xmlns:p14="http://schemas.microsoft.com/office/powerpoint/2010/main" val="117117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Risk assessment day trips\Images for SF presentation\Jack's NY Photos\27720748661_d478811b6f_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980728"/>
            <a:ext cx="8633992" cy="393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31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Structure</a:t>
            </a:r>
          </a:p>
        </p:txBody>
      </p:sp>
      <p:sp>
        <p:nvSpPr>
          <p:cNvPr id="3" name="Content Placeholder 2"/>
          <p:cNvSpPr>
            <a:spLocks noGrp="1"/>
          </p:cNvSpPr>
          <p:nvPr>
            <p:ph idx="1"/>
          </p:nvPr>
        </p:nvSpPr>
        <p:spPr/>
        <p:txBody>
          <a:bodyPr/>
          <a:lstStyle/>
          <a:p>
            <a:r>
              <a:rPr lang="en-GB" dirty="0"/>
              <a:t>This is a two year, linear qualification. </a:t>
            </a:r>
          </a:p>
          <a:p>
            <a:r>
              <a:rPr lang="en-GB" dirty="0"/>
              <a:t>It consists of two components;</a:t>
            </a:r>
          </a:p>
          <a:p>
            <a:pPr marL="0" indent="0">
              <a:buNone/>
            </a:pPr>
            <a:r>
              <a:rPr lang="en-GB" dirty="0"/>
              <a:t>Component 1: </a:t>
            </a:r>
            <a:r>
              <a:rPr lang="en-GB" dirty="0">
                <a:solidFill>
                  <a:srgbClr val="FF0000"/>
                </a:solidFill>
              </a:rPr>
              <a:t>Personal Investigation</a:t>
            </a:r>
            <a:r>
              <a:rPr lang="en-GB" dirty="0"/>
              <a:t>, 60% of qualification, internally assessed, externally moderated.</a:t>
            </a:r>
          </a:p>
          <a:p>
            <a:pPr marL="0" indent="0">
              <a:buNone/>
            </a:pPr>
            <a:r>
              <a:rPr lang="en-GB" dirty="0"/>
              <a:t>Component 2: </a:t>
            </a:r>
            <a:r>
              <a:rPr lang="en-GB" dirty="0">
                <a:solidFill>
                  <a:srgbClr val="FF0000"/>
                </a:solidFill>
              </a:rPr>
              <a:t>Externally Set Assignment</a:t>
            </a:r>
            <a:r>
              <a:rPr lang="en-GB" dirty="0"/>
              <a:t>, 40% of qualification, internally assessed, externally moderated.</a:t>
            </a:r>
          </a:p>
        </p:txBody>
      </p:sp>
    </p:spTree>
    <p:extLst>
      <p:ext uri="{BB962C8B-B14F-4D97-AF65-F5344CB8AC3E}">
        <p14:creationId xmlns:p14="http://schemas.microsoft.com/office/powerpoint/2010/main" val="2446173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8556B189CCFB40B22A89770E3A7251" ma:contentTypeVersion="3" ma:contentTypeDescription="Create a new document." ma:contentTypeScope="" ma:versionID="ed50dfd29f8aeafdeddd16f4ac7d0c0b">
  <xsd:schema xmlns:xsd="http://www.w3.org/2001/XMLSchema" xmlns:xs="http://www.w3.org/2001/XMLSchema" xmlns:p="http://schemas.microsoft.com/office/2006/metadata/properties" xmlns:ns2="0bbbc2f8-d722-45e0-b93e-34ff8134c46f" targetNamespace="http://schemas.microsoft.com/office/2006/metadata/properties" ma:root="true" ma:fieldsID="5cadffd87d11795279a71cd1ac5208e5" ns2:_="">
    <xsd:import namespace="0bbbc2f8-d722-45e0-b93e-34ff8134c46f"/>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bc2f8-d722-45e0-b93e-34ff8134c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31BC98-DB49-4AB0-BC53-0F06AE26B144}">
  <ds:schemaRefs>
    <ds:schemaRef ds:uri="http://schemas.microsoft.com/sharepoint/v3/contenttype/forms"/>
  </ds:schemaRefs>
</ds:datastoreItem>
</file>

<file path=customXml/itemProps2.xml><?xml version="1.0" encoding="utf-8"?>
<ds:datastoreItem xmlns:ds="http://schemas.openxmlformats.org/officeDocument/2006/customXml" ds:itemID="{20F8B34C-20AA-4E3E-853B-225D92D721B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C787A2B-1C02-4716-957E-C83FB6C6C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bc2f8-d722-45e0-b93e-34ff8134c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472</TotalTime>
  <Words>633</Words>
  <Application>Microsoft Office PowerPoint</Application>
  <PresentationFormat>On-screen Show (4:3)</PresentationFormat>
  <Paragraphs>60</Paragraphs>
  <Slides>30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ABC font</vt:lpstr>
      <vt:lpstr>Arial</vt:lpstr>
      <vt:lpstr>Calibri</vt:lpstr>
      <vt:lpstr>Office Theme</vt:lpstr>
      <vt:lpstr>A Level Art &amp; Design  Fine Art Art Textiles  Photography</vt:lpstr>
      <vt:lpstr>PowerPoint Presentation</vt:lpstr>
      <vt:lpstr>A  Level Art Options… possible areas of study</vt:lpstr>
      <vt:lpstr>PowerPoint Presentation</vt:lpstr>
      <vt:lpstr>PowerPoint Presentation</vt:lpstr>
      <vt:lpstr>PowerPoint Presentation</vt:lpstr>
      <vt:lpstr>PowerPoint Presentation</vt:lpstr>
      <vt:lpstr>PowerPoint Presentation</vt:lpstr>
      <vt:lpstr>Course Structure</vt:lpstr>
      <vt:lpstr>Year12 / Year 13</vt:lpstr>
      <vt:lpstr>Assessment Objectives</vt:lpstr>
      <vt:lpstr>PowerPoint Presentation</vt:lpstr>
      <vt:lpstr>Trips and opportunities</vt:lpstr>
      <vt:lpstr>PowerPoint Presentation</vt:lpstr>
      <vt:lpstr>Who would an A level Art course suit?</vt:lpstr>
      <vt:lpstr>Career Progression Many of our Art students progress to art related training and careers, including the following;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Art &amp; Design  Fine Art Art Textiles  Photography</dc:title>
  <dc:creator>Mrs Taylor</dc:creator>
  <cp:lastModifiedBy>Mr R Markey</cp:lastModifiedBy>
  <cp:revision>19</cp:revision>
  <dcterms:created xsi:type="dcterms:W3CDTF">2016-11-30T17:13:13Z</dcterms:created>
  <dcterms:modified xsi:type="dcterms:W3CDTF">2022-01-11T13:07:19Z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0x010100488556B189CCFB40B22A89770E3A7251</vt:lpwstr>
  </property>
</Properties>
</file>