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22"/>
  </p:notesMasterIdLst>
  <p:sldIdLst>
    <p:sldId id="256" r:id="rId5"/>
    <p:sldId id="257" r:id="rId6"/>
    <p:sldId id="275" r:id="rId7"/>
    <p:sldId id="258" r:id="rId8"/>
    <p:sldId id="262" r:id="rId9"/>
    <p:sldId id="259" r:id="rId10"/>
    <p:sldId id="263" r:id="rId11"/>
    <p:sldId id="260" r:id="rId12"/>
    <p:sldId id="264" r:id="rId13"/>
    <p:sldId id="267" r:id="rId14"/>
    <p:sldId id="268" r:id="rId15"/>
    <p:sldId id="269" r:id="rId16"/>
    <p:sldId id="274" r:id="rId17"/>
    <p:sldId id="273" r:id="rId18"/>
    <p:sldId id="265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03350-4A6D-058D-C4A5-656120FFC3CD}" v="1" dt="2022-01-11T09:27:11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5"/>
    <p:restoredTop sz="91163"/>
  </p:normalViewPr>
  <p:slideViewPr>
    <p:cSldViewPr snapToGrid="0" snapToObjects="1">
      <p:cViewPr varScale="1">
        <p:scale>
          <a:sx n="70" d="100"/>
          <a:sy n="70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Spiers" userId="S::espiers@sheldonschool.co.uk::05d2a273-6606-4b34-8477-4cfbcd864202" providerId="AD" clId="Web-{4FE03350-4A6D-058D-C4A5-656120FFC3CD}"/>
    <pc:docChg chg="delSld">
      <pc:chgData name="Mr Spiers" userId="S::espiers@sheldonschool.co.uk::05d2a273-6606-4b34-8477-4cfbcd864202" providerId="AD" clId="Web-{4FE03350-4A6D-058D-C4A5-656120FFC3CD}" dt="2022-01-11T09:27:11.256" v="0"/>
      <pc:docMkLst>
        <pc:docMk/>
      </pc:docMkLst>
      <pc:sldChg chg="del">
        <pc:chgData name="Mr Spiers" userId="S::espiers@sheldonschool.co.uk::05d2a273-6606-4b34-8477-4cfbcd864202" providerId="AD" clId="Web-{4FE03350-4A6D-058D-C4A5-656120FFC3CD}" dt="2022-01-11T09:27:11.256" v="0"/>
        <pc:sldMkLst>
          <pc:docMk/>
          <pc:sldMk cId="2521990586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1D73D-C8ED-2341-BC92-14F0491CF54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906A3-9141-D246-B99C-65E0FD063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4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0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7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8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3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3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2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8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4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5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178A287-1966-8640-BEB3-7DF11E19BDD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69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178A287-1966-8640-BEB3-7DF11E19BDD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83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BEFE-97E0-E54C-9255-5D32728F2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4540"/>
            <a:ext cx="7986869" cy="5687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0E723F-9688-DB4F-B845-2F7E4C27781A}"/>
              </a:ext>
            </a:extLst>
          </p:cNvPr>
          <p:cNvSpPr txBox="1"/>
          <p:nvPr/>
        </p:nvSpPr>
        <p:spPr>
          <a:xfrm>
            <a:off x="2349500" y="3243072"/>
            <a:ext cx="9509508" cy="2800767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Introduction to A-Level  Dance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C390DA-9E65-7642-A18F-69304C6A2815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B991E9-04E1-A844-B23B-79D0259EB86F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0A8C7C1-C67F-7A4F-9636-57ED7519E9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3" y="6043839"/>
            <a:ext cx="1137313" cy="74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8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B70618-1A14-A240-A56B-C17228B110C6}"/>
              </a:ext>
            </a:extLst>
          </p:cNvPr>
          <p:cNvSpPr/>
          <p:nvPr/>
        </p:nvSpPr>
        <p:spPr>
          <a:xfrm>
            <a:off x="926056" y="251373"/>
            <a:ext cx="10339884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Rooster: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F68EA-E62A-3E4A-9FA0-041B486A2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64" y="1701801"/>
            <a:ext cx="1041586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1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B70618-1A14-A240-A56B-C17228B110C6}"/>
              </a:ext>
            </a:extLst>
          </p:cNvPr>
          <p:cNvSpPr/>
          <p:nvPr/>
        </p:nvSpPr>
        <p:spPr>
          <a:xfrm>
            <a:off x="926056" y="251372"/>
            <a:ext cx="10339884" cy="145042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Independent Contemporary Dance Scene: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210C0-444F-9E41-91BB-B3CB049F1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998" y="1958296"/>
            <a:ext cx="8407400" cy="237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987EA2-7302-7C48-A539-01DB80701A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998" y="4230028"/>
            <a:ext cx="8407400" cy="22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02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B70618-1A14-A240-A56B-C17228B110C6}"/>
              </a:ext>
            </a:extLst>
          </p:cNvPr>
          <p:cNvSpPr/>
          <p:nvPr/>
        </p:nvSpPr>
        <p:spPr>
          <a:xfrm>
            <a:off x="926056" y="251373"/>
            <a:ext cx="10339884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Sutra:</a:t>
            </a: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9A9D50-7185-4A43-9A21-9C44346DD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84" y="1826100"/>
            <a:ext cx="1041622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8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16B85E-538A-9D49-AE01-BB8FFE370BC1}"/>
              </a:ext>
            </a:extLst>
          </p:cNvPr>
          <p:cNvSpPr/>
          <p:nvPr/>
        </p:nvSpPr>
        <p:spPr>
          <a:xfrm>
            <a:off x="926056" y="360556"/>
            <a:ext cx="10339883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Universities or Vocational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52A2A8-474B-0848-AC76-49D2457E4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207" y="1935301"/>
            <a:ext cx="4569778" cy="4677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/>
              <a:t>Universities</a:t>
            </a:r>
            <a:r>
              <a:rPr lang="en-GB" sz="3200" dirty="0"/>
              <a:t> </a:t>
            </a:r>
          </a:p>
          <a:p>
            <a:pPr algn="ctr"/>
            <a:r>
              <a:rPr lang="en-GB" sz="2400" dirty="0"/>
              <a:t>Chichester</a:t>
            </a:r>
          </a:p>
          <a:p>
            <a:pPr algn="ctr"/>
            <a:r>
              <a:rPr lang="en-GB" sz="2400" dirty="0"/>
              <a:t>Surrey</a:t>
            </a:r>
          </a:p>
          <a:p>
            <a:pPr algn="ctr"/>
            <a:r>
              <a:rPr lang="en-GB" sz="2400" dirty="0"/>
              <a:t>Falmouth </a:t>
            </a:r>
          </a:p>
          <a:p>
            <a:pPr algn="ctr"/>
            <a:r>
              <a:rPr lang="en-GB" sz="2400" dirty="0"/>
              <a:t>Kingston</a:t>
            </a:r>
          </a:p>
          <a:p>
            <a:pPr algn="ctr"/>
            <a:r>
              <a:rPr lang="en-GB" sz="2400" dirty="0"/>
              <a:t>Bournemouth</a:t>
            </a:r>
          </a:p>
          <a:p>
            <a:pPr algn="ctr"/>
            <a:r>
              <a:rPr lang="en-GB" sz="2400" dirty="0"/>
              <a:t>Northampton</a:t>
            </a:r>
          </a:p>
          <a:p>
            <a:pPr algn="ctr"/>
            <a:r>
              <a:rPr lang="en-GB" sz="2400" dirty="0"/>
              <a:t>Roehampton</a:t>
            </a:r>
          </a:p>
          <a:p>
            <a:pPr algn="ctr"/>
            <a:r>
              <a:rPr lang="en-GB" sz="2400" dirty="0"/>
              <a:t>Bath Spa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460E35-AD67-CE41-93BD-6313765D7A06}"/>
              </a:ext>
            </a:extLst>
          </p:cNvPr>
          <p:cNvSpPr/>
          <p:nvPr/>
        </p:nvSpPr>
        <p:spPr>
          <a:xfrm>
            <a:off x="5293923" y="1935301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b="1" dirty="0"/>
              <a:t>Vocational</a:t>
            </a:r>
          </a:p>
          <a:p>
            <a:pPr algn="ctr"/>
            <a:r>
              <a:rPr lang="en-GB" sz="2400" dirty="0"/>
              <a:t>Trinity Laban Conservatoire </a:t>
            </a:r>
          </a:p>
          <a:p>
            <a:pPr algn="ctr"/>
            <a:r>
              <a:rPr lang="en-GB" sz="2400" dirty="0"/>
              <a:t>Northern School </a:t>
            </a:r>
          </a:p>
          <a:p>
            <a:pPr algn="ctr"/>
            <a:r>
              <a:rPr lang="en-GB" sz="2400" dirty="0"/>
              <a:t>Bird </a:t>
            </a:r>
          </a:p>
          <a:p>
            <a:pPr algn="ctr"/>
            <a:r>
              <a:rPr lang="en-GB" sz="2400" dirty="0"/>
              <a:t>Rambert School</a:t>
            </a:r>
          </a:p>
          <a:p>
            <a:pPr algn="ctr"/>
            <a:r>
              <a:rPr lang="en-GB" sz="2400" dirty="0"/>
              <a:t>London Contemporary Dance School</a:t>
            </a:r>
          </a:p>
          <a:p>
            <a:pPr algn="ctr"/>
            <a:r>
              <a:rPr lang="en-GB" sz="2400" dirty="0"/>
              <a:t>National Centre for Circus Arts </a:t>
            </a:r>
          </a:p>
          <a:p>
            <a:pPr algn="ctr"/>
            <a:r>
              <a:rPr lang="en-GB" sz="2400" dirty="0"/>
              <a:t>Central School of Ballet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DCCB78-3A43-3B46-83B7-683DFC9F5D37}"/>
              </a:ext>
            </a:extLst>
          </p:cNvPr>
          <p:cNvSpPr/>
          <p:nvPr/>
        </p:nvSpPr>
        <p:spPr>
          <a:xfrm rot="16200000">
            <a:off x="-1523979" y="3574420"/>
            <a:ext cx="490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mbria" panose="02040503050406030204" pitchFamily="18" charset="0"/>
              </a:rPr>
              <a:t>YOU need to look for what suits YOU!</a:t>
            </a:r>
          </a:p>
        </p:txBody>
      </p:sp>
    </p:spTree>
    <p:extLst>
      <p:ext uri="{BB962C8B-B14F-4D97-AF65-F5344CB8AC3E}">
        <p14:creationId xmlns:p14="http://schemas.microsoft.com/office/powerpoint/2010/main" val="122464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0BB7C9-19E8-AD4B-AB57-5A535B77A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844" y="2018653"/>
            <a:ext cx="4670153" cy="4858718"/>
          </a:xfrm>
        </p:spPr>
        <p:txBody>
          <a:bodyPr>
            <a:normAutofit fontScale="40000" lnSpcReduction="20000"/>
          </a:bodyPr>
          <a:lstStyle/>
          <a:p>
            <a:r>
              <a:rPr lang="en-GB" sz="8000" dirty="0">
                <a:latin typeface="Cambria" panose="02040503050406030204" pitchFamily="18" charset="0"/>
              </a:rPr>
              <a:t>Teaching </a:t>
            </a:r>
          </a:p>
          <a:p>
            <a:r>
              <a:rPr lang="en-GB" sz="8000" dirty="0">
                <a:latin typeface="Cambria" panose="02040503050406030204" pitchFamily="18" charset="0"/>
              </a:rPr>
              <a:t>Performing</a:t>
            </a:r>
          </a:p>
          <a:p>
            <a:r>
              <a:rPr lang="en-GB" sz="8000" dirty="0">
                <a:latin typeface="Cambria" panose="02040503050406030204" pitchFamily="18" charset="0"/>
              </a:rPr>
              <a:t>Choreographer</a:t>
            </a:r>
          </a:p>
          <a:p>
            <a:r>
              <a:rPr lang="en-GB" sz="8000" dirty="0">
                <a:latin typeface="Cambria" panose="02040503050406030204" pitchFamily="18" charset="0"/>
              </a:rPr>
              <a:t>Dance critic</a:t>
            </a:r>
          </a:p>
          <a:p>
            <a:r>
              <a:rPr lang="en-GB" sz="8000" dirty="0">
                <a:latin typeface="Cambria" panose="02040503050406030204" pitchFamily="18" charset="0"/>
              </a:rPr>
              <a:t>Dance therapist</a:t>
            </a:r>
          </a:p>
          <a:p>
            <a:r>
              <a:rPr lang="en-GB" sz="8000" dirty="0">
                <a:latin typeface="Cambria" panose="02040503050406030204" pitchFamily="18" charset="0"/>
              </a:rPr>
              <a:t>Dance photographer</a:t>
            </a:r>
          </a:p>
          <a:p>
            <a:r>
              <a:rPr lang="en-GB" sz="8000" dirty="0">
                <a:latin typeface="Cambria" panose="02040503050406030204" pitchFamily="18" charset="0"/>
              </a:rPr>
              <a:t>Marketing/Graphic design</a:t>
            </a:r>
          </a:p>
          <a:p>
            <a:r>
              <a:rPr lang="en-GB" sz="8000" dirty="0">
                <a:latin typeface="Cambria" panose="02040503050406030204" pitchFamily="18" charset="0"/>
              </a:rPr>
              <a:t>Writer/Journalist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EE8CB8-DBC2-094A-AE0D-37F64E46CA53}"/>
              </a:ext>
            </a:extLst>
          </p:cNvPr>
          <p:cNvSpPr/>
          <p:nvPr/>
        </p:nvSpPr>
        <p:spPr>
          <a:xfrm>
            <a:off x="926056" y="360556"/>
            <a:ext cx="10339883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Career Pathways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3518E9-DDFC-CA46-BD4B-52361CBD1258}"/>
              </a:ext>
            </a:extLst>
          </p:cNvPr>
          <p:cNvSpPr txBox="1">
            <a:spLocks/>
          </p:cNvSpPr>
          <p:nvPr/>
        </p:nvSpPr>
        <p:spPr>
          <a:xfrm>
            <a:off x="6096005" y="2018653"/>
            <a:ext cx="4670151" cy="4858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0" dirty="0">
                <a:latin typeface="Cambria" panose="02040503050406030204" pitchFamily="18" charset="0"/>
              </a:rPr>
              <a:t>Freelance artist</a:t>
            </a:r>
          </a:p>
          <a:p>
            <a:r>
              <a:rPr lang="en-GB" sz="8000" dirty="0">
                <a:latin typeface="Cambria" panose="02040503050406030204" pitchFamily="18" charset="0"/>
              </a:rPr>
              <a:t>Community work</a:t>
            </a:r>
          </a:p>
          <a:p>
            <a:r>
              <a:rPr lang="en-GB" sz="8000" dirty="0">
                <a:latin typeface="Cambria" panose="02040503050406030204" pitchFamily="18" charset="0"/>
              </a:rPr>
              <a:t>Company manager</a:t>
            </a:r>
          </a:p>
          <a:p>
            <a:r>
              <a:rPr lang="en-GB" sz="8000" dirty="0">
                <a:latin typeface="Cambria" panose="02040503050406030204" pitchFamily="18" charset="0"/>
              </a:rPr>
              <a:t>Dance administrators</a:t>
            </a:r>
          </a:p>
          <a:p>
            <a:r>
              <a:rPr lang="en-GB" sz="8000" dirty="0">
                <a:latin typeface="Cambria" panose="02040503050406030204" pitchFamily="18" charset="0"/>
              </a:rPr>
              <a:t>Backstage crew</a:t>
            </a:r>
          </a:p>
          <a:p>
            <a:r>
              <a:rPr lang="en-GB" sz="8000" dirty="0">
                <a:latin typeface="Cambria" panose="02040503050406030204" pitchFamily="18" charset="0"/>
              </a:rPr>
              <a:t>Collaborators such as lighting design, visual design, costume design and composer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056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22FF436-2E86-2A4B-8224-DB0C049B600F}"/>
              </a:ext>
            </a:extLst>
          </p:cNvPr>
          <p:cNvSpPr txBox="1"/>
          <p:nvPr/>
        </p:nvSpPr>
        <p:spPr>
          <a:xfrm>
            <a:off x="3109994" y="1933575"/>
            <a:ext cx="594471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You will need: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latin typeface="Cambria" panose="02040503050406030204" pitchFamily="18" charset="0"/>
              </a:rPr>
              <a:t>Ideally two dance folder </a:t>
            </a:r>
          </a:p>
          <a:p>
            <a:r>
              <a:rPr lang="en-US" sz="2800" dirty="0">
                <a:latin typeface="Cambria" panose="02040503050406030204" pitchFamily="18" charset="0"/>
              </a:rPr>
              <a:t>(for Miss Billington and myself) 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latin typeface="Cambria" panose="02040503050406030204" pitchFamily="18" charset="0"/>
              </a:rPr>
              <a:t>Lined paper 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latin typeface="Cambria" panose="02040503050406030204" pitchFamily="18" charset="0"/>
              </a:rPr>
              <a:t>A notebook/notepad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latin typeface="Cambria" panose="02040503050406030204" pitchFamily="18" charset="0"/>
              </a:rPr>
              <a:t>Dance kit</a:t>
            </a:r>
          </a:p>
          <a:p>
            <a:r>
              <a:rPr lang="en-US" sz="2800" dirty="0">
                <a:latin typeface="Cambria" panose="02040503050406030204" pitchFamily="18" charset="0"/>
              </a:rPr>
              <a:t>(no set kit or colour but needs to be appropriate and suitable for dancing)</a:t>
            </a:r>
          </a:p>
          <a:p>
            <a:endParaRPr lang="en-US" sz="1400" dirty="0">
              <a:latin typeface="Cambria" panose="02040503050406030204" pitchFamily="18" charset="0"/>
            </a:endParaRPr>
          </a:p>
          <a:p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DF180-E646-F346-8EBE-27400E1E9DD4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Lessons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3AA76D-F067-1042-BF1E-8F3D562BCFC3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7B1F0B-E677-3B48-B306-80EFE523F835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4E7C44B-C56F-6E4E-837F-A546447E9E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5116" y="3041047"/>
            <a:ext cx="1842968" cy="3375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895584-2CF3-9346-9369-DDC8594167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1895" y="4008413"/>
            <a:ext cx="1608456" cy="2093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40D664-F703-BE42-BE0F-49BB7BA074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15161">
            <a:off x="10611519" y="4549676"/>
            <a:ext cx="231592" cy="1882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239A87-99E5-7C43-9CB3-34C1CBF43B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9"/>
          <a:stretch/>
        </p:blipFill>
        <p:spPr>
          <a:xfrm>
            <a:off x="612782" y="3575842"/>
            <a:ext cx="2143594" cy="2593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72A77-A666-A846-BC7A-4FA424700002}"/>
              </a:ext>
            </a:extLst>
          </p:cNvPr>
          <p:cNvSpPr/>
          <p:nvPr/>
        </p:nvSpPr>
        <p:spPr>
          <a:xfrm>
            <a:off x="926056" y="360556"/>
            <a:ext cx="10339883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Lessons </a:t>
            </a:r>
          </a:p>
        </p:txBody>
      </p:sp>
    </p:spTree>
    <p:extLst>
      <p:ext uri="{BB962C8B-B14F-4D97-AF65-F5344CB8AC3E}">
        <p14:creationId xmlns:p14="http://schemas.microsoft.com/office/powerpoint/2010/main" val="2902803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4F7ED2-2A8F-394D-B31E-625BD4A781F3}"/>
              </a:ext>
            </a:extLst>
          </p:cNvPr>
          <p:cNvSpPr txBox="1"/>
          <p:nvPr/>
        </p:nvSpPr>
        <p:spPr>
          <a:xfrm>
            <a:off x="457198" y="1872040"/>
            <a:ext cx="11277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</a:rPr>
              <a:t>If you are absent you </a:t>
            </a:r>
            <a:r>
              <a:rPr lang="en-US" sz="4400" b="1" dirty="0">
                <a:latin typeface="Cambria" panose="02040503050406030204" pitchFamily="18" charset="0"/>
              </a:rPr>
              <a:t>MUST</a:t>
            </a:r>
            <a:r>
              <a:rPr lang="en-US" sz="4400" dirty="0">
                <a:latin typeface="Cambria" panose="02040503050406030204" pitchFamily="18" charset="0"/>
              </a:rPr>
              <a:t> catch up on work. All</a:t>
            </a:r>
            <a:r>
              <a:rPr lang="en-GB" sz="4400" dirty="0">
                <a:latin typeface="Cambria" panose="02040503050406030204" pitchFamily="18" charset="0"/>
              </a:rPr>
              <a:t> information given in class is vital and you </a:t>
            </a:r>
            <a:r>
              <a:rPr lang="en-GB" sz="4400" b="1" dirty="0">
                <a:latin typeface="Cambria" panose="02040503050406030204" pitchFamily="18" charset="0"/>
              </a:rPr>
              <a:t>MUST</a:t>
            </a:r>
            <a:r>
              <a:rPr lang="en-GB" sz="4400" dirty="0">
                <a:latin typeface="Cambria" panose="02040503050406030204" pitchFamily="18" charset="0"/>
              </a:rPr>
              <a:t> be responsible for keeping up to date.</a:t>
            </a:r>
          </a:p>
          <a:p>
            <a:pPr algn="ctr"/>
            <a:endParaRPr lang="en-GB" sz="4400" dirty="0">
              <a:latin typeface="Cambria" panose="02040503050406030204" pitchFamily="18" charset="0"/>
            </a:endParaRPr>
          </a:p>
          <a:p>
            <a:pPr algn="ctr"/>
            <a:r>
              <a:rPr lang="en-GB" sz="4400" dirty="0">
                <a:latin typeface="Cambria" panose="02040503050406030204" pitchFamily="18" charset="0"/>
              </a:rPr>
              <a:t>You can do this by get notes from friends or contacting me via email</a:t>
            </a:r>
          </a:p>
          <a:p>
            <a:pPr algn="ctr"/>
            <a:endParaRPr lang="en-US" sz="4800" dirty="0">
              <a:latin typeface="Cambria" panose="02040503050406030204" pitchFamily="18" charset="0"/>
            </a:endParaRPr>
          </a:p>
          <a:p>
            <a:pPr algn="ctr"/>
            <a:endParaRPr lang="en-US" sz="4800" dirty="0">
              <a:latin typeface="Cambria" panose="02040503050406030204" pitchFamily="18" charset="0"/>
            </a:endParaRPr>
          </a:p>
          <a:p>
            <a:pPr algn="ctr"/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85B7BB-25DD-244C-AF9F-36F9814BE84D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Absences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332342-25BD-B54B-B22E-52744BDB17CA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993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EA74FB-9C8B-C54C-88B2-9B5DBC06B7A9}"/>
              </a:ext>
            </a:extLst>
          </p:cNvPr>
          <p:cNvSpPr/>
          <p:nvPr/>
        </p:nvSpPr>
        <p:spPr>
          <a:xfrm>
            <a:off x="292099" y="263718"/>
            <a:ext cx="7561617" cy="607834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Suggestion:</a:t>
            </a:r>
          </a:p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 I highly suggest wearing dance clothing for everyday you have dance!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8AAF8-F533-C44E-9B04-9403C5CA4034}"/>
              </a:ext>
            </a:extLst>
          </p:cNvPr>
          <p:cNvSpPr/>
          <p:nvPr/>
        </p:nvSpPr>
        <p:spPr>
          <a:xfrm>
            <a:off x="8275613" y="555817"/>
            <a:ext cx="3624288" cy="5494145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Krungthep" panose="02000400000000000000" pitchFamily="2" charset="-34"/>
                <a:cs typeface="Krungthep" panose="02000400000000000000" pitchFamily="2" charset="-34"/>
              </a:rPr>
              <a:t>EXTRAS:</a:t>
            </a:r>
          </a:p>
          <a:p>
            <a:pPr algn="ctr"/>
            <a:r>
              <a:rPr lang="en-US" sz="3600" dirty="0">
                <a:latin typeface="Cambria" panose="02040503050406030204" pitchFamily="18" charset="0"/>
                <a:ea typeface="Krungthep" panose="02000400000000000000" pitchFamily="2" charset="-34"/>
                <a:cs typeface="Krungthep" panose="02000400000000000000" pitchFamily="2" charset="-34"/>
              </a:rPr>
              <a:t>Want to gain some experience and come into KS3 classes?</a:t>
            </a:r>
          </a:p>
          <a:p>
            <a:pPr algn="ctr"/>
            <a:r>
              <a:rPr lang="en-US" sz="3600" dirty="0">
                <a:latin typeface="Cambria" panose="02040503050406030204" pitchFamily="18" charset="0"/>
                <a:ea typeface="Krungthep" panose="02000400000000000000" pitchFamily="2" charset="-34"/>
                <a:cs typeface="Krungthep" panose="02000400000000000000" pitchFamily="2" charset="-34"/>
              </a:rPr>
              <a:t>Want to do Yr 7 club? Or Yr 10?</a:t>
            </a:r>
          </a:p>
        </p:txBody>
      </p:sp>
    </p:spTree>
    <p:extLst>
      <p:ext uri="{BB962C8B-B14F-4D97-AF65-F5344CB8AC3E}">
        <p14:creationId xmlns:p14="http://schemas.microsoft.com/office/powerpoint/2010/main" val="160666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8B91BC-9E6D-F247-BB02-68725778BAF1}"/>
              </a:ext>
            </a:extLst>
          </p:cNvPr>
          <p:cNvSpPr txBox="1"/>
          <p:nvPr/>
        </p:nvSpPr>
        <p:spPr>
          <a:xfrm>
            <a:off x="3148082" y="2123506"/>
            <a:ext cx="5895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Performance &amp; Choreography</a:t>
            </a:r>
          </a:p>
          <a:p>
            <a:pPr marL="685800" indent="-685800" algn="ctr">
              <a:buFontTx/>
              <a:buChar char="-"/>
            </a:pPr>
            <a:r>
              <a:rPr lang="en-US" sz="3600" dirty="0">
                <a:latin typeface="Cambria" panose="02040503050406030204" pitchFamily="18" charset="0"/>
              </a:rPr>
              <a:t>80 marks; 50% </a:t>
            </a:r>
          </a:p>
          <a:p>
            <a:pPr algn="ctr"/>
            <a:endParaRPr lang="en-US" sz="3600" dirty="0">
              <a:latin typeface="Cambria" panose="02040503050406030204" pitchFamily="18" charset="0"/>
            </a:endParaRPr>
          </a:p>
          <a:p>
            <a:pPr algn="ctr"/>
            <a:r>
              <a:rPr lang="en-US" sz="36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Appreciation</a:t>
            </a:r>
          </a:p>
          <a:p>
            <a:pPr marL="457200" indent="-457200" algn="ctr">
              <a:buFontTx/>
              <a:buChar char="-"/>
            </a:pPr>
            <a:r>
              <a:rPr lang="en-US" sz="3600" dirty="0">
                <a:latin typeface="Cambria" panose="02040503050406030204" pitchFamily="18" charset="0"/>
              </a:rPr>
              <a:t>100 marks; 50%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11EF34-77F8-4F47-B809-AC51640A35C2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Core Content </a:t>
            </a:r>
            <a:endParaRPr lang="en-US" sz="5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106B7-6059-1B48-A23D-65942FEB92B9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F7C5A2-F06B-2C4A-8A2D-8D457F9A0A35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D09DE36-A93B-6346-BE90-DB313C0A8024}"/>
              </a:ext>
            </a:extLst>
          </p:cNvPr>
          <p:cNvSpPr/>
          <p:nvPr/>
        </p:nvSpPr>
        <p:spPr>
          <a:xfrm>
            <a:off x="926056" y="360556"/>
            <a:ext cx="10339883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Core Content </a:t>
            </a:r>
          </a:p>
        </p:txBody>
      </p:sp>
    </p:spTree>
    <p:extLst>
      <p:ext uri="{BB962C8B-B14F-4D97-AF65-F5344CB8AC3E}">
        <p14:creationId xmlns:p14="http://schemas.microsoft.com/office/powerpoint/2010/main" val="153091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EFC410-191C-9244-9E66-588ADCD200FA}"/>
              </a:ext>
            </a:extLst>
          </p:cNvPr>
          <p:cNvSpPr/>
          <p:nvPr/>
        </p:nvSpPr>
        <p:spPr>
          <a:xfrm>
            <a:off x="926056" y="360556"/>
            <a:ext cx="10339883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Entry Requirements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42761-95BA-4C4D-8F24-353CECE3B5C6}"/>
              </a:ext>
            </a:extLst>
          </p:cNvPr>
          <p:cNvSpPr txBox="1"/>
          <p:nvPr/>
        </p:nvSpPr>
        <p:spPr>
          <a:xfrm>
            <a:off x="1833132" y="1973129"/>
            <a:ext cx="8847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Krungthep" panose="02000400000000000000" pitchFamily="2" charset="-34"/>
                <a:cs typeface="Krungthep" panose="02000400000000000000" pitchFamily="2" charset="-34"/>
              </a:rPr>
              <a:t>What do I need at GCSE Level?</a:t>
            </a:r>
          </a:p>
          <a:p>
            <a:pPr algn="ctr"/>
            <a:r>
              <a:rPr lang="en-US" sz="3200" dirty="0">
                <a:latin typeface="Cambria" panose="02040503050406030204" pitchFamily="18" charset="0"/>
                <a:ea typeface="Krungthep" panose="02000400000000000000" pitchFamily="2" charset="-34"/>
                <a:cs typeface="Krungthep" panose="02000400000000000000" pitchFamily="2" charset="-34"/>
              </a:rPr>
              <a:t>Minimum of Grade 5</a:t>
            </a:r>
            <a:endParaRPr lang="en-US" sz="3200" dirty="0">
              <a:latin typeface="Cambria" panose="02040503050406030204" pitchFamily="18" charset="0"/>
            </a:endParaRPr>
          </a:p>
          <a:p>
            <a:pPr algn="ctr"/>
            <a:endParaRPr lang="en-US" sz="3200" b="1" dirty="0">
              <a:latin typeface="Cambria" panose="02040503050406030204" pitchFamily="18" charset="0"/>
              <a:ea typeface="Krungthep" panose="02000400000000000000" pitchFamily="2" charset="-34"/>
              <a:cs typeface="Krungthep" panose="02000400000000000000" pitchFamily="2" charset="-34"/>
            </a:endParaRPr>
          </a:p>
          <a:p>
            <a:pPr algn="ctr"/>
            <a:r>
              <a:rPr lang="en-US" sz="3200" b="1" dirty="0">
                <a:latin typeface="Cambria" panose="02040503050406030204" pitchFamily="18" charset="0"/>
                <a:ea typeface="Krungthep" panose="02000400000000000000" pitchFamily="2" charset="-34"/>
                <a:cs typeface="Krungthep" panose="02000400000000000000" pitchFamily="2" charset="-34"/>
              </a:rPr>
              <a:t>Can I do A-Level dance if I have not done GCSE dance?</a:t>
            </a:r>
          </a:p>
          <a:p>
            <a:pPr algn="ctr"/>
            <a:r>
              <a:rPr lang="en-US" sz="3200" dirty="0">
                <a:latin typeface="Cambria" panose="02040503050406030204" pitchFamily="18" charset="0"/>
                <a:ea typeface="Krungthep" panose="02000400000000000000" pitchFamily="2" charset="-34"/>
                <a:cs typeface="Krungthep" panose="02000400000000000000" pitchFamily="2" charset="-34"/>
              </a:rPr>
              <a:t>If you have done some dance outside of school we are happy to consider candidates who have not done GCSE dance. </a:t>
            </a:r>
          </a:p>
          <a:p>
            <a:pPr algn="ctr"/>
            <a:r>
              <a:rPr lang="en-US" sz="3200" dirty="0">
                <a:latin typeface="Cambria" panose="02040503050406030204" pitchFamily="18" charset="0"/>
                <a:ea typeface="Krungthep" panose="02000400000000000000" pitchFamily="2" charset="-34"/>
                <a:cs typeface="Krungthep" panose="02000400000000000000" pitchFamily="2" charset="-34"/>
              </a:rPr>
              <a:t>These will be considered case by case.</a:t>
            </a:r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11EF34-77F8-4F47-B809-AC51640A35C2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Performance</a:t>
            </a:r>
            <a:endParaRPr lang="en-US" sz="5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106B7-6059-1B48-A23D-65942FEB92B9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434E84-4BBA-8945-8C75-56CAAC938257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D82D3FC-2FEA-8741-8484-997E94A0709B}"/>
              </a:ext>
            </a:extLst>
          </p:cNvPr>
          <p:cNvSpPr txBox="1"/>
          <p:nvPr/>
        </p:nvSpPr>
        <p:spPr>
          <a:xfrm>
            <a:off x="658538" y="1887212"/>
            <a:ext cx="10847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Solo based on a named practitioner in the Independent Contemporary Dance Scene</a:t>
            </a:r>
            <a:endParaRPr lang="en-GB" sz="4400" dirty="0">
              <a:latin typeface="Cambria" panose="02040503050406030204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Group performance; quartet							</a:t>
            </a:r>
          </a:p>
          <a:p>
            <a:pPr algn="ctr"/>
            <a:r>
              <a:rPr lang="en-US" sz="4000" dirty="0">
                <a:latin typeface="Cambria" panose="02040503050406030204" pitchFamily="18" charset="0"/>
              </a:rPr>
              <a:t>- Include a programme note of 120-150 words</a:t>
            </a:r>
            <a:endParaRPr lang="en-GB" sz="4000" dirty="0">
              <a:latin typeface="Cambria" panose="02040503050406030204" pitchFamily="18" charset="0"/>
            </a:endParaRPr>
          </a:p>
          <a:p>
            <a:endParaRPr lang="en-GB" sz="4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6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B70618-1A14-A240-A56B-C17228B110C6}"/>
              </a:ext>
            </a:extLst>
          </p:cNvPr>
          <p:cNvSpPr/>
          <p:nvPr/>
        </p:nvSpPr>
        <p:spPr>
          <a:xfrm>
            <a:off x="926056" y="251373"/>
            <a:ext cx="10339884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Must Understand and Present: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A1AA5-D124-E74F-B74A-029783617777}"/>
              </a:ext>
            </a:extLst>
          </p:cNvPr>
          <p:cNvSpPr txBox="1"/>
          <p:nvPr/>
        </p:nvSpPr>
        <p:spPr>
          <a:xfrm>
            <a:off x="1368291" y="1785899"/>
            <a:ext cx="94554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200" dirty="0">
                <a:latin typeface="Cambria" panose="02040503050406030204" pitchFamily="18" charset="0"/>
              </a:rPr>
              <a:t>Physical skills/technical skills </a:t>
            </a:r>
            <a:r>
              <a:rPr lang="en-US" sz="2800" dirty="0">
                <a:solidFill>
                  <a:schemeClr val="accent2"/>
                </a:solidFill>
                <a:latin typeface="Cambria" panose="02040503050406030204" pitchFamily="18" charset="0"/>
              </a:rPr>
              <a:t>(physical skills)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200" dirty="0">
                <a:latin typeface="Cambria" panose="02040503050406030204" pitchFamily="18" charset="0"/>
              </a:rPr>
              <a:t>Spatial elements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200" dirty="0">
                <a:latin typeface="Cambria" panose="02040503050406030204" pitchFamily="18" charset="0"/>
              </a:rPr>
              <a:t>Dynamic elements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200" dirty="0">
                <a:latin typeface="Cambria" panose="02040503050406030204" pitchFamily="18" charset="0"/>
              </a:rPr>
              <a:t>Interpretive/performance skills 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  <a:latin typeface="Cambria" panose="02040503050406030204" pitchFamily="18" charset="0"/>
              </a:rPr>
              <a:t>(expressive skills)</a:t>
            </a:r>
            <a:endParaRPr lang="en-US" sz="54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11EF34-77F8-4F47-B809-AC51640A35C2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Choreography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106B7-6059-1B48-A23D-65942FEB92B9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451A10-4ED3-F14E-91BB-A7111E8163F9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1F5674-7186-9B4D-B790-553E7F2D6163}"/>
              </a:ext>
            </a:extLst>
          </p:cNvPr>
          <p:cNvSpPr txBox="1"/>
          <p:nvPr/>
        </p:nvSpPr>
        <p:spPr>
          <a:xfrm>
            <a:off x="658538" y="1853303"/>
            <a:ext cx="108476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Group choreography; </a:t>
            </a:r>
            <a:r>
              <a:rPr lang="en-US" sz="4000" dirty="0">
                <a:latin typeface="Cambria" panose="02040503050406030204" pitchFamily="18" charset="0"/>
              </a:rPr>
              <a:t>3-5 dancers</a:t>
            </a:r>
            <a:r>
              <a:rPr lang="en-US" sz="3200" dirty="0">
                <a:latin typeface="Cambria" panose="02040503050406030204" pitchFamily="18" charset="0"/>
              </a:rPr>
              <a:t>	</a:t>
            </a:r>
          </a:p>
          <a:p>
            <a:pPr algn="ctr"/>
            <a:r>
              <a:rPr lang="en-US" sz="3200" dirty="0">
                <a:latin typeface="Cambria" panose="02040503050406030204" pitchFamily="18" charset="0"/>
              </a:rPr>
              <a:t>(3 minutes)</a:t>
            </a:r>
          </a:p>
          <a:p>
            <a:pPr marL="571500" indent="-571500" algn="ctr">
              <a:buFontTx/>
              <a:buChar char="-"/>
            </a:pPr>
            <a:r>
              <a:rPr lang="en-US" sz="4000" dirty="0">
                <a:latin typeface="Cambria" panose="02040503050406030204" pitchFamily="18" charset="0"/>
              </a:rPr>
              <a:t>Include a programme note of  no more than </a:t>
            </a:r>
          </a:p>
          <a:p>
            <a:pPr algn="ctr"/>
            <a:r>
              <a:rPr lang="en-US" sz="4000" dirty="0">
                <a:latin typeface="Cambria" panose="02040503050406030204" pitchFamily="18" charset="0"/>
              </a:rPr>
              <a:t>300 words</a:t>
            </a:r>
            <a:endParaRPr lang="en-GB" sz="4000" dirty="0">
              <a:latin typeface="Cambria" panose="02040503050406030204" pitchFamily="18" charset="0"/>
            </a:endParaRPr>
          </a:p>
          <a:p>
            <a:pPr marL="571500" indent="-571500" algn="ctr">
              <a:buFont typeface="Wingdings" pitchFamily="2" charset="2"/>
              <a:buChar char="v"/>
            </a:pPr>
            <a:r>
              <a:rPr lang="en-US" sz="4000" dirty="0">
                <a:latin typeface="Cambria" panose="02040503050406030204" pitchFamily="18" charset="0"/>
              </a:rPr>
              <a:t>Cannot to be in own choreography</a:t>
            </a:r>
            <a:endParaRPr lang="en-GB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1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38ABF5-8D46-B246-8E37-C023FEE67284}"/>
              </a:ext>
            </a:extLst>
          </p:cNvPr>
          <p:cNvSpPr txBox="1"/>
          <p:nvPr/>
        </p:nvSpPr>
        <p:spPr>
          <a:xfrm>
            <a:off x="1474525" y="1686526"/>
            <a:ext cx="924294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Action, dynamics and space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Manipulation components/</a:t>
            </a:r>
            <a:br>
              <a:rPr lang="en-US" sz="5000" dirty="0">
                <a:latin typeface="Cambria" panose="02040503050406030204" pitchFamily="18" charset="0"/>
              </a:rPr>
            </a:br>
            <a:r>
              <a:rPr lang="en-US" sz="5000" dirty="0">
                <a:latin typeface="Cambria" panose="02040503050406030204" pitchFamily="18" charset="0"/>
              </a:rPr>
              <a:t>Choreographic devices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Structuring devices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Constituent features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  <a:latin typeface="Cambria" panose="02040503050406030204" pitchFamily="18" charset="0"/>
              </a:rPr>
              <a:t>(production features)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B70618-1A14-A240-A56B-C17228B110C6}"/>
              </a:ext>
            </a:extLst>
          </p:cNvPr>
          <p:cNvSpPr/>
          <p:nvPr/>
        </p:nvSpPr>
        <p:spPr>
          <a:xfrm>
            <a:off x="926056" y="251373"/>
            <a:ext cx="10339884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Must Understand and Present: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4559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11EF34-77F8-4F47-B809-AC51640A35C2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Appreciation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106B7-6059-1B48-A23D-65942FEB92B9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BFF41C-6BEC-3544-AD84-BF469087BA65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CA95F8-4ACD-A745-99D7-ACF960178F19}"/>
              </a:ext>
            </a:extLst>
          </p:cNvPr>
          <p:cNvSpPr txBox="1"/>
          <p:nvPr/>
        </p:nvSpPr>
        <p:spPr>
          <a:xfrm>
            <a:off x="2049437" y="5389055"/>
            <a:ext cx="8093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</a:rPr>
              <a:t>Written exam: 2 hour 30 minutes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323CE-D8C3-E543-ABA3-51D118677D73}"/>
              </a:ext>
            </a:extLst>
          </p:cNvPr>
          <p:cNvSpPr txBox="1"/>
          <p:nvPr/>
        </p:nvSpPr>
        <p:spPr>
          <a:xfrm>
            <a:off x="658538" y="1853303"/>
            <a:ext cx="108476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Rambert Dance Company</a:t>
            </a:r>
          </a:p>
          <a:p>
            <a:pPr algn="ctr"/>
            <a:r>
              <a:rPr lang="en-US" sz="4400" dirty="0">
                <a:latin typeface="Cambria" panose="02040503050406030204" pitchFamily="18" charset="0"/>
              </a:rPr>
              <a:t>- Rooster, Christopher Bruce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Independent Contemporary Dance Scene</a:t>
            </a:r>
          </a:p>
          <a:p>
            <a:pPr algn="ctr"/>
            <a:r>
              <a:rPr lang="en-US" sz="4400" dirty="0">
                <a:latin typeface="Cambria" panose="02040503050406030204" pitchFamily="18" charset="0"/>
              </a:rPr>
              <a:t>- Sutra, Sidi Larbi Cherkaoui</a:t>
            </a:r>
            <a:endParaRPr lang="en-GB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2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B70618-1A14-A240-A56B-C17228B110C6}"/>
              </a:ext>
            </a:extLst>
          </p:cNvPr>
          <p:cNvSpPr/>
          <p:nvPr/>
        </p:nvSpPr>
        <p:spPr>
          <a:xfrm>
            <a:off x="926056" y="251373"/>
            <a:ext cx="10339884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Rambert Dance Company: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B9BBB-F275-2649-825C-E1A54537B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98" y="1701801"/>
            <a:ext cx="84836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737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8556B189CCFB40B22A89770E3A7251" ma:contentTypeVersion="3" ma:contentTypeDescription="Create a new document." ma:contentTypeScope="" ma:versionID="ed50dfd29f8aeafdeddd16f4ac7d0c0b">
  <xsd:schema xmlns:xsd="http://www.w3.org/2001/XMLSchema" xmlns:xs="http://www.w3.org/2001/XMLSchema" xmlns:p="http://schemas.microsoft.com/office/2006/metadata/properties" xmlns:ns2="0bbbc2f8-d722-45e0-b93e-34ff8134c46f" targetNamespace="http://schemas.microsoft.com/office/2006/metadata/properties" ma:root="true" ma:fieldsID="5cadffd87d11795279a71cd1ac5208e5" ns2:_="">
    <xsd:import namespace="0bbbc2f8-d722-45e0-b93e-34ff8134c4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bc2f8-d722-45e0-b93e-34ff8134c4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7792F3-66CB-4B19-B881-0D42E0980F6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10F17A-87C6-43F6-8B4F-28EAEFEF9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bbc2f8-d722-45e0-b93e-34ff8134c4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D09487-A404-4C80-AAAE-3FBE4637C9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{E5FEF6F2-9011-554F-B9E0-9B2F102A6CA9}tf10001120</Template>
  <TotalTime>1231</TotalTime>
  <Words>438</Words>
  <Application>Microsoft Office PowerPoint</Application>
  <PresentationFormat>Widescreen</PresentationFormat>
  <Paragraphs>102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Gill Sans MT</vt:lpstr>
      <vt:lpstr>Krungthep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Message Center</dc:creator>
  <cp:lastModifiedBy>Mr R Markey</cp:lastModifiedBy>
  <cp:revision>39</cp:revision>
  <dcterms:created xsi:type="dcterms:W3CDTF">2019-07-31T22:03:24Z</dcterms:created>
  <dcterms:modified xsi:type="dcterms:W3CDTF">2022-01-11T13:07:38Z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0x010100488556B189CCFB40B22A89770E3A7251</vt:lpwstr>
  </property>
</Properties>
</file>