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1" r:id="rId5"/>
    <p:sldId id="257" r:id="rId6"/>
    <p:sldId id="280" r:id="rId7"/>
    <p:sldId id="259" r:id="rId8"/>
    <p:sldId id="279" r:id="rId9"/>
    <p:sldId id="278" r:id="rId10"/>
    <p:sldId id="277" r:id="rId11"/>
    <p:sldId id="256" r:id="rId12"/>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47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3B79A9E-8313-40ED-A22C-A8E4B18C369F}"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9B79B-D3D6-46CF-B552-ACBECF28310A}" type="slidenum">
              <a:rPr lang="en-GB" smtClean="0"/>
              <a:t>‹#›</a:t>
            </a:fld>
            <a:endParaRPr lang="en-GB"/>
          </a:p>
        </p:txBody>
      </p:sp>
    </p:spTree>
    <p:extLst>
      <p:ext uri="{BB962C8B-B14F-4D97-AF65-F5344CB8AC3E}">
        <p14:creationId xmlns:p14="http://schemas.microsoft.com/office/powerpoint/2010/main" val="389475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B79A9E-8313-40ED-A22C-A8E4B18C369F}"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9B79B-D3D6-46CF-B552-ACBECF28310A}" type="slidenum">
              <a:rPr lang="en-GB" smtClean="0"/>
              <a:t>‹#›</a:t>
            </a:fld>
            <a:endParaRPr lang="en-GB"/>
          </a:p>
        </p:txBody>
      </p:sp>
    </p:spTree>
    <p:extLst>
      <p:ext uri="{BB962C8B-B14F-4D97-AF65-F5344CB8AC3E}">
        <p14:creationId xmlns:p14="http://schemas.microsoft.com/office/powerpoint/2010/main" val="250009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B79A9E-8313-40ED-A22C-A8E4B18C369F}"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9B79B-D3D6-46CF-B552-ACBECF28310A}" type="slidenum">
              <a:rPr lang="en-GB" smtClean="0"/>
              <a:t>‹#›</a:t>
            </a:fld>
            <a:endParaRPr lang="en-GB"/>
          </a:p>
        </p:txBody>
      </p:sp>
    </p:spTree>
    <p:extLst>
      <p:ext uri="{BB962C8B-B14F-4D97-AF65-F5344CB8AC3E}">
        <p14:creationId xmlns:p14="http://schemas.microsoft.com/office/powerpoint/2010/main" val="2519935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B79A9E-8313-40ED-A22C-A8E4B18C369F}"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9B79B-D3D6-46CF-B552-ACBECF28310A}" type="slidenum">
              <a:rPr lang="en-GB" smtClean="0"/>
              <a:t>‹#›</a:t>
            </a:fld>
            <a:endParaRPr lang="en-GB"/>
          </a:p>
        </p:txBody>
      </p:sp>
    </p:spTree>
    <p:extLst>
      <p:ext uri="{BB962C8B-B14F-4D97-AF65-F5344CB8AC3E}">
        <p14:creationId xmlns:p14="http://schemas.microsoft.com/office/powerpoint/2010/main" val="44652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B79A9E-8313-40ED-A22C-A8E4B18C369F}"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59B79B-D3D6-46CF-B552-ACBECF28310A}" type="slidenum">
              <a:rPr lang="en-GB" smtClean="0"/>
              <a:t>‹#›</a:t>
            </a:fld>
            <a:endParaRPr lang="en-GB"/>
          </a:p>
        </p:txBody>
      </p:sp>
    </p:spTree>
    <p:extLst>
      <p:ext uri="{BB962C8B-B14F-4D97-AF65-F5344CB8AC3E}">
        <p14:creationId xmlns:p14="http://schemas.microsoft.com/office/powerpoint/2010/main" val="95946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3B79A9E-8313-40ED-A22C-A8E4B18C369F}"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59B79B-D3D6-46CF-B552-ACBECF28310A}" type="slidenum">
              <a:rPr lang="en-GB" smtClean="0"/>
              <a:t>‹#›</a:t>
            </a:fld>
            <a:endParaRPr lang="en-GB"/>
          </a:p>
        </p:txBody>
      </p:sp>
    </p:spTree>
    <p:extLst>
      <p:ext uri="{BB962C8B-B14F-4D97-AF65-F5344CB8AC3E}">
        <p14:creationId xmlns:p14="http://schemas.microsoft.com/office/powerpoint/2010/main" val="310996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3B79A9E-8313-40ED-A22C-A8E4B18C369F}" type="datetimeFigureOut">
              <a:rPr lang="en-GB" smtClean="0"/>
              <a:t>11/01/2022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59B79B-D3D6-46CF-B552-ACBECF28310A}" type="slidenum">
              <a:rPr lang="en-GB" smtClean="0"/>
              <a:t>‹#›</a:t>
            </a:fld>
            <a:endParaRPr lang="en-GB"/>
          </a:p>
        </p:txBody>
      </p:sp>
    </p:spTree>
    <p:extLst>
      <p:ext uri="{BB962C8B-B14F-4D97-AF65-F5344CB8AC3E}">
        <p14:creationId xmlns:p14="http://schemas.microsoft.com/office/powerpoint/2010/main" val="679669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3B79A9E-8313-40ED-A22C-A8E4B18C369F}" type="datetimeFigureOut">
              <a:rPr lang="en-GB" smtClean="0"/>
              <a:t>11/01/2022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59B79B-D3D6-46CF-B552-ACBECF28310A}" type="slidenum">
              <a:rPr lang="en-GB" smtClean="0"/>
              <a:t>‹#›</a:t>
            </a:fld>
            <a:endParaRPr lang="en-GB"/>
          </a:p>
        </p:txBody>
      </p:sp>
    </p:spTree>
    <p:extLst>
      <p:ext uri="{BB962C8B-B14F-4D97-AF65-F5344CB8AC3E}">
        <p14:creationId xmlns:p14="http://schemas.microsoft.com/office/powerpoint/2010/main" val="214489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79A9E-8313-40ED-A22C-A8E4B18C369F}" type="datetimeFigureOut">
              <a:rPr lang="en-GB" smtClean="0"/>
              <a:t>11/01/2022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59B79B-D3D6-46CF-B552-ACBECF28310A}" type="slidenum">
              <a:rPr lang="en-GB" smtClean="0"/>
              <a:t>‹#›</a:t>
            </a:fld>
            <a:endParaRPr lang="en-GB"/>
          </a:p>
        </p:txBody>
      </p:sp>
    </p:spTree>
    <p:extLst>
      <p:ext uri="{BB962C8B-B14F-4D97-AF65-F5344CB8AC3E}">
        <p14:creationId xmlns:p14="http://schemas.microsoft.com/office/powerpoint/2010/main" val="154877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B79A9E-8313-40ED-A22C-A8E4B18C369F}"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59B79B-D3D6-46CF-B552-ACBECF28310A}" type="slidenum">
              <a:rPr lang="en-GB" smtClean="0"/>
              <a:t>‹#›</a:t>
            </a:fld>
            <a:endParaRPr lang="en-GB"/>
          </a:p>
        </p:txBody>
      </p:sp>
    </p:spTree>
    <p:extLst>
      <p:ext uri="{BB962C8B-B14F-4D97-AF65-F5344CB8AC3E}">
        <p14:creationId xmlns:p14="http://schemas.microsoft.com/office/powerpoint/2010/main" val="2463028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B79A9E-8313-40ED-A22C-A8E4B18C369F}"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59B79B-D3D6-46CF-B552-ACBECF28310A}" type="slidenum">
              <a:rPr lang="en-GB" smtClean="0"/>
              <a:t>‹#›</a:t>
            </a:fld>
            <a:endParaRPr lang="en-GB"/>
          </a:p>
        </p:txBody>
      </p:sp>
    </p:spTree>
    <p:extLst>
      <p:ext uri="{BB962C8B-B14F-4D97-AF65-F5344CB8AC3E}">
        <p14:creationId xmlns:p14="http://schemas.microsoft.com/office/powerpoint/2010/main" val="1993117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79A9E-8313-40ED-A22C-A8E4B18C369F}" type="datetimeFigureOut">
              <a:rPr lang="en-GB" smtClean="0"/>
              <a:t>11/01/2022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9B79B-D3D6-46CF-B552-ACBECF28310A}" type="slidenum">
              <a:rPr lang="en-GB" smtClean="0"/>
              <a:t>‹#›</a:t>
            </a:fld>
            <a:endParaRPr lang="en-GB"/>
          </a:p>
        </p:txBody>
      </p:sp>
    </p:spTree>
    <p:extLst>
      <p:ext uri="{BB962C8B-B14F-4D97-AF65-F5344CB8AC3E}">
        <p14:creationId xmlns:p14="http://schemas.microsoft.com/office/powerpoint/2010/main" val="2495003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m4a"/><Relationship Id="rId7" Type="http://schemas.openxmlformats.org/officeDocument/2006/relationships/image" Target="../media/image3.jpeg"/><Relationship Id="rId2" Type="http://schemas.microsoft.com/office/2007/relationships/media" Target="../media/media1.m4a"/><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 y="0"/>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6037" y="4078287"/>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79512" y="556717"/>
            <a:ext cx="8784976" cy="1470025"/>
          </a:xfrm>
        </p:spPr>
        <p:txBody>
          <a:bodyPr>
            <a:noAutofit/>
          </a:bodyPr>
          <a:lstStyle/>
          <a:p>
            <a:r>
              <a:rPr lang="en-GB" altLang="en-US" sz="6000" b="1" dirty="0"/>
              <a:t>A-Level Music Technology</a:t>
            </a:r>
            <a:br>
              <a:rPr lang="en-GB" altLang="en-US" sz="6000" b="1" dirty="0"/>
            </a:br>
            <a:r>
              <a:rPr lang="en-GB" altLang="en-US" sz="6000" b="1" dirty="0"/>
              <a:t> at Sheldon</a:t>
            </a:r>
            <a:endParaRPr lang="en-GB" sz="6000" b="1" dirty="0"/>
          </a:p>
        </p:txBody>
      </p:sp>
      <p:pic>
        <p:nvPicPr>
          <p:cNvPr id="6" name="Picture 7" desc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1155" y="2346326"/>
            <a:ext cx="19097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1C60374F-C1BE-45C6-91F3-7B7EE49629DB}"/>
              </a:ext>
            </a:extLst>
          </p:cNvPr>
          <p:cNvSpPr txBox="1">
            <a:spLocks/>
          </p:cNvSpPr>
          <p:nvPr/>
        </p:nvSpPr>
        <p:spPr>
          <a:xfrm>
            <a:off x="681038" y="4811514"/>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400" b="1" dirty="0">
                <a:solidFill>
                  <a:srgbClr val="FF0000"/>
                </a:solidFill>
              </a:rPr>
              <a:t>Remember to present this slideshow, so that you can hear the commentary</a:t>
            </a:r>
            <a:endParaRPr lang="en-GB" sz="2400" b="1" dirty="0">
              <a:solidFill>
                <a:srgbClr val="FF0000"/>
              </a:solidFill>
            </a:endParaRPr>
          </a:p>
        </p:txBody>
      </p:sp>
    </p:spTree>
    <p:custDataLst>
      <p:tags r:id="rId1"/>
    </p:custDataLst>
    <p:extLst>
      <p:ext uri="{BB962C8B-B14F-4D97-AF65-F5344CB8AC3E}">
        <p14:creationId xmlns:p14="http://schemas.microsoft.com/office/powerpoint/2010/main" val="273102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lewis\AppData\Local\Temp\197170\bottom rig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757" y="4077072"/>
            <a:ext cx="4821243"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5" y="0"/>
            <a:ext cx="3086607" cy="18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476672"/>
            <a:ext cx="8229600" cy="1143000"/>
          </a:xfrm>
        </p:spPr>
        <p:txBody>
          <a:bodyPr>
            <a:normAutofit fontScale="90000"/>
          </a:bodyPr>
          <a:lstStyle/>
          <a:p>
            <a:r>
              <a:rPr lang="en-GB" altLang="en-US" b="1" dirty="0"/>
              <a:t>A-Level Music Technology</a:t>
            </a:r>
            <a:br>
              <a:rPr lang="en-GB" altLang="en-US" b="1" dirty="0"/>
            </a:br>
            <a:r>
              <a:rPr lang="en-GB" altLang="en-US" b="1" dirty="0"/>
              <a:t> at Sheldon</a:t>
            </a:r>
            <a:endParaRPr lang="en-GB" b="1" dirty="0"/>
          </a:p>
        </p:txBody>
      </p:sp>
      <p:sp>
        <p:nvSpPr>
          <p:cNvPr id="3" name="Content Placeholder 2"/>
          <p:cNvSpPr>
            <a:spLocks noGrp="1"/>
          </p:cNvSpPr>
          <p:nvPr>
            <p:ph idx="1"/>
          </p:nvPr>
        </p:nvSpPr>
        <p:spPr>
          <a:xfrm>
            <a:off x="467544" y="1848111"/>
            <a:ext cx="8229600" cy="4320480"/>
          </a:xfrm>
        </p:spPr>
        <p:txBody>
          <a:bodyPr>
            <a:noAutofit/>
          </a:bodyPr>
          <a:lstStyle/>
          <a:p>
            <a:r>
              <a:rPr lang="en-GB" sz="2400" dirty="0"/>
              <a:t>Students of Music Technology will focus on the techniques, practices and principles of music technology as an area of advanced study.</a:t>
            </a:r>
          </a:p>
          <a:p>
            <a:r>
              <a:rPr lang="en-GB" sz="2400" dirty="0"/>
              <a:t>They'll learn about the technical principles that underpin music technology, develop a technical vocabulary, and be encouraged to use music technology as a tool to develop their composing and arranging skills.</a:t>
            </a:r>
          </a:p>
          <a:p>
            <a:r>
              <a:rPr lang="en-GB" sz="2400" b="1" dirty="0">
                <a:solidFill>
                  <a:srgbClr val="7030A0"/>
                </a:solidFill>
              </a:rPr>
              <a:t>It is worth noting that the Music Technology course is one that requires no formal musical theory knowledge to access and has been designed as such by the exam board.</a:t>
            </a:r>
          </a:p>
        </p:txBody>
      </p:sp>
    </p:spTree>
    <p:custDataLst>
      <p:tags r:id="rId1"/>
    </p:custDataLst>
    <p:extLst>
      <p:ext uri="{BB962C8B-B14F-4D97-AF65-F5344CB8AC3E}">
        <p14:creationId xmlns:p14="http://schemas.microsoft.com/office/powerpoint/2010/main" val="1655881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lewis\AppData\Local\Temp\197170\bottom rig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757" y="4077072"/>
            <a:ext cx="4821243"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5" y="0"/>
            <a:ext cx="3086607" cy="18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922412"/>
            <a:ext cx="8229600" cy="1143000"/>
          </a:xfrm>
        </p:spPr>
        <p:txBody>
          <a:bodyPr>
            <a:normAutofit fontScale="90000"/>
          </a:bodyPr>
          <a:lstStyle/>
          <a:p>
            <a:r>
              <a:rPr lang="en-GB" altLang="en-US" b="1" u="sng" dirty="0">
                <a:solidFill>
                  <a:srgbClr val="7030A0"/>
                </a:solidFill>
              </a:rPr>
              <a:t>3 Areas of study permeate the whole course</a:t>
            </a:r>
            <a:endParaRPr lang="en-GB" b="1" u="sng" dirty="0">
              <a:solidFill>
                <a:srgbClr val="7030A0"/>
              </a:solidFill>
            </a:endParaRPr>
          </a:p>
        </p:txBody>
      </p:sp>
      <p:sp>
        <p:nvSpPr>
          <p:cNvPr id="3" name="Content Placeholder 2"/>
          <p:cNvSpPr>
            <a:spLocks noGrp="1"/>
          </p:cNvSpPr>
          <p:nvPr>
            <p:ph idx="1"/>
          </p:nvPr>
        </p:nvSpPr>
        <p:spPr>
          <a:xfrm>
            <a:off x="107504" y="2636912"/>
            <a:ext cx="8784976" cy="3816424"/>
          </a:xfrm>
        </p:spPr>
        <p:txBody>
          <a:bodyPr>
            <a:noAutofit/>
          </a:bodyPr>
          <a:lstStyle/>
          <a:p>
            <a:r>
              <a:rPr lang="en-GB" sz="3600" b="1" dirty="0"/>
              <a:t>Recording and production techniques for both corrective and creative purposes</a:t>
            </a:r>
          </a:p>
          <a:p>
            <a:r>
              <a:rPr lang="en-GB" sz="3600" b="1" dirty="0">
                <a:solidFill>
                  <a:srgbClr val="7030A0"/>
                </a:solidFill>
              </a:rPr>
              <a:t>Principles of audio and sound technology</a:t>
            </a:r>
          </a:p>
          <a:p>
            <a:r>
              <a:rPr lang="en-GB" sz="3600" b="1" dirty="0">
                <a:solidFill>
                  <a:schemeClr val="bg2">
                    <a:lumMod val="50000"/>
                  </a:schemeClr>
                </a:solidFill>
              </a:rPr>
              <a:t>The development of recording and production technology</a:t>
            </a:r>
          </a:p>
        </p:txBody>
      </p:sp>
    </p:spTree>
    <p:custDataLst>
      <p:tags r:id="rId1"/>
    </p:custDataLst>
    <p:extLst>
      <p:ext uri="{BB962C8B-B14F-4D97-AF65-F5344CB8AC3E}">
        <p14:creationId xmlns:p14="http://schemas.microsoft.com/office/powerpoint/2010/main" val="360253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lewis\AppData\Local\Temp\197170\bottom rig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757" y="4077072"/>
            <a:ext cx="4821243"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5" y="0"/>
            <a:ext cx="3086607" cy="18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GB" altLang="en-US" b="1" dirty="0"/>
              <a:t>Component 1: Recording</a:t>
            </a:r>
            <a:br>
              <a:rPr lang="en-GB" altLang="en-US" b="1" dirty="0"/>
            </a:br>
            <a:r>
              <a:rPr lang="en-GB" altLang="en-US" b="1" dirty="0">
                <a:solidFill>
                  <a:srgbClr val="6600CC"/>
                </a:solidFill>
              </a:rPr>
              <a:t>A-level 20% (60 marks)</a:t>
            </a:r>
            <a:endParaRPr lang="en-GB" b="1" dirty="0"/>
          </a:p>
        </p:txBody>
      </p:sp>
      <p:sp>
        <p:nvSpPr>
          <p:cNvPr id="3" name="Content Placeholder 2"/>
          <p:cNvSpPr>
            <a:spLocks noGrp="1"/>
          </p:cNvSpPr>
          <p:nvPr>
            <p:ph idx="1"/>
          </p:nvPr>
        </p:nvSpPr>
        <p:spPr>
          <a:xfrm>
            <a:off x="107504" y="1556792"/>
            <a:ext cx="8784976" cy="5301208"/>
          </a:xfrm>
        </p:spPr>
        <p:txBody>
          <a:bodyPr>
            <a:noAutofit/>
          </a:bodyPr>
          <a:lstStyle/>
          <a:p>
            <a:r>
              <a:rPr lang="en-GB" sz="2700" dirty="0"/>
              <a:t>Students will use the studio to record a song ( from a list of 10 artists provided by the exam board), consisting of a minimum of </a:t>
            </a:r>
            <a:r>
              <a:rPr lang="en-GB" sz="2700" b="1" dirty="0">
                <a:solidFill>
                  <a:srgbClr val="FF0000"/>
                </a:solidFill>
              </a:rPr>
              <a:t>five compulsory instruments </a:t>
            </a:r>
            <a:r>
              <a:rPr lang="en-GB" sz="2700" dirty="0"/>
              <a:t>and two additional instruments.</a:t>
            </a:r>
          </a:p>
          <a:p>
            <a:r>
              <a:rPr lang="en-GB" sz="2700" dirty="0"/>
              <a:t>AC/DC, James Bay, The Four Tops, Happy Mondays, Gladys Knight, Pixie Lott, Maroon 5, The Pretenders, Taylor Swift or Tina Turner</a:t>
            </a:r>
          </a:p>
          <a:p>
            <a:r>
              <a:rPr lang="en-GB" sz="2700" dirty="0"/>
              <a:t>Students will learn the processes involved in recording and mixing a piece of music using the studio. Skills such as microphone choice and placement, how to record amplified instruments, using audio effects and mixing will be covered during the course to facilitate this.</a:t>
            </a:r>
          </a:p>
        </p:txBody>
      </p:sp>
    </p:spTree>
    <p:custDataLst>
      <p:tags r:id="rId1"/>
    </p:custDataLst>
    <p:extLst>
      <p:ext uri="{BB962C8B-B14F-4D97-AF65-F5344CB8AC3E}">
        <p14:creationId xmlns:p14="http://schemas.microsoft.com/office/powerpoint/2010/main" val="207735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lewis\AppData\Local\Temp\197170\bottom rig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757" y="4077072"/>
            <a:ext cx="4821243"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5" y="0"/>
            <a:ext cx="3086607" cy="18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910105"/>
            <a:ext cx="8229600" cy="1143000"/>
          </a:xfrm>
        </p:spPr>
        <p:txBody>
          <a:bodyPr>
            <a:normAutofit fontScale="90000"/>
          </a:bodyPr>
          <a:lstStyle/>
          <a:p>
            <a:r>
              <a:rPr lang="en-GB" altLang="en-US" b="1" dirty="0"/>
              <a:t>Component 2: Technology based composition </a:t>
            </a:r>
            <a:r>
              <a:rPr lang="en-GB" altLang="en-US" b="1" dirty="0">
                <a:solidFill>
                  <a:srgbClr val="6600CC"/>
                </a:solidFill>
              </a:rPr>
              <a:t>A-level 20%</a:t>
            </a:r>
            <a:endParaRPr lang="en-GB" b="1" dirty="0"/>
          </a:p>
        </p:txBody>
      </p:sp>
      <p:sp>
        <p:nvSpPr>
          <p:cNvPr id="3" name="Content Placeholder 2"/>
          <p:cNvSpPr>
            <a:spLocks noGrp="1"/>
          </p:cNvSpPr>
          <p:nvPr>
            <p:ph idx="1"/>
          </p:nvPr>
        </p:nvSpPr>
        <p:spPr>
          <a:xfrm>
            <a:off x="107504" y="2708920"/>
            <a:ext cx="8784976" cy="3744416"/>
          </a:xfrm>
        </p:spPr>
        <p:txBody>
          <a:bodyPr>
            <a:noAutofit/>
          </a:bodyPr>
          <a:lstStyle/>
          <a:p>
            <a:r>
              <a:rPr lang="en-GB" sz="2400" dirty="0"/>
              <a:t>One technology-based composition will be created chosen from three briefs set by the exam board. </a:t>
            </a:r>
          </a:p>
          <a:p>
            <a:r>
              <a:rPr lang="en-GB" sz="2400" dirty="0">
                <a:solidFill>
                  <a:schemeClr val="accent5">
                    <a:lumMod val="75000"/>
                  </a:schemeClr>
                </a:solidFill>
              </a:rPr>
              <a:t>Video</a:t>
            </a:r>
          </a:p>
          <a:p>
            <a:r>
              <a:rPr lang="en-GB" sz="2400" dirty="0">
                <a:solidFill>
                  <a:schemeClr val="accent5">
                    <a:lumMod val="75000"/>
                  </a:schemeClr>
                </a:solidFill>
              </a:rPr>
              <a:t>Poem</a:t>
            </a:r>
          </a:p>
          <a:p>
            <a:r>
              <a:rPr lang="en-GB" sz="2400" dirty="0">
                <a:solidFill>
                  <a:schemeClr val="accent5">
                    <a:lumMod val="75000"/>
                  </a:schemeClr>
                </a:solidFill>
              </a:rPr>
              <a:t>Samples</a:t>
            </a:r>
          </a:p>
          <a:p>
            <a:r>
              <a:rPr lang="en-GB" sz="2400" dirty="0"/>
              <a:t>The composition will use synthesizers and samplers as skill is using and programming these instruments will be taught alongside compositional skills, production and mixing.</a:t>
            </a:r>
          </a:p>
          <a:p>
            <a:endParaRPr lang="en-GB" sz="2400" dirty="0"/>
          </a:p>
          <a:p>
            <a:r>
              <a:rPr lang="en-GB" sz="900" b="1" dirty="0"/>
              <a:t> </a:t>
            </a:r>
            <a:endParaRPr lang="en-GB" sz="900" dirty="0"/>
          </a:p>
        </p:txBody>
      </p:sp>
    </p:spTree>
    <p:custDataLst>
      <p:tags r:id="rId1"/>
    </p:custDataLst>
    <p:extLst>
      <p:ext uri="{BB962C8B-B14F-4D97-AF65-F5344CB8AC3E}">
        <p14:creationId xmlns:p14="http://schemas.microsoft.com/office/powerpoint/2010/main" val="289809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lewis\AppData\Local\Temp\197170\bottom rig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757" y="4077072"/>
            <a:ext cx="4821243"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5" y="0"/>
            <a:ext cx="3086607" cy="18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83892"/>
            <a:ext cx="8229600" cy="1143000"/>
          </a:xfrm>
        </p:spPr>
        <p:txBody>
          <a:bodyPr>
            <a:normAutofit fontScale="90000"/>
          </a:bodyPr>
          <a:lstStyle/>
          <a:p>
            <a:r>
              <a:rPr lang="en-GB" altLang="en-US" b="1" dirty="0"/>
              <a:t>Component 3: Listening and analysing</a:t>
            </a:r>
            <a:br>
              <a:rPr lang="en-GB" altLang="en-US" b="1" dirty="0"/>
            </a:br>
            <a:r>
              <a:rPr lang="en-GB" altLang="en-US" b="1" dirty="0">
                <a:solidFill>
                  <a:srgbClr val="6600CC"/>
                </a:solidFill>
              </a:rPr>
              <a:t>A-level 25%</a:t>
            </a:r>
            <a:endParaRPr lang="en-GB" b="1" dirty="0"/>
          </a:p>
        </p:txBody>
      </p:sp>
      <p:sp>
        <p:nvSpPr>
          <p:cNvPr id="3" name="Content Placeholder 2"/>
          <p:cNvSpPr>
            <a:spLocks noGrp="1"/>
          </p:cNvSpPr>
          <p:nvPr>
            <p:ph idx="1"/>
          </p:nvPr>
        </p:nvSpPr>
        <p:spPr>
          <a:xfrm>
            <a:off x="179512" y="2119462"/>
            <a:ext cx="8784976" cy="4896544"/>
          </a:xfrm>
        </p:spPr>
        <p:txBody>
          <a:bodyPr>
            <a:noAutofit/>
          </a:bodyPr>
          <a:lstStyle/>
          <a:p>
            <a:r>
              <a:rPr lang="en-GB" sz="2400" b="1" dirty="0">
                <a:solidFill>
                  <a:srgbClr val="FF0000"/>
                </a:solidFill>
              </a:rPr>
              <a:t>90 minute exam</a:t>
            </a:r>
          </a:p>
          <a:p>
            <a:r>
              <a:rPr lang="en-GB" sz="2000" dirty="0"/>
              <a:t>Students are assessed on their knowledge and understanding of recording and production techniques and principles, by listening to unfamiliar music set by the exam board. Application of knowledge related to three areas of study will be assessed:</a:t>
            </a:r>
          </a:p>
          <a:p>
            <a:r>
              <a:rPr lang="en-GB" sz="2000" dirty="0"/>
              <a:t>This paper comprises two sections: A and B </a:t>
            </a:r>
          </a:p>
          <a:p>
            <a:r>
              <a:rPr lang="en-GB" sz="2000" dirty="0"/>
              <a:t>Section A: Listening and analysing (40 marks) – four questions, each based on unfamiliar commercial recordings (10 marks each).</a:t>
            </a:r>
          </a:p>
          <a:p>
            <a:r>
              <a:rPr lang="en-GB" sz="2000" dirty="0"/>
              <a:t>Section B: Extended written responses (35 marks) – two essay questions. One comparison question, which uses two unfamiliar commercial recordings. The second essay uses the final unfamiliar commercial recording on the CD (20 marks).</a:t>
            </a:r>
          </a:p>
        </p:txBody>
      </p:sp>
    </p:spTree>
    <p:custDataLst>
      <p:tags r:id="rId1"/>
    </p:custDataLst>
    <p:extLst>
      <p:ext uri="{BB962C8B-B14F-4D97-AF65-F5344CB8AC3E}">
        <p14:creationId xmlns:p14="http://schemas.microsoft.com/office/powerpoint/2010/main" val="289809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lewis\AppData\Local\Temp\197170\bottom rig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2757" y="4077072"/>
            <a:ext cx="4821243"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5" y="0"/>
            <a:ext cx="3086607" cy="18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681118"/>
            <a:ext cx="8229600" cy="1143000"/>
          </a:xfrm>
        </p:spPr>
        <p:txBody>
          <a:bodyPr>
            <a:normAutofit fontScale="90000"/>
          </a:bodyPr>
          <a:lstStyle/>
          <a:p>
            <a:r>
              <a:rPr lang="en-GB" altLang="en-US" b="1" dirty="0"/>
              <a:t>Component 4: Appraising Music</a:t>
            </a:r>
            <a:br>
              <a:rPr lang="en-GB" altLang="en-US" b="1" dirty="0"/>
            </a:br>
            <a:r>
              <a:rPr lang="en-GB" altLang="en-US" b="1" dirty="0">
                <a:solidFill>
                  <a:srgbClr val="6600CC"/>
                </a:solidFill>
              </a:rPr>
              <a:t>A-level 35%</a:t>
            </a:r>
            <a:endParaRPr lang="en-GB" b="1" dirty="0"/>
          </a:p>
        </p:txBody>
      </p:sp>
      <p:sp>
        <p:nvSpPr>
          <p:cNvPr id="3" name="Content Placeholder 2"/>
          <p:cNvSpPr>
            <a:spLocks noGrp="1"/>
          </p:cNvSpPr>
          <p:nvPr>
            <p:ph idx="1"/>
          </p:nvPr>
        </p:nvSpPr>
        <p:spPr>
          <a:xfrm>
            <a:off x="107504" y="1556792"/>
            <a:ext cx="8784976" cy="4896544"/>
          </a:xfrm>
        </p:spPr>
        <p:txBody>
          <a:bodyPr>
            <a:noAutofit/>
          </a:bodyPr>
          <a:lstStyle/>
          <a:p>
            <a:r>
              <a:rPr lang="en-GB" sz="2400" b="1" dirty="0">
                <a:solidFill>
                  <a:srgbClr val="FF0000"/>
                </a:solidFill>
              </a:rPr>
              <a:t>135 minute exam</a:t>
            </a:r>
            <a:endParaRPr lang="en-GB" sz="2400" dirty="0">
              <a:solidFill>
                <a:srgbClr val="FF0000"/>
              </a:solidFill>
            </a:endParaRPr>
          </a:p>
          <a:p>
            <a:r>
              <a:rPr lang="en-GB" sz="2000" dirty="0"/>
              <a:t>Students are expected to show knowledge and understanding of editing, mixing and production techniques, to be applied to unfamiliar materials provided by during the exam. </a:t>
            </a:r>
          </a:p>
          <a:p>
            <a:r>
              <a:rPr lang="en-GB" sz="2000" dirty="0"/>
              <a:t>Students will correct and then combine the audio and MIDI materials to form a completed mix, which may include creating new tracks or parts from the materials provided.</a:t>
            </a:r>
          </a:p>
          <a:p>
            <a:r>
              <a:rPr lang="en-GB" sz="2000" dirty="0"/>
              <a:t>This paper comprises two sections: A and B </a:t>
            </a:r>
          </a:p>
          <a:p>
            <a:r>
              <a:rPr lang="en-GB" sz="2000" dirty="0"/>
              <a:t>Section A: Producing and analysing (85 marks) – five questions related to the audio and MIDI materials provided that include both written responses and practical tasks.</a:t>
            </a:r>
          </a:p>
          <a:p>
            <a:r>
              <a:rPr lang="en-GB" sz="2000" dirty="0"/>
              <a:t>Section B: Extended written response (20 marks) – one essay focusing on a specific mixing scenario, signal path, effect or music technology hardware unit.</a:t>
            </a:r>
          </a:p>
        </p:txBody>
      </p:sp>
    </p:spTree>
    <p:custDataLst>
      <p:tags r:id="rId1"/>
    </p:custDataLst>
    <p:extLst>
      <p:ext uri="{BB962C8B-B14F-4D97-AF65-F5344CB8AC3E}">
        <p14:creationId xmlns:p14="http://schemas.microsoft.com/office/powerpoint/2010/main" val="2898098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 y="0"/>
            <a:ext cx="30845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6037" y="4078287"/>
            <a:ext cx="4822825"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79511" y="1503029"/>
            <a:ext cx="8784976" cy="1470025"/>
          </a:xfrm>
        </p:spPr>
        <p:txBody>
          <a:bodyPr>
            <a:noAutofit/>
          </a:bodyPr>
          <a:lstStyle/>
          <a:p>
            <a:r>
              <a:rPr lang="en-GB" altLang="en-US" sz="6000" b="1" dirty="0"/>
              <a:t>A-Level Music Technology</a:t>
            </a:r>
            <a:br>
              <a:rPr lang="en-GB" altLang="en-US" sz="6000" b="1" dirty="0"/>
            </a:br>
            <a:r>
              <a:rPr lang="en-GB" altLang="en-US" sz="6000" b="1" dirty="0"/>
              <a:t> at Sheldon</a:t>
            </a:r>
            <a:endParaRPr lang="en-GB" sz="6000" b="1" dirty="0"/>
          </a:p>
        </p:txBody>
      </p:sp>
      <p:pic>
        <p:nvPicPr>
          <p:cNvPr id="6" name="Picture 7" descr="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7118" y="3413793"/>
            <a:ext cx="19097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E4692B13-4570-46A7-B4CF-2B192DFF9A05}"/>
              </a:ext>
            </a:extLst>
          </p:cNvPr>
          <p:cNvSpPr txBox="1">
            <a:spLocks/>
          </p:cNvSpPr>
          <p:nvPr/>
        </p:nvSpPr>
        <p:spPr>
          <a:xfrm>
            <a:off x="685800" y="5591671"/>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400" b="1" dirty="0"/>
              <a:t>Cgoldsworthysheldonschool.co.uk</a:t>
            </a:r>
            <a:endParaRPr lang="en-GB" sz="2400" b="1" dirty="0"/>
          </a:p>
        </p:txBody>
      </p:sp>
      <p:pic>
        <p:nvPicPr>
          <p:cNvPr id="3" name="Recorded Sound">
            <a:hlinkClick r:id="" action="ppaction://media"/>
            <a:extLst>
              <a:ext uri="{FF2B5EF4-FFF2-40B4-BE49-F238E27FC236}">
                <a16:creationId xmlns:a16="http://schemas.microsoft.com/office/drawing/2014/main" id="{D87B6F78-719A-47B2-A743-D0F325A57E27}"/>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536989" y="3243695"/>
            <a:ext cx="609600" cy="609600"/>
          </a:xfrm>
          <a:prstGeom prst="rect">
            <a:avLst/>
          </a:prstGeom>
        </p:spPr>
      </p:pic>
    </p:spTree>
    <p:custDataLst>
      <p:tags r:id="rId1"/>
    </p:custDataLst>
    <p:extLst>
      <p:ext uri="{BB962C8B-B14F-4D97-AF65-F5344CB8AC3E}">
        <p14:creationId xmlns:p14="http://schemas.microsoft.com/office/powerpoint/2010/main" val="220070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8556B189CCFB40B22A89770E3A7251" ma:contentTypeVersion="2" ma:contentTypeDescription="Create a new document." ma:contentTypeScope="" ma:versionID="87a36785aea488e53eeda542010f9cdd">
  <xsd:schema xmlns:xsd="http://www.w3.org/2001/XMLSchema" xmlns:xs="http://www.w3.org/2001/XMLSchema" xmlns:p="http://schemas.microsoft.com/office/2006/metadata/properties" xmlns:ns2="0bbbc2f8-d722-45e0-b93e-34ff8134c46f" targetNamespace="http://schemas.microsoft.com/office/2006/metadata/properties" ma:root="true" ma:fieldsID="c472b39c563645da5aa6a83a7323b7bd" ns2:_="">
    <xsd:import namespace="0bbbc2f8-d722-45e0-b93e-34ff8134c46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bc2f8-d722-45e0-b93e-34ff8134c4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E9607B-8BA9-4FA4-AA5D-513160FF2540}">
  <ds:schemaRefs>
    <ds:schemaRef ds:uri="http://schemas.microsoft.com/sharepoint/v3/contenttype/forms"/>
  </ds:schemaRefs>
</ds:datastoreItem>
</file>

<file path=customXml/itemProps2.xml><?xml version="1.0" encoding="utf-8"?>
<ds:datastoreItem xmlns:ds="http://schemas.openxmlformats.org/officeDocument/2006/customXml" ds:itemID="{056D04F6-9C5F-4854-87BA-DBDCE722B5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bc2f8-d722-45e0-b93e-34ff8134c4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FF1BAA-9F17-499B-BD21-62EC768658D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694</TotalTime>
  <Words>606</Words>
  <Application>Microsoft Office PowerPoint</Application>
  <PresentationFormat>On-screen Show (4:3)</PresentationFormat>
  <Paragraphs>37</Paragraphs>
  <Slides>8</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A-Level Music Technology  at Sheldon</vt:lpstr>
      <vt:lpstr>A-Level Music Technology  at Sheldon</vt:lpstr>
      <vt:lpstr>3 Areas of study permeate the whole course</vt:lpstr>
      <vt:lpstr>Component 1: Recording A-level 20% (60 marks)</vt:lpstr>
      <vt:lpstr>Component 2: Technology based composition A-level 20%</vt:lpstr>
      <vt:lpstr>Component 3: Listening and analysing A-level 25%</vt:lpstr>
      <vt:lpstr>Component 4: Appraising Music A-level 35%</vt:lpstr>
      <vt:lpstr>A-Level Music Technology  at Sheldon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Lewis (Assistant Head)</dc:creator>
  <cp:lastModifiedBy>Mr R Markey</cp:lastModifiedBy>
  <cp:revision>53</cp:revision>
  <cp:lastPrinted>2017-11-30T15:18:09Z</cp:lastPrinted>
  <dcterms:created xsi:type="dcterms:W3CDTF">2014-09-23T13:42:08Z</dcterms:created>
  <dcterms:modified xsi:type="dcterms:W3CDTF">2022-01-11T13:08:11Z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0x010100488556B189CCFB40B22A89770E3A7251</vt:lpwstr>
  </property>
</Properties>
</file>