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75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09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93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2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46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96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69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8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7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02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11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79A9E-8313-40ED-A22C-A8E4B18C369F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9B79B-D3D6-46CF-B552-ACBECF28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0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Autofit/>
          </a:bodyPr>
          <a:lstStyle/>
          <a:p>
            <a:r>
              <a:rPr lang="en-GB" altLang="en-US" sz="6000" b="1" dirty="0"/>
              <a:t>A-Level Music At Sheldon</a:t>
            </a:r>
            <a:endParaRPr lang="en-GB" sz="6000" b="1" dirty="0"/>
          </a:p>
        </p:txBody>
      </p:sp>
      <p:pic>
        <p:nvPicPr>
          <p:cNvPr id="6" name="Picture 7" descr="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804318"/>
            <a:ext cx="1909763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AADA383-E760-4647-A302-82CF319D9EA5}"/>
              </a:ext>
            </a:extLst>
          </p:cNvPr>
          <p:cNvSpPr txBox="1">
            <a:spLocks/>
          </p:cNvSpPr>
          <p:nvPr/>
        </p:nvSpPr>
        <p:spPr>
          <a:xfrm>
            <a:off x="685800" y="53879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FF0000"/>
                </a:solidFill>
              </a:rPr>
              <a:t>Remember to present this slideshow, so that you can hear the commentary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193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lewis\AppData\Local\Temp\197170\bottom righ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757" y="4077072"/>
            <a:ext cx="4821243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75" y="0"/>
            <a:ext cx="3086607" cy="18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altLang="en-US" b="1" dirty="0"/>
              <a:t>AQA AS/A2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207293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altLang="en-US" sz="2400" dirty="0"/>
              <a:t>It is preferable but not compulsory to have studied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dirty="0"/>
              <a:t>	GCSE music.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The student must have a good basic understanding of music and play a musical instrument to a good standard – a ‘grade’ standard is preferable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Scope to use Music Technology 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Lots of choice in performing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Lots of choice in composition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Interesting Areas of study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Course designed to fit individual students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Study current music as well as more traditional music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Suite of 15 computers at Hardenhuish, 30 at Sheldon and a new and developing recording studio at Sheldon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Join together with Hardenhuish School for lessons and events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588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lewis\AppData\Local\Temp\197170\bottom righ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757" y="4077072"/>
            <a:ext cx="4821243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75" y="0"/>
            <a:ext cx="3086607" cy="18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b="1" dirty="0"/>
              <a:t>Component 1: Appraising Music</a:t>
            </a:r>
            <a:br>
              <a:rPr lang="en-GB" altLang="en-US" b="1" dirty="0"/>
            </a:br>
            <a:r>
              <a:rPr lang="en-GB" altLang="en-US" b="1" dirty="0">
                <a:solidFill>
                  <a:srgbClr val="6600CC"/>
                </a:solidFill>
              </a:rPr>
              <a:t>40% of total A level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896544"/>
          </a:xfrm>
        </p:spPr>
        <p:txBody>
          <a:bodyPr>
            <a:noAutofit/>
          </a:bodyPr>
          <a:lstStyle/>
          <a:p>
            <a:r>
              <a:rPr lang="en-GB" sz="2200" b="1" dirty="0"/>
              <a:t>A-level exam is two and a half hour paper and worth 120 marks </a:t>
            </a:r>
          </a:p>
          <a:p>
            <a:r>
              <a:rPr lang="en-GB" sz="2200" b="1" dirty="0"/>
              <a:t>Externally marked</a:t>
            </a:r>
          </a:p>
          <a:p>
            <a:endParaRPr lang="en-GB" altLang="en-US" sz="1200" b="1" u="sng" dirty="0"/>
          </a:p>
          <a:p>
            <a:pPr marL="0" indent="0">
              <a:buNone/>
            </a:pPr>
            <a:r>
              <a:rPr lang="en-GB" sz="2400" b="1" dirty="0"/>
              <a:t>Seven Areas of study (</a:t>
            </a:r>
            <a:r>
              <a:rPr lang="en-GB" sz="2400" b="1" dirty="0" err="1"/>
              <a:t>AoS</a:t>
            </a:r>
            <a:r>
              <a:rPr lang="en-GB" sz="2400" b="1" dirty="0"/>
              <a:t>) – AS students choose two, A-level students choose three </a:t>
            </a:r>
          </a:p>
          <a:p>
            <a:r>
              <a:rPr lang="en-GB" sz="2200" dirty="0">
                <a:solidFill>
                  <a:srgbClr val="FF0000"/>
                </a:solidFill>
              </a:rPr>
              <a:t>Area of study 1 Western classical tradition 1650–1910 compulsory </a:t>
            </a:r>
          </a:p>
          <a:p>
            <a:r>
              <a:rPr lang="en-GB" sz="2200" dirty="0"/>
              <a:t>Area of study 2 Pop music </a:t>
            </a:r>
          </a:p>
          <a:p>
            <a:r>
              <a:rPr lang="en-GB" sz="2200" dirty="0"/>
              <a:t>Area of study 3 Music for media </a:t>
            </a:r>
          </a:p>
          <a:p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Area of study 4 Music for theatre </a:t>
            </a:r>
          </a:p>
          <a:p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Area of study 5 Jazz </a:t>
            </a:r>
          </a:p>
          <a:p>
            <a:r>
              <a:rPr lang="en-GB" sz="2200" dirty="0"/>
              <a:t>Area of study 6 Contemporary traditional music </a:t>
            </a:r>
          </a:p>
          <a:p>
            <a:r>
              <a:rPr lang="en-GB" sz="2200" dirty="0"/>
              <a:t>Area of study 7 Art music since 1910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735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lewis\AppData\Local\Temp\197170\bottom righ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757" y="4077072"/>
            <a:ext cx="4821243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75" y="0"/>
            <a:ext cx="3086607" cy="18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4000" b="1" dirty="0"/>
              <a:t>Component 2: Performance</a:t>
            </a:r>
            <a:br>
              <a:rPr lang="en-GB" altLang="en-US" sz="4000" b="1" dirty="0"/>
            </a:br>
            <a:r>
              <a:rPr lang="en-GB" altLang="en-US" sz="3800" b="1" dirty="0">
                <a:solidFill>
                  <a:srgbClr val="6600CC"/>
                </a:solidFill>
              </a:rPr>
              <a:t>35% of A-Level and worth 50 marks</a:t>
            </a:r>
            <a:endParaRPr lang="en-GB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b="1" dirty="0"/>
              <a:t>Externally assessed – by upload/post from centres </a:t>
            </a:r>
          </a:p>
          <a:p>
            <a:r>
              <a:rPr lang="en-GB" sz="2800" dirty="0"/>
              <a:t>A-level: perform a minimum of </a:t>
            </a:r>
            <a:r>
              <a:rPr lang="en-GB" sz="3600" b="1" dirty="0">
                <a:solidFill>
                  <a:srgbClr val="7030A0"/>
                </a:solidFill>
              </a:rPr>
              <a:t>10</a:t>
            </a:r>
            <a:r>
              <a:rPr lang="en-GB" sz="2800" dirty="0"/>
              <a:t> and maximum of </a:t>
            </a:r>
            <a:r>
              <a:rPr lang="en-GB" sz="3600" b="1" dirty="0">
                <a:solidFill>
                  <a:srgbClr val="7030A0"/>
                </a:solidFill>
              </a:rPr>
              <a:t>12</a:t>
            </a:r>
            <a:r>
              <a:rPr lang="en-GB" sz="2800" dirty="0"/>
              <a:t> minutes</a:t>
            </a:r>
          </a:p>
          <a:p>
            <a:r>
              <a:rPr lang="en-GB" sz="2800" dirty="0"/>
              <a:t>Must be taken between 1 March and 31 May in the year of certification </a:t>
            </a:r>
          </a:p>
          <a:p>
            <a:r>
              <a:rPr lang="en-GB" sz="2800" dirty="0"/>
              <a:t>If the student’s performance is less than the minimum time it will not be accepted as assessment evidence</a:t>
            </a:r>
            <a:r>
              <a:rPr lang="en-GB" sz="2000" dirty="0"/>
              <a:t>	</a:t>
            </a:r>
          </a:p>
          <a:p>
            <a:endParaRPr lang="en-GB" sz="20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GB" alt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28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lewis\AppData\Local\Temp\197170\bottom righ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757" y="4077072"/>
            <a:ext cx="4821243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75" y="0"/>
            <a:ext cx="3086607" cy="18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4000" b="1" dirty="0"/>
              <a:t>Component 3: Composition</a:t>
            </a:r>
            <a:br>
              <a:rPr lang="en-GB" altLang="en-US" dirty="0">
                <a:solidFill>
                  <a:srgbClr val="6600CC"/>
                </a:solidFill>
              </a:rPr>
            </a:br>
            <a:r>
              <a:rPr lang="en-GB" altLang="en-US" sz="4000" b="1" dirty="0">
                <a:solidFill>
                  <a:srgbClr val="6600CC"/>
                </a:solidFill>
              </a:rPr>
              <a:t>AS 30%   A-Level 25%  50 marks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95325"/>
            <a:ext cx="82912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50" b="1" dirty="0"/>
              <a:t>Students must compose two pieces: </a:t>
            </a:r>
          </a:p>
          <a:p>
            <a:r>
              <a:rPr lang="en-GB" sz="2650" dirty="0"/>
              <a:t>Composition 1 – composition to a brief </a:t>
            </a:r>
          </a:p>
          <a:p>
            <a:r>
              <a:rPr lang="en-GB" sz="2650" dirty="0"/>
              <a:t>Composition 2 – free composition. </a:t>
            </a:r>
          </a:p>
          <a:p>
            <a:r>
              <a:rPr lang="en-GB" sz="2650" dirty="0"/>
              <a:t>Both have a combined composition time of four and a half minutes. </a:t>
            </a:r>
          </a:p>
          <a:p>
            <a:r>
              <a:rPr lang="en-GB" sz="2650" dirty="0"/>
              <a:t>We will release seven briefs on or as near as possible to 15 September in the year of certification (in year 13). </a:t>
            </a:r>
          </a:p>
          <a:p>
            <a:r>
              <a:rPr lang="en-GB" sz="2650" dirty="0"/>
              <a:t>Externally assessed – by upload/post from centres. </a:t>
            </a:r>
          </a:p>
          <a:p>
            <a:r>
              <a:rPr lang="en-GB" sz="2650" dirty="0"/>
              <a:t>If the student’s compositions are less than the minimum time they will not be accepted as assessment evidence.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28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9966"/>
            <a:ext cx="7772400" cy="1470025"/>
          </a:xfrm>
        </p:spPr>
        <p:txBody>
          <a:bodyPr>
            <a:noAutofit/>
          </a:bodyPr>
          <a:lstStyle/>
          <a:p>
            <a:r>
              <a:rPr lang="en-GB" altLang="en-US" sz="6000" b="1" dirty="0"/>
              <a:t>A-Level Music At Sheldon</a:t>
            </a:r>
            <a:endParaRPr lang="en-GB" sz="6000" b="1" dirty="0"/>
          </a:p>
        </p:txBody>
      </p:sp>
      <p:pic>
        <p:nvPicPr>
          <p:cNvPr id="6" name="Picture 7" descr="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988840"/>
            <a:ext cx="1909763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913284E-34E0-4195-AD68-7D8A2A119CCC}"/>
              </a:ext>
            </a:extLst>
          </p:cNvPr>
          <p:cNvSpPr txBox="1">
            <a:spLocks/>
          </p:cNvSpPr>
          <p:nvPr/>
        </p:nvSpPr>
        <p:spPr>
          <a:xfrm>
            <a:off x="681038" y="481151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/>
              <a:t>Cgoldsworthysheldonschool.co.uk</a:t>
            </a:r>
            <a:endParaRPr lang="en-GB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11521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8556B189CCFB40B22A89770E3A7251" ma:contentTypeVersion="2" ma:contentTypeDescription="Create a new document." ma:contentTypeScope="" ma:versionID="87a36785aea488e53eeda542010f9cdd">
  <xsd:schema xmlns:xsd="http://www.w3.org/2001/XMLSchema" xmlns:xs="http://www.w3.org/2001/XMLSchema" xmlns:p="http://schemas.microsoft.com/office/2006/metadata/properties" xmlns:ns2="0bbbc2f8-d722-45e0-b93e-34ff8134c46f" targetNamespace="http://schemas.microsoft.com/office/2006/metadata/properties" ma:root="true" ma:fieldsID="c472b39c563645da5aa6a83a7323b7bd" ns2:_="">
    <xsd:import namespace="0bbbc2f8-d722-45e0-b93e-34ff8134c4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bc2f8-d722-45e0-b93e-34ff8134c4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772F21-7AA8-45B1-9E38-5A827A121F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AE91703-BEEF-44AF-B961-07E0E3D9C9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C662D1-ADAF-481E-B28D-49398B091A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bbc2f8-d722-45e0-b93e-34ff8134c4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390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A-Level Music At Sheldon</vt:lpstr>
      <vt:lpstr>AQA AS/A2</vt:lpstr>
      <vt:lpstr>Component 1: Appraising Music 40% of total A level</vt:lpstr>
      <vt:lpstr>Component 2: Performance 35% of A-Level and worth 50 marks</vt:lpstr>
      <vt:lpstr>Component 3: Composition AS 30%   A-Level 25%  50 marks</vt:lpstr>
      <vt:lpstr>A-Level Music At Sheldon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Lewis (Assistant Head)</dc:creator>
  <cp:lastModifiedBy>Mr R Markey</cp:lastModifiedBy>
  <cp:revision>51</cp:revision>
  <dcterms:created xsi:type="dcterms:W3CDTF">2014-09-23T13:42:08Z</dcterms:created>
  <dcterms:modified xsi:type="dcterms:W3CDTF">2022-01-11T13:08:34Z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0x010100488556B189CCFB40B22A89770E3A7251</vt:lpwstr>
  </property>
</Properties>
</file>