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8" r:id="rId5"/>
  </p:sldMasterIdLst>
  <p:notesMasterIdLst>
    <p:notesMasterId r:id="rId24"/>
  </p:notesMasterIdLst>
  <p:sldIdLst>
    <p:sldId id="319" r:id="rId6"/>
    <p:sldId id="305" r:id="rId7"/>
    <p:sldId id="322" r:id="rId8"/>
    <p:sldId id="317" r:id="rId9"/>
    <p:sldId id="318" r:id="rId10"/>
    <p:sldId id="306" r:id="rId11"/>
    <p:sldId id="308" r:id="rId12"/>
    <p:sldId id="323" r:id="rId13"/>
    <p:sldId id="324" r:id="rId14"/>
    <p:sldId id="325" r:id="rId15"/>
    <p:sldId id="307" r:id="rId16"/>
    <p:sldId id="300" r:id="rId17"/>
    <p:sldId id="309" r:id="rId18"/>
    <p:sldId id="301" r:id="rId19"/>
    <p:sldId id="303" r:id="rId20"/>
    <p:sldId id="262" r:id="rId21"/>
    <p:sldId id="291" r:id="rId22"/>
    <p:sldId id="313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66FFFF"/>
    <a:srgbClr val="CC99FF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9B04B3-31AA-4801-8999-859F15CCB1B5}" type="datetimeFigureOut">
              <a:rPr lang="en-GB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CC38CB-BDD4-46DC-9859-71E90E191A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103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58F504-B5F5-4A89-A009-DA49DE3B0424}" type="datetimeFigureOut">
              <a:rPr lang="en-GB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26A214-0CC7-4ACF-A3B1-C0C25B8B4B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8D8D65-A8C6-4568-B989-99BA3813613B}" type="datetimeFigureOut">
              <a:rPr lang="en-GB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DDF87B-F880-481B-B41F-61A8B4AE19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25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F94AEF9-0604-4CF6-8D23-699CCE1949F0}" type="datetimeFigureOut">
              <a:rPr lang="en-GB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B3DADF-13A5-4AA7-BE04-BAD6BEB16D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7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71E0-F75F-45B1-972B-5D4D7F8AF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D6F82-B654-41CF-B41F-08D48E80D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FA3EF-10BA-48AD-B3F5-1436CBE8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51026-2134-4E8A-A6B9-9852858D629B}" type="datetimeFigureOut">
              <a:rPr lang="en-GB" smtClean="0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40BD6-485B-45D1-A2BA-9A1708DB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70ADC-DB6C-4882-AF04-6BC60BD1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F55F4-E02E-439F-9905-D2EFA35062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40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957B-476D-44B7-A4AB-30775719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ED511-0780-4F35-ABC0-37AB4C9C5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0BCBA-C7E1-41FB-95D0-8326D3E6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171DD-0D98-4B3F-BCE7-CDF1AAE96C74}" type="datetimeFigureOut">
              <a:rPr lang="en-GB" smtClean="0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4F2EF-9111-467D-9E64-FF69363F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70E55-2024-4011-99DD-4814D730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678DC-6E31-4D6B-B52D-34D2D8D18CB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04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3139-E138-4DCB-AB5F-54AFEB9B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1D8A-5453-4E31-BA7D-9CF31E0DD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A5E5D-6E61-4996-B050-ADA6D530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C0ADCE-DA09-462A-AAF5-FA87DB464138}" type="datetimeFigureOut">
              <a:rPr lang="en-GB" smtClean="0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EA246-572B-47B2-BB1B-90215E50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BE49-9341-468E-9624-34457ECA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01839-233D-4B7E-9661-7E4E27070EF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04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3AFC-916D-48FF-8EB0-E44E84D5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E9E55-FBB6-4EA3-8B3B-75601D6B4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D7414-780E-41EF-B72A-47C24C8AB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E8593-59D7-4B5F-A6FD-66E0256B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341910-AFFA-4383-A8D2-270376FE8D09}" type="datetimeFigureOut">
              <a:rPr lang="en-GB" smtClean="0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78A81-2220-40D2-95A2-068FC806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13A1C-EAC1-4C7B-BEE6-0E5598C0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A352E-603A-4149-B7E0-1913CC2FDB7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0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C60C-E077-48B8-9060-8AEBEC9B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E252B-3854-4E12-844F-466AFCBE4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3F9D1-2055-457F-BF2F-191432BC1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8222C3-93CB-4EC8-BF5A-4E02CF231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E8D54-52FD-41B3-8994-39173BCED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087FD-A009-4B91-9602-A15DF4D6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EAD5B0-A1D3-4C27-B434-B04CDCB4018E}" type="datetimeFigureOut">
              <a:rPr lang="en-GB" smtClean="0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A4ED-04A3-423A-AB9E-EC27154A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02DFB-8F9F-4360-AB2E-1C9B966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460F0-2699-4239-93BB-B81689EBFED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51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4EC3-79D7-4019-942C-061B8184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189F8-EE78-46B7-A168-39DD3EF5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CAC70-4775-496D-94B5-64B4FAE18D3D}" type="datetimeFigureOut">
              <a:rPr lang="en-GB" smtClean="0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2809E-09DA-4368-899B-A861841C4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4703F-6524-4987-BE87-BB3FB226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12EF8-14BC-4791-9881-3A0B0D86B70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3AFD3-8172-478A-9495-39B25787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F64BA-5F6A-43F1-8A21-A4656EE9286C}" type="datetimeFigureOut">
              <a:rPr lang="en-GB" smtClean="0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CA5EE-ADC6-4B9C-9A8C-D4A1721D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F65C7-28E2-4BE9-ACE0-AA334921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1FF06-34B5-45C0-8CEC-F37272CF05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02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A9AB-4D53-483A-B81C-5012BE3B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D3A02-049D-4166-948A-CB9ED387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ABD08-5B36-43EF-9FC5-517FF0DB4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C5349-F37E-42E2-BAE5-DCB6D063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5AB54-66AD-4B07-8C9C-214C029A7EFD}" type="datetimeFigureOut">
              <a:rPr lang="en-GB" smtClean="0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422F6-098F-4FFB-A014-970CEB4E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6AF0F-0268-4115-AFBB-02504EBC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A8571-2FBA-4043-9A40-A805838B2D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2F0A6A-0221-4D4E-9BC7-4226FF3A24F4}" type="datetimeFigureOut">
              <a:rPr lang="en-GB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B0D50C-A581-4170-B3CC-3F8E3A589A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1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0035-18C4-4A01-B4FF-07F034BE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30E65-B937-468A-8394-4AA75F888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A0237-24E4-4DE4-93F5-B4C7D1132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40590-BABF-48E0-ACA0-DDEDB08A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6D79-2EFC-4F8C-937C-BE5E6A3FA9EA}" type="datetimeFigureOut">
              <a:rPr lang="en-GB" smtClean="0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8585D-E8DF-45E3-A9A3-21BFFE6A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F0932-F12A-4141-91A1-918C7554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9D5A3-B4CF-413F-BB01-FF55318D38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5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D347-CCE5-4757-A1B1-DD1C605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BF69B-F70A-4D33-A43E-81B74CE18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5C699-BDFA-4295-A2DC-8564763F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7E463-1B39-4221-B0B6-35456DF33786}" type="datetimeFigureOut">
              <a:rPr lang="en-GB" smtClean="0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5BC9D-C4E4-4727-893B-04FD73D3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6899C-F266-4187-9117-9A8951C2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B23B2-80BC-41E3-A86D-25BD288B8A1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05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AE260-19AA-4893-ADE8-700973EBC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0F2F8-8BAE-455A-81B0-9B943EF5F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8D957-8D93-4BBE-90CF-4EEBB453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0F4AD8-CF78-4340-8080-F316BF32354E}" type="datetimeFigureOut">
              <a:rPr lang="en-GB" smtClean="0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F39-01B7-4EC4-894D-2DD2EC74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A1A1A-6B60-467F-94D5-A35C8087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AA32-37E7-49C4-8CDD-F62E57CF4A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0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A48B36D-D6C0-4BDA-A16A-0F1E8F1965EC}" type="datetimeFigureOut">
              <a:rPr lang="en-GB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FCAD94-05DD-417D-B4F3-4D54896B4C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44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D75AD4-0856-4CCB-BBF2-F7A5FE377F6B}" type="datetimeFigureOut">
              <a:rPr lang="en-GB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ECB188-62F1-4C59-B752-1E170122AD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5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F27913-7DAA-4479-AA8D-3DDB570DC472}" type="datetimeFigureOut">
              <a:rPr lang="en-GB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6639EE-979A-42E6-B4A0-7EABF88D19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1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17AEB7-AC8F-4050-B77D-127644883411}" type="datetimeFigureOut">
              <a:rPr lang="en-GB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3E3416-7F9D-400A-96A5-798F4E035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6AEBB6-D02D-49BB-A69C-3E56D50C8F7E}" type="datetimeFigureOut">
              <a:rPr lang="en-GB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03EC3A-A081-4C32-8EA2-2A313D516C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7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BF70F4-448C-45BD-ABFA-B5BEE90969CA}" type="datetimeFigureOut">
              <a:rPr lang="en-GB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D6B23A-A48B-4183-801E-7CDF500EED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3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73AB3D-7F8A-40B2-A174-ADC96FDD970C}" type="datetimeFigureOut">
              <a:rPr lang="en-GB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AEDEE-5FD0-4089-830B-5370A8374A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0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52DE9D3-F1AE-46A0-B7F7-BBA84DEBA7C8}" type="datetimeFigureOut">
              <a:rPr lang="en-GB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4F5B3C-0CE2-4766-9656-DE17E75379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99C9D-D1DE-42DA-9714-BE75DE91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F32FE-2684-4913-8E70-2A9FA2459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EF0E-222E-45D6-9FC7-5C492ADBA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FFA923-2D52-4C05-A51B-96CB1FD78280}" type="datetimeFigureOut">
              <a:rPr lang="en-GB" smtClean="0"/>
              <a:pPr>
                <a:defRPr/>
              </a:pPr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B547-7EAB-4457-839F-FFDB33430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99F59-258F-4010-AD4A-6A5AC34C0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0E4269-87C1-48E2-B472-C89DFA8A1F5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84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>
                <a:solidFill>
                  <a:schemeClr val="bg1"/>
                </a:solidFill>
              </a:rPr>
              <a:t>Welcome to the Biology Open Evening Presentation</a:t>
            </a:r>
            <a:endParaRPr lang="en-GB" sz="4000" dirty="0"/>
          </a:p>
        </p:txBody>
      </p:sp>
      <p:pic>
        <p:nvPicPr>
          <p:cNvPr id="1026" name="Picture 2" descr="Focal Point on Synthetic Biology in Japan">
            <a:extLst>
              <a:ext uri="{FF2B5EF4-FFF2-40B4-BE49-F238E27FC236}">
                <a16:creationId xmlns:a16="http://schemas.microsoft.com/office/drawing/2014/main" id="{0788DB0D-96B7-4079-A5FD-BF254BAC2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49" y="1916831"/>
            <a:ext cx="4106728" cy="231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Study Biology at Duke? | Department of Biology">
            <a:extLst>
              <a:ext uri="{FF2B5EF4-FFF2-40B4-BE49-F238E27FC236}">
                <a16:creationId xmlns:a16="http://schemas.microsoft.com/office/drawing/2014/main" id="{CD09AC99-AFEF-4E7E-A77B-C7D2C82F2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655570"/>
            <a:ext cx="4680520" cy="263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183208"/>
      </p:ext>
    </p:extLst>
  </p:cSld>
  <p:clrMapOvr>
    <a:masterClrMapping/>
  </p:clrMapOvr>
  <p:transition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Freshwater Sampling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2E85D-2260-4507-8709-52FCC4C6E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A693A-A172-432D-8E7F-6ADF9399A5A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087" y="1310175"/>
            <a:ext cx="6473825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0520178"/>
      </p:ext>
    </p:extLst>
  </p:cSld>
  <p:clrMapOvr>
    <a:masterClrMapping/>
  </p:clrMapOvr>
  <p:transition advClick="0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Admission Criteria for Biology	</a:t>
            </a:r>
          </a:p>
        </p:txBody>
      </p:sp>
      <p:sp>
        <p:nvSpPr>
          <p:cNvPr id="54275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67613" cy="4525963"/>
          </a:xfrm>
        </p:spPr>
        <p:txBody>
          <a:bodyPr/>
          <a:lstStyle/>
          <a:p>
            <a:pPr eaLnBrk="1" hangingPunct="1"/>
            <a:r>
              <a:rPr lang="en-GB" altLang="en-US" sz="4000" b="1" u="sng" dirty="0">
                <a:solidFill>
                  <a:schemeClr val="bg1"/>
                </a:solidFill>
              </a:rPr>
              <a:t>66</a:t>
            </a:r>
            <a:r>
              <a:rPr lang="en-GB" altLang="en-US" sz="4000" b="1" dirty="0">
                <a:solidFill>
                  <a:schemeClr val="bg1"/>
                </a:solidFill>
              </a:rPr>
              <a:t> </a:t>
            </a:r>
            <a:r>
              <a:rPr lang="en-GB" altLang="en-US" sz="4000" dirty="0">
                <a:solidFill>
                  <a:schemeClr val="bg1"/>
                </a:solidFill>
              </a:rPr>
              <a:t>or higher in Trilogy</a:t>
            </a:r>
            <a:r>
              <a:rPr lang="en-GB" altLang="en-US" sz="4000" b="1" dirty="0">
                <a:solidFill>
                  <a:schemeClr val="bg1"/>
                </a:solidFill>
              </a:rPr>
              <a:t> </a:t>
            </a:r>
            <a:r>
              <a:rPr lang="en-GB" altLang="en-US" sz="4000" dirty="0">
                <a:solidFill>
                  <a:schemeClr val="bg1"/>
                </a:solidFill>
              </a:rPr>
              <a:t>Science or 6 in Biology with high 6s for other two sciences for separate science</a:t>
            </a:r>
          </a:p>
          <a:p>
            <a:pPr eaLnBrk="1" hangingPunct="1"/>
            <a:r>
              <a:rPr lang="en-GB" altLang="en-US" sz="4000" dirty="0">
                <a:solidFill>
                  <a:schemeClr val="bg1"/>
                </a:solidFill>
              </a:rPr>
              <a:t>5 or preferably higher in GCSE Maths, due to high maths demand in A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41943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4788025" y="-243407"/>
            <a:ext cx="4248026" cy="3672408"/>
          </a:xfrm>
          <a:prstGeom prst="cloudCallou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so many different topics with something of interest for everyone – you’ll never get bored in biology class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076825" y="3781425"/>
            <a:ext cx="3959225" cy="259238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The field trip is really good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39552" y="0"/>
            <a:ext cx="4248473" cy="378142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dirty="0">
                <a:solidFill>
                  <a:prstClr val="black"/>
                </a:solidFill>
                <a:latin typeface="Comic Sans MS" panose="030F0702030302020204" pitchFamily="66" charset="0"/>
              </a:rPr>
              <a:t>I love all the detail we get to go into and the dissection lessons are great!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11113" y="3933825"/>
            <a:ext cx="3960812" cy="2590800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dirty="0">
                <a:solidFill>
                  <a:prstClr val="black"/>
                </a:solidFill>
                <a:latin typeface="Comic Sans MS" panose="030F0702030302020204" pitchFamily="66" charset="0"/>
              </a:rPr>
              <a:t>Biology is a really interesting subject that you want to go home and learn more about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0"/>
            <a:ext cx="4644007" cy="3789040"/>
          </a:xfrm>
          <a:prstGeom prst="cloudCallou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dirty="0">
                <a:solidFill>
                  <a:prstClr val="black"/>
                </a:solidFill>
                <a:latin typeface="Comic Sans MS" panose="030F0702030302020204" pitchFamily="66" charset="0"/>
              </a:rPr>
              <a:t>I love learning about the human body and then seeing how it works in your own body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427984" y="23746"/>
            <a:ext cx="4248473" cy="378142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dirty="0">
                <a:solidFill>
                  <a:prstClr val="black"/>
                </a:solidFill>
                <a:latin typeface="Comic Sans MS" panose="030F0702030302020204" pitchFamily="66" charset="0"/>
              </a:rPr>
              <a:t>The Biology teachers are really helpful easing transition between  GCSE and A Level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899592" y="3645024"/>
            <a:ext cx="7056784" cy="259238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Dissecting fish and viewing the anatomy of other animals is incredibly interesting, as is the opportunity to use specialist equipment in the lab.</a:t>
            </a:r>
          </a:p>
        </p:txBody>
      </p:sp>
    </p:spTree>
    <p:extLst>
      <p:ext uri="{BB962C8B-B14F-4D97-AF65-F5344CB8AC3E}">
        <p14:creationId xmlns:p14="http://schemas.microsoft.com/office/powerpoint/2010/main" val="160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5076825" y="3781425"/>
            <a:ext cx="3959225" cy="2592388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Its very challenging but worth it!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124075" y="520700"/>
            <a:ext cx="5256213" cy="28797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dirty="0">
                <a:solidFill>
                  <a:prstClr val="black"/>
                </a:solidFill>
                <a:latin typeface="Comic Sans MS" panose="030F0702030302020204" pitchFamily="66" charset="0"/>
              </a:rPr>
              <a:t>MASSIVE step up from GCSE because there is so much new information to learn but every lesson is interesting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11112" y="3933825"/>
            <a:ext cx="5424983" cy="2590800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dirty="0">
                <a:solidFill>
                  <a:prstClr val="black"/>
                </a:solidFill>
                <a:latin typeface="Comic Sans MS" panose="030F0702030302020204" pitchFamily="66" charset="0"/>
              </a:rPr>
              <a:t>There is a lot of content to get to grips with, so you need to keep up to date with looking over your notes from class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6" name="Cloud Callout 5"/>
          <p:cNvSpPr/>
          <p:nvPr/>
        </p:nvSpPr>
        <p:spPr>
          <a:xfrm>
            <a:off x="468313" y="188913"/>
            <a:ext cx="8207375" cy="5688012"/>
          </a:xfrm>
          <a:prstGeom prst="cloudCallou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“A Level Biology is definitely a big step up from GCSE but if you are passionate about the subject then you will fit in easily on the course.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It’s a very interesting course and you will have fun. 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16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chemeClr val="bg1"/>
                </a:solidFill>
              </a:rPr>
              <a:t>Career Opportunities Leading from Study of Biology A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F7812-12A4-4645-9464-3BDC44179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1412776"/>
            <a:ext cx="7543800" cy="4819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5400" b="1" u="sng">
                <a:solidFill>
                  <a:schemeClr val="bg1"/>
                </a:solidFill>
              </a:rPr>
              <a:t>A Level Biology….</a:t>
            </a:r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altLang="en-US" sz="3400" dirty="0">
                <a:solidFill>
                  <a:schemeClr val="bg1"/>
                </a:solidFill>
              </a:rPr>
              <a:t>Biology A Level is a fascinating course and opens many career routes.</a:t>
            </a:r>
          </a:p>
          <a:p>
            <a:pPr eaLnBrk="1" hangingPunct="1"/>
            <a:r>
              <a:rPr lang="en-GB" altLang="en-US" sz="3400" dirty="0">
                <a:solidFill>
                  <a:schemeClr val="bg1"/>
                </a:solidFill>
              </a:rPr>
              <a:t>It is academically highly respected </a:t>
            </a:r>
          </a:p>
          <a:p>
            <a:pPr eaLnBrk="1" hangingPunct="1"/>
            <a:r>
              <a:rPr lang="en-GB" altLang="en-US" sz="3400" dirty="0">
                <a:solidFill>
                  <a:schemeClr val="bg1"/>
                </a:solidFill>
              </a:rPr>
              <a:t>And So it is challenging </a:t>
            </a:r>
          </a:p>
          <a:p>
            <a:pPr eaLnBrk="1" hangingPunct="1"/>
            <a:r>
              <a:rPr lang="en-GB" altLang="en-US" sz="3400" dirty="0">
                <a:solidFill>
                  <a:schemeClr val="bg1"/>
                </a:solidFill>
              </a:rPr>
              <a:t>The jump from GCSE to AS is a large step up</a:t>
            </a:r>
          </a:p>
          <a:p>
            <a:pPr eaLnBrk="1" hangingPunct="1"/>
            <a:r>
              <a:rPr lang="en-GB" altLang="en-US" sz="3400" dirty="0">
                <a:solidFill>
                  <a:schemeClr val="bg1"/>
                </a:solidFill>
              </a:rPr>
              <a:t>Sheldon Biology department always offers lots of personal support and there are ample resources made available to enable </a:t>
            </a:r>
            <a:r>
              <a:rPr lang="en-GB" altLang="en-US" sz="3400" u="sng" dirty="0">
                <a:solidFill>
                  <a:schemeClr val="bg1"/>
                </a:solidFill>
              </a:rPr>
              <a:t>all</a:t>
            </a:r>
            <a:r>
              <a:rPr lang="en-GB" altLang="en-US" sz="3400" dirty="0">
                <a:solidFill>
                  <a:schemeClr val="bg1"/>
                </a:solidFill>
              </a:rPr>
              <a:t> students of </a:t>
            </a:r>
            <a:r>
              <a:rPr lang="en-GB" altLang="en-US" sz="3400" u="sng" dirty="0">
                <a:solidFill>
                  <a:schemeClr val="bg1"/>
                </a:solidFill>
              </a:rPr>
              <a:t>all ability </a:t>
            </a:r>
            <a:r>
              <a:rPr lang="en-GB" altLang="en-US" sz="3400" dirty="0">
                <a:solidFill>
                  <a:schemeClr val="bg1"/>
                </a:solidFill>
              </a:rPr>
              <a:t>levels to make very good progress.</a:t>
            </a:r>
          </a:p>
        </p:txBody>
      </p:sp>
    </p:spTree>
    <p:custDataLst>
      <p:tags r:id="rId1"/>
    </p:custData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064896" cy="58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4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FFFFFF"/>
                </a:solidFill>
              </a:rPr>
              <a:t>A level Biology </a:t>
            </a:r>
            <a:endParaRPr lang="en-GB" altLang="en-US" dirty="0"/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4340" name="Cloud Callout 5"/>
          <p:cNvSpPr>
            <a:spLocks noChangeArrowheads="1"/>
          </p:cNvSpPr>
          <p:nvPr/>
        </p:nvSpPr>
        <p:spPr bwMode="auto">
          <a:xfrm>
            <a:off x="787400" y="1557338"/>
            <a:ext cx="7489825" cy="4392612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92D050"/>
          </a:solidFill>
          <a:ln w="25400" algn="ctr">
            <a:solidFill>
              <a:srgbClr val="A2A2A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000000"/>
                </a:solidFill>
              </a:rPr>
              <a:t>“Biology is bigger than physics.</a:t>
            </a:r>
          </a:p>
          <a:p>
            <a:pPr algn="ctr" eaLnBrk="1" hangingPunct="1"/>
            <a:r>
              <a:rPr lang="en-GB" altLang="en-US" sz="2400">
                <a:solidFill>
                  <a:srgbClr val="000000"/>
                </a:solidFill>
              </a:rPr>
              <a:t>It enjoys bigger budgets, a</a:t>
            </a:r>
          </a:p>
          <a:p>
            <a:pPr algn="ctr" eaLnBrk="1" hangingPunct="1"/>
            <a:r>
              <a:rPr lang="en-GB" altLang="en-US" sz="2400">
                <a:solidFill>
                  <a:srgbClr val="000000"/>
                </a:solidFill>
              </a:rPr>
              <a:t>bigger workforce, and achieves</a:t>
            </a:r>
          </a:p>
          <a:p>
            <a:pPr algn="ctr" eaLnBrk="1" hangingPunct="1"/>
            <a:r>
              <a:rPr lang="en-GB" altLang="en-US" sz="2400">
                <a:solidFill>
                  <a:srgbClr val="000000"/>
                </a:solidFill>
              </a:rPr>
              <a:t>more major discoveries. Biology</a:t>
            </a:r>
          </a:p>
          <a:p>
            <a:pPr algn="ctr" eaLnBrk="1" hangingPunct="1"/>
            <a:r>
              <a:rPr lang="en-GB" altLang="en-US" sz="2400">
                <a:solidFill>
                  <a:srgbClr val="000000"/>
                </a:solidFill>
              </a:rPr>
              <a:t>is likely to remain the biggest</a:t>
            </a:r>
          </a:p>
          <a:p>
            <a:pPr algn="ctr" eaLnBrk="1" hangingPunct="1"/>
            <a:r>
              <a:rPr lang="en-GB" altLang="en-US" sz="2400">
                <a:solidFill>
                  <a:srgbClr val="000000"/>
                </a:solidFill>
              </a:rPr>
              <a:t>part of science through the</a:t>
            </a:r>
          </a:p>
          <a:p>
            <a:pPr algn="ctr" eaLnBrk="1" hangingPunct="1"/>
            <a:r>
              <a:rPr lang="en-GB" altLang="en-US" sz="2400">
                <a:solidFill>
                  <a:srgbClr val="000000"/>
                </a:solidFill>
              </a:rPr>
              <a:t>twenty-first century.”</a:t>
            </a:r>
          </a:p>
          <a:p>
            <a:pPr algn="r" eaLnBrk="1" hangingPunct="1"/>
            <a:r>
              <a:rPr lang="en-GB" altLang="en-US" sz="1600">
                <a:solidFill>
                  <a:srgbClr val="000000"/>
                </a:solidFill>
              </a:rPr>
              <a:t>Freeman Dyson, theoretical physicist and</a:t>
            </a:r>
          </a:p>
          <a:p>
            <a:pPr algn="r" eaLnBrk="1" hangingPunct="1"/>
            <a:r>
              <a:rPr lang="en-GB" altLang="en-US" sz="1600">
                <a:solidFill>
                  <a:srgbClr val="000000"/>
                </a:solidFill>
              </a:rPr>
              <a:t>mathematician</a:t>
            </a:r>
          </a:p>
        </p:txBody>
      </p:sp>
    </p:spTree>
    <p:custDataLst>
      <p:tags r:id="rId1"/>
    </p:custDataLst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>
                <a:solidFill>
                  <a:schemeClr val="bg1"/>
                </a:solidFill>
              </a:rPr>
              <a:t>Why study A Level Biology?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5072062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bg1"/>
                </a:solidFill>
              </a:rPr>
              <a:t>Biology involves the study of a wide range of exciting topics,</a:t>
            </a:r>
          </a:p>
          <a:p>
            <a:pPr eaLnBrk="1" hangingPunct="1"/>
            <a:r>
              <a:rPr lang="en-GB" altLang="en-US" sz="3600" dirty="0">
                <a:solidFill>
                  <a:schemeClr val="bg1"/>
                </a:solidFill>
              </a:rPr>
              <a:t>ranging from molecular biology to the study of ecosystems</a:t>
            </a:r>
          </a:p>
          <a:p>
            <a:pPr eaLnBrk="1" hangingPunct="1"/>
            <a:r>
              <a:rPr lang="en-GB" altLang="en-US" sz="3600" dirty="0">
                <a:solidFill>
                  <a:schemeClr val="bg1"/>
                </a:solidFill>
              </a:rPr>
              <a:t>from microorganisms to the human body. </a:t>
            </a:r>
          </a:p>
          <a:p>
            <a:pPr eaLnBrk="1" hangingPunct="1"/>
            <a:r>
              <a:rPr lang="en-GB" altLang="en-US" sz="3600" dirty="0">
                <a:solidFill>
                  <a:schemeClr val="bg1"/>
                </a:solidFill>
              </a:rPr>
              <a:t>Biology developments are  always in the news and never far from the headlines.....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810333"/>
      </p:ext>
    </p:extLst>
  </p:cSld>
  <p:clrMapOvr>
    <a:masterClrMapping/>
  </p:clrMapOvr>
  <p:transition advClick="0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47158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4000" b="1" u="sng" dirty="0">
                <a:solidFill>
                  <a:schemeClr val="bg1"/>
                </a:solidFill>
              </a:rPr>
              <a:t>Year 1 in detail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2DF09A-8BBD-49D9-BE63-A2DDFD1965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90257"/>
              </p:ext>
            </p:extLst>
          </p:nvPr>
        </p:nvGraphicFramePr>
        <p:xfrm>
          <a:off x="628650" y="692696"/>
          <a:ext cx="7671834" cy="5861064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945830640"/>
                    </a:ext>
                  </a:extLst>
                </a:gridCol>
                <a:gridCol w="5655610">
                  <a:extLst>
                    <a:ext uri="{9D8B030D-6E8A-4147-A177-3AD203B41FA5}">
                      <a16:colId xmlns:a16="http://schemas.microsoft.com/office/drawing/2014/main" val="1979770367"/>
                    </a:ext>
                  </a:extLst>
                </a:gridCol>
              </a:tblGrid>
              <a:tr h="1899702">
                <a:tc>
                  <a:txBody>
                    <a:bodyPr/>
                    <a:lstStyle/>
                    <a:p>
                      <a:pPr algn="l">
                        <a:buFont typeface="+mj-lt"/>
                        <a:buAutoNum type="arabicPeriod"/>
                      </a:pPr>
                      <a:r>
                        <a:rPr lang="en-GB" sz="1600" b="0" dirty="0">
                          <a:effectLst/>
                        </a:rPr>
                        <a:t>Biological molecules</a:t>
                      </a:r>
                    </a:p>
                  </a:txBody>
                  <a:tcPr marL="62073" marR="62073" marT="62073" marB="62073" anchor="ctr">
                    <a:lnL w="12700" cap="flat" cmpd="sng" algn="ctr">
                      <a:solidFill>
                        <a:srgbClr val="80E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F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F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Monomers and Polymers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Carbohydrates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Lipids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Proteins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Nucleic acids and important information carrying molecules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DNA replication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ATP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Water inorganic ions</a:t>
                      </a:r>
                    </a:p>
                  </a:txBody>
                  <a:tcPr marL="62073" marR="62073" marT="62073" marB="62073" anchor="ctr">
                    <a:lnL w="12700" cap="flat" cmpd="sng" algn="ctr">
                      <a:solidFill>
                        <a:srgbClr val="50F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F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F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0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82856"/>
                  </a:ext>
                </a:extLst>
              </a:tr>
              <a:tr h="732834">
                <a:tc>
                  <a:txBody>
                    <a:bodyPr/>
                    <a:lstStyle/>
                    <a:p>
                      <a:pPr algn="l"/>
                      <a:r>
                        <a:rPr lang="en-GB" sz="1600" b="0">
                          <a:effectLst/>
                        </a:rPr>
                        <a:t>2. Cells</a:t>
                      </a:r>
                    </a:p>
                  </a:txBody>
                  <a:tcPr marL="62073" marR="62073" marT="62073" marB="62073" anchor="ctr">
                    <a:lnL w="12700" cap="flat" cmpd="sng" algn="ctr">
                      <a:solidFill>
                        <a:srgbClr val="C0F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0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F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Cell Structure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Transport across all cell membranes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Cell recognition and the immune system</a:t>
                      </a:r>
                    </a:p>
                  </a:txBody>
                  <a:tcPr marL="62073" marR="62073" marT="62073" marB="62073" anchor="ctr">
                    <a:lnL w="12700" cap="flat" cmpd="sng" algn="ctr">
                      <a:solidFill>
                        <a:srgbClr val="D00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0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0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051599"/>
                  </a:ext>
                </a:extLst>
              </a:tr>
              <a:tr h="928751">
                <a:tc>
                  <a:txBody>
                    <a:bodyPr/>
                    <a:lstStyle/>
                    <a:p>
                      <a:pPr algn="l"/>
                      <a:r>
                        <a:rPr lang="en-GB" sz="1600" b="0">
                          <a:effectLst/>
                        </a:rPr>
                        <a:t>3. How organisms exchange substances with their environment</a:t>
                      </a:r>
                    </a:p>
                  </a:txBody>
                  <a:tcPr marL="62073" marR="62073" marT="62073" marB="62073" anchor="ctr">
                    <a:lnL w="12700" cap="flat" cmpd="sng" algn="ctr">
                      <a:solidFill>
                        <a:srgbClr val="F0F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0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Surface area to volume ratio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Gas exchange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Digestion and absorption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Mass transport</a:t>
                      </a:r>
                    </a:p>
                  </a:txBody>
                  <a:tcPr marL="62073" marR="62073" marT="62073" marB="62073" anchor="ctr">
                    <a:lnL w="12700" cap="flat" cmpd="sng" algn="ctr">
                      <a:solidFill>
                        <a:srgbClr val="F0F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F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F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76835"/>
                  </a:ext>
                </a:extLst>
              </a:tr>
              <a:tr h="1516500">
                <a:tc>
                  <a:txBody>
                    <a:bodyPr/>
                    <a:lstStyle/>
                    <a:p>
                      <a:pPr algn="l"/>
                      <a:r>
                        <a:rPr lang="en-GB" sz="1600" b="0">
                          <a:effectLst/>
                        </a:rPr>
                        <a:t>4. Genetic information, variation, and the relationship between organisms</a:t>
                      </a:r>
                    </a:p>
                  </a:txBody>
                  <a:tcPr marL="62073" marR="62073" marT="62073" marB="62073" anchor="ctr">
                    <a:lnL w="12700" cap="flat" cmpd="sng" algn="ctr">
                      <a:solidFill>
                        <a:srgbClr val="400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F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0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02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DNA, genes, and chromosomes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DNA and protein synthesis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Genetic diversity and mutation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Genetic diversity and adaptation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Species and taxonomy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Biodiversity within the community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</a:rPr>
                        <a:t>Investigating diversity</a:t>
                      </a:r>
                    </a:p>
                  </a:txBody>
                  <a:tcPr marL="62073" marR="62073" marT="62073" marB="62073" anchor="ctr">
                    <a:lnL w="12700" cap="flat" cmpd="sng" algn="ctr">
                      <a:solidFill>
                        <a:srgbClr val="70F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F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F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F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011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44102565"/>
      </p:ext>
    </p:extLst>
  </p:cSld>
  <p:clrMapOvr>
    <a:masterClrMapping/>
  </p:clrMapOvr>
  <p:transition advClick="0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47158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4000" b="1" u="sng" dirty="0">
                <a:solidFill>
                  <a:schemeClr val="bg1"/>
                </a:solidFill>
              </a:rPr>
              <a:t>Year 2 in detail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40D51F-421B-4849-9B3F-DCC83FFA86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528588"/>
              </p:ext>
            </p:extLst>
          </p:nvPr>
        </p:nvGraphicFramePr>
        <p:xfrm>
          <a:off x="628650" y="647139"/>
          <a:ext cx="7886700" cy="6184990"/>
        </p:xfrm>
        <a:graphic>
          <a:graphicData uri="http://schemas.openxmlformats.org/drawingml/2006/table">
            <a:tbl>
              <a:tblPr/>
              <a:tblGrid>
                <a:gridCol w="1927126">
                  <a:extLst>
                    <a:ext uri="{9D8B030D-6E8A-4147-A177-3AD203B41FA5}">
                      <a16:colId xmlns:a16="http://schemas.microsoft.com/office/drawing/2014/main" val="4094670806"/>
                    </a:ext>
                  </a:extLst>
                </a:gridCol>
                <a:gridCol w="5959574">
                  <a:extLst>
                    <a:ext uri="{9D8B030D-6E8A-4147-A177-3AD203B41FA5}">
                      <a16:colId xmlns:a16="http://schemas.microsoft.com/office/drawing/2014/main" val="1781888701"/>
                    </a:ext>
                  </a:extLst>
                </a:gridCol>
              </a:tblGrid>
              <a:tr h="1404156">
                <a:tc>
                  <a:txBody>
                    <a:bodyPr/>
                    <a:lstStyle/>
                    <a:p>
                      <a:pPr algn="l"/>
                      <a:r>
                        <a:rPr lang="en-GB" sz="2000" b="0" dirty="0">
                          <a:effectLst/>
                        </a:rPr>
                        <a:t>5. Energy transfers in and between organisms</a:t>
                      </a:r>
                    </a:p>
                  </a:txBody>
                  <a:tcPr marL="71861" marR="71861" marT="71861" marB="71861" anchor="ctr">
                    <a:lnL w="12700" cap="flat" cmpd="sng" algn="ctr">
                      <a:solidFill>
                        <a:srgbClr val="707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7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Photosynthesis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Respiration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Energy and Ecosystem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Nutrient Cycles</a:t>
                      </a:r>
                    </a:p>
                  </a:txBody>
                  <a:tcPr marL="71861" marR="71861" marT="71861" marB="71861" anchor="ctr">
                    <a:lnL w="12700" cap="flat" cmpd="sng" algn="ctr">
                      <a:solidFill>
                        <a:srgbClr val="30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8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032947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effectLst/>
                        </a:rPr>
                        <a:t>6. Organism response to changes in the internal and external environment</a:t>
                      </a:r>
                    </a:p>
                  </a:txBody>
                  <a:tcPr marL="71861" marR="71861" marT="71861" marB="71861" anchor="ctr">
                    <a:lnL w="12700" cap="flat" cmpd="sng" algn="ctr">
                      <a:solidFill>
                        <a:srgbClr val="707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8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7E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9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>
                          <a:effectLst/>
                        </a:rPr>
                        <a:t>Stimuli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>
                          <a:effectLst/>
                        </a:rPr>
                        <a:t>Nervous coordination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>
                          <a:effectLst/>
                        </a:rPr>
                        <a:t>Skeletal muscles and nerves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>
                          <a:effectLst/>
                        </a:rPr>
                        <a:t>Homeostasis</a:t>
                      </a:r>
                    </a:p>
                  </a:txBody>
                  <a:tcPr marL="71861" marR="71861" marT="71861" marB="71861" anchor="ctr">
                    <a:lnL w="12700" cap="flat" cmpd="sng" algn="ctr">
                      <a:solidFill>
                        <a:srgbClr val="508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8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C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9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96852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effectLst/>
                        </a:rPr>
                        <a:t>7. Genetic population, evolution, and ecosystem</a:t>
                      </a:r>
                    </a:p>
                  </a:txBody>
                  <a:tcPr marL="71861" marR="71861" marT="71861" marB="71861" anchor="ctr">
                    <a:lnL w="12700" cap="flat" cmpd="sng" algn="ctr">
                      <a:solidFill>
                        <a:srgbClr val="C09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9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91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>
                          <a:effectLst/>
                        </a:rPr>
                        <a:t>Inheritance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>
                          <a:effectLst/>
                        </a:rPr>
                        <a:t>Populations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>
                          <a:effectLst/>
                        </a:rPr>
                        <a:t>Evolution and speciation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>
                          <a:effectLst/>
                        </a:rPr>
                        <a:t>Populations in ecosystems</a:t>
                      </a:r>
                    </a:p>
                  </a:txBody>
                  <a:tcPr marL="71861" marR="71861" marT="71861" marB="71861" anchor="ctr">
                    <a:lnL w="12700" cap="flat" cmpd="sng" algn="ctr">
                      <a:solidFill>
                        <a:srgbClr val="209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9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9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9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6433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effectLst/>
                        </a:rPr>
                        <a:t>8. The control of gene expression</a:t>
                      </a:r>
                    </a:p>
                  </a:txBody>
                  <a:tcPr marL="71861" marR="71861" marT="71861" marB="71861" anchor="ctr">
                    <a:lnL w="12700" cap="flat" cmpd="sng" algn="ctr">
                      <a:solidFill>
                        <a:srgbClr val="708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9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D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Alteration of the sequence of bases in DNA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Gene expression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Using genome projects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effectLst/>
                        </a:rPr>
                        <a:t>Gene technologies</a:t>
                      </a:r>
                    </a:p>
                  </a:txBody>
                  <a:tcPr marL="71861" marR="71861" marT="71861" marB="71861" anchor="ctr">
                    <a:lnL w="12700" cap="flat" cmpd="sng" algn="ctr">
                      <a:solidFill>
                        <a:srgbClr val="109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9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9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99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77884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02247837"/>
      </p:ext>
    </p:extLst>
  </p:cSld>
  <p:clrMapOvr>
    <a:masterClrMapping/>
  </p:clrMapOvr>
  <p:transition advClick="0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Sheldon offers: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Textbooks in class</a:t>
            </a:r>
          </a:p>
          <a:p>
            <a:r>
              <a:rPr lang="en-GB" sz="3600" dirty="0" err="1">
                <a:solidFill>
                  <a:schemeClr val="bg1"/>
                </a:solidFill>
              </a:rPr>
              <a:t>Kerboodle</a:t>
            </a:r>
            <a:r>
              <a:rPr lang="en-GB" sz="3600" dirty="0">
                <a:solidFill>
                  <a:schemeClr val="bg1"/>
                </a:solidFill>
              </a:rPr>
              <a:t> online digital textbook</a:t>
            </a:r>
          </a:p>
          <a:p>
            <a:r>
              <a:rPr lang="en-GB" sz="3600" dirty="0">
                <a:solidFill>
                  <a:schemeClr val="bg1"/>
                </a:solidFill>
              </a:rPr>
              <a:t>LOTS of online resources via sixth form portal</a:t>
            </a:r>
          </a:p>
          <a:p>
            <a:r>
              <a:rPr lang="en-GB" sz="3600" dirty="0">
                <a:solidFill>
                  <a:schemeClr val="bg1"/>
                </a:solidFill>
              </a:rPr>
              <a:t>Excellent results </a:t>
            </a:r>
          </a:p>
          <a:p>
            <a:r>
              <a:rPr lang="en-GB" sz="3600" dirty="0">
                <a:solidFill>
                  <a:schemeClr val="bg1"/>
                </a:solidFill>
              </a:rPr>
              <a:t>Ever popular field trip (corona virus regulations permitting) during the summer term of Y12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5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800">
                <a:solidFill>
                  <a:schemeClr val="bg1"/>
                </a:solidFill>
              </a:rPr>
              <a:t>Field Trip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One week residential field trip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42"/>
          <a:stretch>
            <a:fillRect/>
          </a:stretch>
        </p:blipFill>
        <p:spPr bwMode="auto">
          <a:xfrm>
            <a:off x="468313" y="1844675"/>
            <a:ext cx="8256587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27014"/>
      </p:ext>
    </p:extLst>
  </p:cSld>
  <p:clrMapOvr>
    <a:masterClrMapping/>
  </p:clrMapOvr>
  <p:transition advClick="0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Grassland Studies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5A6CC2-8186-4D32-8698-CE10F3BCC0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5656" y="1403648"/>
            <a:ext cx="6546850" cy="4908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3363782"/>
      </p:ext>
    </p:extLst>
  </p:cSld>
  <p:clrMapOvr>
    <a:masterClrMapping/>
  </p:clrMapOvr>
  <p:transition advClick="0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800" dirty="0">
                <a:solidFill>
                  <a:schemeClr val="bg1"/>
                </a:solidFill>
              </a:rPr>
              <a:t>Rocky Shore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B150A-80F4-4A2E-A00F-F9F47097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31303-BD3C-440E-B032-383730B81A08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831" y="1230015"/>
            <a:ext cx="7272337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025343"/>
      </p:ext>
    </p:extLst>
  </p:cSld>
  <p:clrMapOvr>
    <a:masterClrMapping/>
  </p:clrMapOvr>
  <p:transition advClick="0" advTm="6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73D7EA0B0C4BA13E1D5425F4FB21" ma:contentTypeVersion="12" ma:contentTypeDescription="Create a new document." ma:contentTypeScope="" ma:versionID="10a5030484070464354acbcd0aa9f258">
  <xsd:schema xmlns:xsd="http://www.w3.org/2001/XMLSchema" xmlns:xs="http://www.w3.org/2001/XMLSchema" xmlns:p="http://schemas.microsoft.com/office/2006/metadata/properties" xmlns:ns2="fc401b80-6201-4f3e-8dc9-67d73dc90680" xmlns:ns3="e210e2f0-71ca-4f45-b41a-85ddbcd409aa" targetNamespace="http://schemas.microsoft.com/office/2006/metadata/properties" ma:root="true" ma:fieldsID="1ff5a6da768a0548d29a17fad0187bbc" ns2:_="" ns3:_="">
    <xsd:import namespace="fc401b80-6201-4f3e-8dc9-67d73dc90680"/>
    <xsd:import namespace="e210e2f0-71ca-4f45-b41a-85ddbcd409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01b80-6201-4f3e-8dc9-67d73dc906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0e2f0-71ca-4f45-b41a-85ddbcd409a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5E8A40-024C-4A44-905C-F60F4FA2D1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20B5D0-9839-4A5C-B5E8-A97D1C5F8A0A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fc401b80-6201-4f3e-8dc9-67d73dc90680"/>
    <ds:schemaRef ds:uri="http://schemas.microsoft.com/office/2006/metadata/properties"/>
    <ds:schemaRef ds:uri="http://purl.org/dc/terms/"/>
    <ds:schemaRef ds:uri="http://schemas.microsoft.com/office/infopath/2007/PartnerControls"/>
    <ds:schemaRef ds:uri="e210e2f0-71ca-4f45-b41a-85ddbcd409aa"/>
  </ds:schemaRefs>
</ds:datastoreItem>
</file>

<file path=customXml/itemProps3.xml><?xml version="1.0" encoding="utf-8"?>
<ds:datastoreItem xmlns:ds="http://schemas.openxmlformats.org/officeDocument/2006/customXml" ds:itemID="{9E11A5FB-EDBC-4826-87EE-ED23DC76F8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01b80-6201-4f3e-8dc9-67d73dc90680"/>
    <ds:schemaRef ds:uri="e210e2f0-71ca-4f45-b41a-85ddbcd409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660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1_Office Theme</vt:lpstr>
      <vt:lpstr>Office Theme</vt:lpstr>
      <vt:lpstr>Welcome to the Biology Open Evening Presentation</vt:lpstr>
      <vt:lpstr>A level Biology </vt:lpstr>
      <vt:lpstr>Why study A Level Biology? </vt:lpstr>
      <vt:lpstr>Year 1 in detail</vt:lpstr>
      <vt:lpstr>Year 2 in detail</vt:lpstr>
      <vt:lpstr>What Sheldon offers:</vt:lpstr>
      <vt:lpstr>Field Trip</vt:lpstr>
      <vt:lpstr>Grassland Studies</vt:lpstr>
      <vt:lpstr>Rocky Shore Sampling</vt:lpstr>
      <vt:lpstr>Freshwater Sampling </vt:lpstr>
      <vt:lpstr>Admission Criteria for Biology </vt:lpstr>
      <vt:lpstr>PowerPoint Presentation</vt:lpstr>
      <vt:lpstr>PowerPoint Presentation</vt:lpstr>
      <vt:lpstr>PowerPoint Presentation</vt:lpstr>
      <vt:lpstr>PowerPoint Presentation</vt:lpstr>
      <vt:lpstr>Career Opportunities Leading from Study of Biology A Level</vt:lpstr>
      <vt:lpstr>A Level Biology….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Biology</dc:title>
  <dc:creator>RogandKim</dc:creator>
  <cp:lastModifiedBy>Mr R Markey</cp:lastModifiedBy>
  <cp:revision>79</cp:revision>
  <dcterms:created xsi:type="dcterms:W3CDTF">2012-01-11T21:01:36Z</dcterms:created>
  <dcterms:modified xsi:type="dcterms:W3CDTF">2022-01-12T12:10:32Z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658DA973-3204-4483-BB6F-7091616AC833</vt:lpwstr>
  </property>
  <property fmtid="{D5CDD505-2E9C-101B-9397-08002B2CF9AE}" pid="3" name="ArticulatePath">
    <vt:lpwstr>Biology A level open evening 2016</vt:lpwstr>
  </property>
  <property fmtid="{D5CDD505-2E9C-101B-9397-08002B2CF9AE}" pid="4" name="ContentTypeId">
    <vt:lpwstr>0x010100965073D7EA0B0C4BA13E1D5425F4FB21</vt:lpwstr>
  </property>
</Properties>
</file>