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9"/>
  </p:notesMasterIdLst>
  <p:sldIdLst>
    <p:sldId id="257" r:id="rId5"/>
    <p:sldId id="263" r:id="rId6"/>
    <p:sldId id="269" r:id="rId7"/>
    <p:sldId id="264" r:id="rId8"/>
    <p:sldId id="274" r:id="rId9"/>
    <p:sldId id="266" r:id="rId10"/>
    <p:sldId id="267" r:id="rId11"/>
    <p:sldId id="270" r:id="rId12"/>
    <p:sldId id="272" r:id="rId13"/>
    <p:sldId id="260" r:id="rId14"/>
    <p:sldId id="259" r:id="rId15"/>
    <p:sldId id="261" r:id="rId16"/>
    <p:sldId id="273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AF6A97-96A4-4D91-9974-45B061B7B059}" v="11" dt="2020-12-02T09:51:32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C8FD46-3392-4AA4-9C3B-208A95625175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DCD418-558A-4FA8-837E-BACA3D99F0B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GCSE Combined Science 66 or GCSE Chemistry 6</a:t>
          </a:r>
        </a:p>
      </dgm:t>
    </dgm:pt>
    <dgm:pt modelId="{A2BCB01A-3036-4D71-AAE8-2E8F2EF72F6B}" type="parTrans" cxnId="{D0EAE188-28C8-4BA9-BBCB-D1F5B6D807DB}">
      <dgm:prSet/>
      <dgm:spPr/>
      <dgm:t>
        <a:bodyPr/>
        <a:lstStyle/>
        <a:p>
          <a:endParaRPr lang="en-US"/>
        </a:p>
      </dgm:t>
    </dgm:pt>
    <dgm:pt modelId="{943DDCC4-986A-44C1-9EAC-837C51121239}" type="sibTrans" cxnId="{D0EAE188-28C8-4BA9-BBCB-D1F5B6D807D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2075969-887B-4BB5-9D79-2F2E6FAC38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GCSE Maths 5</a:t>
          </a:r>
        </a:p>
      </dgm:t>
    </dgm:pt>
    <dgm:pt modelId="{03C2C13B-E8BC-4B39-8679-8534E1FFEE21}" type="parTrans" cxnId="{ACF4D7F9-A2B2-43CA-8F2B-57B7ED559B22}">
      <dgm:prSet/>
      <dgm:spPr/>
      <dgm:t>
        <a:bodyPr/>
        <a:lstStyle/>
        <a:p>
          <a:endParaRPr lang="en-US"/>
        </a:p>
      </dgm:t>
    </dgm:pt>
    <dgm:pt modelId="{F8177B57-4644-4C29-9BA9-BE7D73ACC106}" type="sibTrans" cxnId="{ACF4D7F9-A2B2-43CA-8F2B-57B7ED559B2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0D28E70-AF2E-4BD6-934D-C28888CABB6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Like chemistry</a:t>
          </a:r>
          <a:endParaRPr lang="en-US"/>
        </a:p>
      </dgm:t>
    </dgm:pt>
    <dgm:pt modelId="{DA956D00-F911-4D17-9586-2EF2E2D85EA7}" type="parTrans" cxnId="{0233B0C5-2096-471B-B157-04C2D15164E1}">
      <dgm:prSet/>
      <dgm:spPr/>
      <dgm:t>
        <a:bodyPr/>
        <a:lstStyle/>
        <a:p>
          <a:endParaRPr lang="en-US"/>
        </a:p>
      </dgm:t>
    </dgm:pt>
    <dgm:pt modelId="{551F68B1-5329-4759-B47B-DEFBF5DE3C95}" type="sibTrans" cxnId="{0233B0C5-2096-471B-B157-04C2D15164E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3316E1E-7B80-4BBA-A289-46342EFB8DF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Willingness to be challenged and take responsibility</a:t>
          </a:r>
          <a:endParaRPr lang="en-US"/>
        </a:p>
      </dgm:t>
    </dgm:pt>
    <dgm:pt modelId="{FD2FFDF0-FE3D-4F58-A00D-CA1397168AA6}" type="parTrans" cxnId="{2AB600B1-6C5E-455F-9B5A-1549AFFE0654}">
      <dgm:prSet/>
      <dgm:spPr/>
      <dgm:t>
        <a:bodyPr/>
        <a:lstStyle/>
        <a:p>
          <a:endParaRPr lang="en-US"/>
        </a:p>
      </dgm:t>
    </dgm:pt>
    <dgm:pt modelId="{565315FB-F568-470C-9814-0AB2391FD090}" type="sibTrans" cxnId="{2AB600B1-6C5E-455F-9B5A-1549AFFE065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ACC5510-98D2-4B48-8E43-516901F14C0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Confidence with numbers</a:t>
          </a:r>
          <a:endParaRPr lang="en-US"/>
        </a:p>
      </dgm:t>
    </dgm:pt>
    <dgm:pt modelId="{5C8C06B1-7953-4CEF-8A98-A8DCEB5B24F0}" type="parTrans" cxnId="{12934EF7-F808-4847-BC75-272244348A96}">
      <dgm:prSet/>
      <dgm:spPr/>
      <dgm:t>
        <a:bodyPr/>
        <a:lstStyle/>
        <a:p>
          <a:endParaRPr lang="en-US"/>
        </a:p>
      </dgm:t>
    </dgm:pt>
    <dgm:pt modelId="{D4F23E01-9186-486E-BC9D-233BA304ED04}" type="sibTrans" cxnId="{12934EF7-F808-4847-BC75-272244348A9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041EB72-7610-4FF6-86E6-6FC746B3DC4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Maturity in approach and attitude</a:t>
          </a:r>
          <a:endParaRPr lang="en-US"/>
        </a:p>
      </dgm:t>
    </dgm:pt>
    <dgm:pt modelId="{9D3A1A1C-0374-48E2-BBD7-A09FE64F66BA}" type="parTrans" cxnId="{F17F0200-0F9A-4B45-81EB-13C04347D7E1}">
      <dgm:prSet/>
      <dgm:spPr/>
      <dgm:t>
        <a:bodyPr/>
        <a:lstStyle/>
        <a:p>
          <a:endParaRPr lang="en-US"/>
        </a:p>
      </dgm:t>
    </dgm:pt>
    <dgm:pt modelId="{A0FE1413-EBCF-47C9-BF6D-594FFC4222B5}" type="sibTrans" cxnId="{F17F0200-0F9A-4B45-81EB-13C04347D7E1}">
      <dgm:prSet/>
      <dgm:spPr/>
      <dgm:t>
        <a:bodyPr/>
        <a:lstStyle/>
        <a:p>
          <a:endParaRPr lang="en-US"/>
        </a:p>
      </dgm:t>
    </dgm:pt>
    <dgm:pt modelId="{889C72E8-8560-4188-8BA9-85A0F1F50CB0}" type="pres">
      <dgm:prSet presAssocID="{87C8FD46-3392-4AA4-9C3B-208A95625175}" presName="root" presStyleCnt="0">
        <dgm:presLayoutVars>
          <dgm:dir/>
          <dgm:resizeHandles val="exact"/>
        </dgm:presLayoutVars>
      </dgm:prSet>
      <dgm:spPr/>
    </dgm:pt>
    <dgm:pt modelId="{C28FCE91-CE7B-437F-BA01-9745DFC5A2A6}" type="pres">
      <dgm:prSet presAssocID="{87C8FD46-3392-4AA4-9C3B-208A95625175}" presName="container" presStyleCnt="0">
        <dgm:presLayoutVars>
          <dgm:dir/>
          <dgm:resizeHandles val="exact"/>
        </dgm:presLayoutVars>
      </dgm:prSet>
      <dgm:spPr/>
    </dgm:pt>
    <dgm:pt modelId="{846C91DB-9C24-4A69-A729-829AB7CFD33F}" type="pres">
      <dgm:prSet presAssocID="{39DCD418-558A-4FA8-837E-BACA3D99F0BE}" presName="compNode" presStyleCnt="0"/>
      <dgm:spPr/>
    </dgm:pt>
    <dgm:pt modelId="{759CE0B3-8232-4C63-BD23-E46A046933A5}" type="pres">
      <dgm:prSet presAssocID="{39DCD418-558A-4FA8-837E-BACA3D99F0BE}" presName="iconBgRect" presStyleLbl="bgShp" presStyleIdx="0" presStyleCnt="6"/>
      <dgm:spPr/>
    </dgm:pt>
    <dgm:pt modelId="{98D9D262-F0CA-4B1E-9914-467FEF5442FE}" type="pres">
      <dgm:prSet presAssocID="{39DCD418-558A-4FA8-837E-BACA3D99F0B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9E930224-43E9-481A-9971-7314E228873C}" type="pres">
      <dgm:prSet presAssocID="{39DCD418-558A-4FA8-837E-BACA3D99F0BE}" presName="spaceRect" presStyleCnt="0"/>
      <dgm:spPr/>
    </dgm:pt>
    <dgm:pt modelId="{E3BFCBB5-23B0-4EFC-820A-25122076A5C4}" type="pres">
      <dgm:prSet presAssocID="{39DCD418-558A-4FA8-837E-BACA3D99F0BE}" presName="textRect" presStyleLbl="revTx" presStyleIdx="0" presStyleCnt="6">
        <dgm:presLayoutVars>
          <dgm:chMax val="1"/>
          <dgm:chPref val="1"/>
        </dgm:presLayoutVars>
      </dgm:prSet>
      <dgm:spPr/>
    </dgm:pt>
    <dgm:pt modelId="{249C07A0-F61B-4445-9955-9A95BA3C5F61}" type="pres">
      <dgm:prSet presAssocID="{943DDCC4-986A-44C1-9EAC-837C51121239}" presName="sibTrans" presStyleLbl="sibTrans2D1" presStyleIdx="0" presStyleCnt="0"/>
      <dgm:spPr/>
    </dgm:pt>
    <dgm:pt modelId="{1E3C3DFD-14D2-4C35-9B2D-A8B78C0941EF}" type="pres">
      <dgm:prSet presAssocID="{32075969-887B-4BB5-9D79-2F2E6FAC38AD}" presName="compNode" presStyleCnt="0"/>
      <dgm:spPr/>
    </dgm:pt>
    <dgm:pt modelId="{AA0E021E-26D5-442B-B13B-530298C070D4}" type="pres">
      <dgm:prSet presAssocID="{32075969-887B-4BB5-9D79-2F2E6FAC38AD}" presName="iconBgRect" presStyleLbl="bgShp" presStyleIdx="1" presStyleCnt="6"/>
      <dgm:spPr/>
    </dgm:pt>
    <dgm:pt modelId="{716D82E9-8BA2-461C-A997-2C850D0001A4}" type="pres">
      <dgm:prSet presAssocID="{32075969-887B-4BB5-9D79-2F2E6FAC38AD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6106191A-286F-41F1-BE49-8C75A2EDC896}" type="pres">
      <dgm:prSet presAssocID="{32075969-887B-4BB5-9D79-2F2E6FAC38AD}" presName="spaceRect" presStyleCnt="0"/>
      <dgm:spPr/>
    </dgm:pt>
    <dgm:pt modelId="{E72C1D24-6A89-4269-8ED2-FFBB5011BA7C}" type="pres">
      <dgm:prSet presAssocID="{32075969-887B-4BB5-9D79-2F2E6FAC38AD}" presName="textRect" presStyleLbl="revTx" presStyleIdx="1" presStyleCnt="6">
        <dgm:presLayoutVars>
          <dgm:chMax val="1"/>
          <dgm:chPref val="1"/>
        </dgm:presLayoutVars>
      </dgm:prSet>
      <dgm:spPr/>
    </dgm:pt>
    <dgm:pt modelId="{7CA4117C-4AB9-4B93-9B92-CE4ED01C67FB}" type="pres">
      <dgm:prSet presAssocID="{F8177B57-4644-4C29-9BA9-BE7D73ACC106}" presName="sibTrans" presStyleLbl="sibTrans2D1" presStyleIdx="0" presStyleCnt="0"/>
      <dgm:spPr/>
    </dgm:pt>
    <dgm:pt modelId="{F72CC6BD-A707-4917-8EC1-1B53B7C734B3}" type="pres">
      <dgm:prSet presAssocID="{30D28E70-AF2E-4BD6-934D-C28888CABB65}" presName="compNode" presStyleCnt="0"/>
      <dgm:spPr/>
    </dgm:pt>
    <dgm:pt modelId="{03EFEB20-F7A5-4AF6-A57E-7552008EAB8E}" type="pres">
      <dgm:prSet presAssocID="{30D28E70-AF2E-4BD6-934D-C28888CABB65}" presName="iconBgRect" presStyleLbl="bgShp" presStyleIdx="2" presStyleCnt="6"/>
      <dgm:spPr/>
    </dgm:pt>
    <dgm:pt modelId="{35EEF8F4-9DC7-4AD3-9E6C-728E46ACCE5B}" type="pres">
      <dgm:prSet presAssocID="{30D28E70-AF2E-4BD6-934D-C28888CABB6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aker"/>
        </a:ext>
      </dgm:extLst>
    </dgm:pt>
    <dgm:pt modelId="{8342729C-5C10-441A-8533-9E5DB79B7638}" type="pres">
      <dgm:prSet presAssocID="{30D28E70-AF2E-4BD6-934D-C28888CABB65}" presName="spaceRect" presStyleCnt="0"/>
      <dgm:spPr/>
    </dgm:pt>
    <dgm:pt modelId="{73F5B7F3-4474-4539-99DC-EF3C34F57891}" type="pres">
      <dgm:prSet presAssocID="{30D28E70-AF2E-4BD6-934D-C28888CABB65}" presName="textRect" presStyleLbl="revTx" presStyleIdx="2" presStyleCnt="6">
        <dgm:presLayoutVars>
          <dgm:chMax val="1"/>
          <dgm:chPref val="1"/>
        </dgm:presLayoutVars>
      </dgm:prSet>
      <dgm:spPr/>
    </dgm:pt>
    <dgm:pt modelId="{63CAFDF3-3121-4AC6-A8AC-F37D216800D2}" type="pres">
      <dgm:prSet presAssocID="{551F68B1-5329-4759-B47B-DEFBF5DE3C95}" presName="sibTrans" presStyleLbl="sibTrans2D1" presStyleIdx="0" presStyleCnt="0"/>
      <dgm:spPr/>
    </dgm:pt>
    <dgm:pt modelId="{75107F17-F985-4AA2-969D-A5C2B4110876}" type="pres">
      <dgm:prSet presAssocID="{93316E1E-7B80-4BBA-A289-46342EFB8DF2}" presName="compNode" presStyleCnt="0"/>
      <dgm:spPr/>
    </dgm:pt>
    <dgm:pt modelId="{816B92B5-8705-4243-B7F3-02909507784E}" type="pres">
      <dgm:prSet presAssocID="{93316E1E-7B80-4BBA-A289-46342EFB8DF2}" presName="iconBgRect" presStyleLbl="bgShp" presStyleIdx="3" presStyleCnt="6"/>
      <dgm:spPr/>
    </dgm:pt>
    <dgm:pt modelId="{E4A4010F-DBBD-4745-9771-2B0CC710CCAA}" type="pres">
      <dgm:prSet presAssocID="{93316E1E-7B80-4BBA-A289-46342EFB8DF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E58C1C6-611A-4776-80F9-DBE1D4FBB937}" type="pres">
      <dgm:prSet presAssocID="{93316E1E-7B80-4BBA-A289-46342EFB8DF2}" presName="spaceRect" presStyleCnt="0"/>
      <dgm:spPr/>
    </dgm:pt>
    <dgm:pt modelId="{32249F0B-ED7D-405B-9651-41624F869F6E}" type="pres">
      <dgm:prSet presAssocID="{93316E1E-7B80-4BBA-A289-46342EFB8DF2}" presName="textRect" presStyleLbl="revTx" presStyleIdx="3" presStyleCnt="6">
        <dgm:presLayoutVars>
          <dgm:chMax val="1"/>
          <dgm:chPref val="1"/>
        </dgm:presLayoutVars>
      </dgm:prSet>
      <dgm:spPr/>
    </dgm:pt>
    <dgm:pt modelId="{F781C5B7-FBF7-4C9D-AB53-0BA445C7AF8B}" type="pres">
      <dgm:prSet presAssocID="{565315FB-F568-470C-9814-0AB2391FD090}" presName="sibTrans" presStyleLbl="sibTrans2D1" presStyleIdx="0" presStyleCnt="0"/>
      <dgm:spPr/>
    </dgm:pt>
    <dgm:pt modelId="{4167D7D4-EB6C-4339-BE18-73795EFF55A3}" type="pres">
      <dgm:prSet presAssocID="{3ACC5510-98D2-4B48-8E43-516901F14C00}" presName="compNode" presStyleCnt="0"/>
      <dgm:spPr/>
    </dgm:pt>
    <dgm:pt modelId="{D39A62AE-0D4E-47C5-8242-22E09FD03AB8}" type="pres">
      <dgm:prSet presAssocID="{3ACC5510-98D2-4B48-8E43-516901F14C00}" presName="iconBgRect" presStyleLbl="bgShp" presStyleIdx="4" presStyleCnt="6"/>
      <dgm:spPr/>
    </dgm:pt>
    <dgm:pt modelId="{1DBA6BA6-224E-4938-9C5B-7BEB0D874884}" type="pres">
      <dgm:prSet presAssocID="{3ACC5510-98D2-4B48-8E43-516901F14C00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422D9EFC-07E5-4310-9DF1-6AC9E85F8A61}" type="pres">
      <dgm:prSet presAssocID="{3ACC5510-98D2-4B48-8E43-516901F14C00}" presName="spaceRect" presStyleCnt="0"/>
      <dgm:spPr/>
    </dgm:pt>
    <dgm:pt modelId="{DAB13ED0-814A-4ED5-8EE9-D19EC5664CE2}" type="pres">
      <dgm:prSet presAssocID="{3ACC5510-98D2-4B48-8E43-516901F14C00}" presName="textRect" presStyleLbl="revTx" presStyleIdx="4" presStyleCnt="6">
        <dgm:presLayoutVars>
          <dgm:chMax val="1"/>
          <dgm:chPref val="1"/>
        </dgm:presLayoutVars>
      </dgm:prSet>
      <dgm:spPr/>
    </dgm:pt>
    <dgm:pt modelId="{3D0FA242-ADCA-4896-AD00-4B2AA84EBA19}" type="pres">
      <dgm:prSet presAssocID="{D4F23E01-9186-486E-BC9D-233BA304ED04}" presName="sibTrans" presStyleLbl="sibTrans2D1" presStyleIdx="0" presStyleCnt="0"/>
      <dgm:spPr/>
    </dgm:pt>
    <dgm:pt modelId="{16ECC4C0-810B-4EC5-8032-C7EA575FA9DE}" type="pres">
      <dgm:prSet presAssocID="{C041EB72-7610-4FF6-86E6-6FC746B3DC40}" presName="compNode" presStyleCnt="0"/>
      <dgm:spPr/>
    </dgm:pt>
    <dgm:pt modelId="{7E74132F-B9D3-44CD-A09E-5AC7D57E9F2B}" type="pres">
      <dgm:prSet presAssocID="{C041EB72-7610-4FF6-86E6-6FC746B3DC40}" presName="iconBgRect" presStyleLbl="bgShp" presStyleIdx="5" presStyleCnt="6"/>
      <dgm:spPr/>
    </dgm:pt>
    <dgm:pt modelId="{AE51AA78-9D79-4C65-AF04-76D467792EA9}" type="pres">
      <dgm:prSet presAssocID="{C041EB72-7610-4FF6-86E6-6FC746B3DC40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63F65078-78D4-41B1-AAF8-73FB99EDA3EE}" type="pres">
      <dgm:prSet presAssocID="{C041EB72-7610-4FF6-86E6-6FC746B3DC40}" presName="spaceRect" presStyleCnt="0"/>
      <dgm:spPr/>
    </dgm:pt>
    <dgm:pt modelId="{07705DCB-32B9-4078-BBCC-2F1328838636}" type="pres">
      <dgm:prSet presAssocID="{C041EB72-7610-4FF6-86E6-6FC746B3DC40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F17F0200-0F9A-4B45-81EB-13C04347D7E1}" srcId="{87C8FD46-3392-4AA4-9C3B-208A95625175}" destId="{C041EB72-7610-4FF6-86E6-6FC746B3DC40}" srcOrd="5" destOrd="0" parTransId="{9D3A1A1C-0374-48E2-BBD7-A09FE64F66BA}" sibTransId="{A0FE1413-EBCF-47C9-BF6D-594FFC4222B5}"/>
    <dgm:cxn modelId="{A29FF800-D81C-43E9-A9D6-C646C335F779}" type="presOf" srcId="{3ACC5510-98D2-4B48-8E43-516901F14C00}" destId="{DAB13ED0-814A-4ED5-8EE9-D19EC5664CE2}" srcOrd="0" destOrd="0" presId="urn:microsoft.com/office/officeart/2018/2/layout/IconCircleList"/>
    <dgm:cxn modelId="{9503C102-634E-4F2F-A38C-2741A2CF9224}" type="presOf" srcId="{87C8FD46-3392-4AA4-9C3B-208A95625175}" destId="{889C72E8-8560-4188-8BA9-85A0F1F50CB0}" srcOrd="0" destOrd="0" presId="urn:microsoft.com/office/officeart/2018/2/layout/IconCircleList"/>
    <dgm:cxn modelId="{844A6003-0B54-4B18-84C0-72FFA9D4618D}" type="presOf" srcId="{93316E1E-7B80-4BBA-A289-46342EFB8DF2}" destId="{32249F0B-ED7D-405B-9651-41624F869F6E}" srcOrd="0" destOrd="0" presId="urn:microsoft.com/office/officeart/2018/2/layout/IconCircleList"/>
    <dgm:cxn modelId="{7CEBF116-7456-4B0E-AE71-36DE6E63AF9A}" type="presOf" srcId="{39DCD418-558A-4FA8-837E-BACA3D99F0BE}" destId="{E3BFCBB5-23B0-4EFC-820A-25122076A5C4}" srcOrd="0" destOrd="0" presId="urn:microsoft.com/office/officeart/2018/2/layout/IconCircleList"/>
    <dgm:cxn modelId="{CC190264-3D7F-4586-87E0-AD5800D0CD2D}" type="presOf" srcId="{C041EB72-7610-4FF6-86E6-6FC746B3DC40}" destId="{07705DCB-32B9-4078-BBCC-2F1328838636}" srcOrd="0" destOrd="0" presId="urn:microsoft.com/office/officeart/2018/2/layout/IconCircleList"/>
    <dgm:cxn modelId="{73001B49-E700-4DC3-9AF2-4B39178C5DC6}" type="presOf" srcId="{F8177B57-4644-4C29-9BA9-BE7D73ACC106}" destId="{7CA4117C-4AB9-4B93-9B92-CE4ED01C67FB}" srcOrd="0" destOrd="0" presId="urn:microsoft.com/office/officeart/2018/2/layout/IconCircleList"/>
    <dgm:cxn modelId="{8A43F386-1503-4EB5-916C-2F5A06B6428B}" type="presOf" srcId="{565315FB-F568-470C-9814-0AB2391FD090}" destId="{F781C5B7-FBF7-4C9D-AB53-0BA445C7AF8B}" srcOrd="0" destOrd="0" presId="urn:microsoft.com/office/officeart/2018/2/layout/IconCircleList"/>
    <dgm:cxn modelId="{D0EAE188-28C8-4BA9-BBCB-D1F5B6D807DB}" srcId="{87C8FD46-3392-4AA4-9C3B-208A95625175}" destId="{39DCD418-558A-4FA8-837E-BACA3D99F0BE}" srcOrd="0" destOrd="0" parTransId="{A2BCB01A-3036-4D71-AAE8-2E8F2EF72F6B}" sibTransId="{943DDCC4-986A-44C1-9EAC-837C51121239}"/>
    <dgm:cxn modelId="{1F772197-FE9D-4556-862F-F6B6603CFC36}" type="presOf" srcId="{551F68B1-5329-4759-B47B-DEFBF5DE3C95}" destId="{63CAFDF3-3121-4AC6-A8AC-F37D216800D2}" srcOrd="0" destOrd="0" presId="urn:microsoft.com/office/officeart/2018/2/layout/IconCircleList"/>
    <dgm:cxn modelId="{12610AA8-346E-4772-BFFE-6979F9EDBCC2}" type="presOf" srcId="{943DDCC4-986A-44C1-9EAC-837C51121239}" destId="{249C07A0-F61B-4445-9955-9A95BA3C5F61}" srcOrd="0" destOrd="0" presId="urn:microsoft.com/office/officeart/2018/2/layout/IconCircleList"/>
    <dgm:cxn modelId="{2AB600B1-6C5E-455F-9B5A-1549AFFE0654}" srcId="{87C8FD46-3392-4AA4-9C3B-208A95625175}" destId="{93316E1E-7B80-4BBA-A289-46342EFB8DF2}" srcOrd="3" destOrd="0" parTransId="{FD2FFDF0-FE3D-4F58-A00D-CA1397168AA6}" sibTransId="{565315FB-F568-470C-9814-0AB2391FD090}"/>
    <dgm:cxn modelId="{D5E893B7-62B7-4E94-9270-1543F9DF086F}" type="presOf" srcId="{32075969-887B-4BB5-9D79-2F2E6FAC38AD}" destId="{E72C1D24-6A89-4269-8ED2-FFBB5011BA7C}" srcOrd="0" destOrd="0" presId="urn:microsoft.com/office/officeart/2018/2/layout/IconCircleList"/>
    <dgm:cxn modelId="{0233B0C5-2096-471B-B157-04C2D15164E1}" srcId="{87C8FD46-3392-4AA4-9C3B-208A95625175}" destId="{30D28E70-AF2E-4BD6-934D-C28888CABB65}" srcOrd="2" destOrd="0" parTransId="{DA956D00-F911-4D17-9586-2EF2E2D85EA7}" sibTransId="{551F68B1-5329-4759-B47B-DEFBF5DE3C95}"/>
    <dgm:cxn modelId="{07336DC7-0A37-4A8D-BF39-BF4C421FF6AA}" type="presOf" srcId="{D4F23E01-9186-486E-BC9D-233BA304ED04}" destId="{3D0FA242-ADCA-4896-AD00-4B2AA84EBA19}" srcOrd="0" destOrd="0" presId="urn:microsoft.com/office/officeart/2018/2/layout/IconCircleList"/>
    <dgm:cxn modelId="{171ECCD4-DAFA-4571-9FA5-816485A44E56}" type="presOf" srcId="{30D28E70-AF2E-4BD6-934D-C28888CABB65}" destId="{73F5B7F3-4474-4539-99DC-EF3C34F57891}" srcOrd="0" destOrd="0" presId="urn:microsoft.com/office/officeart/2018/2/layout/IconCircleList"/>
    <dgm:cxn modelId="{12934EF7-F808-4847-BC75-272244348A96}" srcId="{87C8FD46-3392-4AA4-9C3B-208A95625175}" destId="{3ACC5510-98D2-4B48-8E43-516901F14C00}" srcOrd="4" destOrd="0" parTransId="{5C8C06B1-7953-4CEF-8A98-A8DCEB5B24F0}" sibTransId="{D4F23E01-9186-486E-BC9D-233BA304ED04}"/>
    <dgm:cxn modelId="{ACF4D7F9-A2B2-43CA-8F2B-57B7ED559B22}" srcId="{87C8FD46-3392-4AA4-9C3B-208A95625175}" destId="{32075969-887B-4BB5-9D79-2F2E6FAC38AD}" srcOrd="1" destOrd="0" parTransId="{03C2C13B-E8BC-4B39-8679-8534E1FFEE21}" sibTransId="{F8177B57-4644-4C29-9BA9-BE7D73ACC106}"/>
    <dgm:cxn modelId="{B0A117C9-A42D-49BD-99C8-8D3A80F19415}" type="presParOf" srcId="{889C72E8-8560-4188-8BA9-85A0F1F50CB0}" destId="{C28FCE91-CE7B-437F-BA01-9745DFC5A2A6}" srcOrd="0" destOrd="0" presId="urn:microsoft.com/office/officeart/2018/2/layout/IconCircleList"/>
    <dgm:cxn modelId="{BCA4551B-517B-4B27-97FD-B75C57499832}" type="presParOf" srcId="{C28FCE91-CE7B-437F-BA01-9745DFC5A2A6}" destId="{846C91DB-9C24-4A69-A729-829AB7CFD33F}" srcOrd="0" destOrd="0" presId="urn:microsoft.com/office/officeart/2018/2/layout/IconCircleList"/>
    <dgm:cxn modelId="{41F3C7CB-8042-4456-97C4-859FA561770C}" type="presParOf" srcId="{846C91DB-9C24-4A69-A729-829AB7CFD33F}" destId="{759CE0B3-8232-4C63-BD23-E46A046933A5}" srcOrd="0" destOrd="0" presId="urn:microsoft.com/office/officeart/2018/2/layout/IconCircleList"/>
    <dgm:cxn modelId="{72E2A3D1-E60F-4B52-B52E-C2D2C1C1A12A}" type="presParOf" srcId="{846C91DB-9C24-4A69-A729-829AB7CFD33F}" destId="{98D9D262-F0CA-4B1E-9914-467FEF5442FE}" srcOrd="1" destOrd="0" presId="urn:microsoft.com/office/officeart/2018/2/layout/IconCircleList"/>
    <dgm:cxn modelId="{6F4A21E7-A444-4945-93F1-D18A9888F3E6}" type="presParOf" srcId="{846C91DB-9C24-4A69-A729-829AB7CFD33F}" destId="{9E930224-43E9-481A-9971-7314E228873C}" srcOrd="2" destOrd="0" presId="urn:microsoft.com/office/officeart/2018/2/layout/IconCircleList"/>
    <dgm:cxn modelId="{86B89E45-7B7F-4FDC-9581-27FD92B221E3}" type="presParOf" srcId="{846C91DB-9C24-4A69-A729-829AB7CFD33F}" destId="{E3BFCBB5-23B0-4EFC-820A-25122076A5C4}" srcOrd="3" destOrd="0" presId="urn:microsoft.com/office/officeart/2018/2/layout/IconCircleList"/>
    <dgm:cxn modelId="{DDC812C5-D85D-4E90-B28E-9E26FD7F3943}" type="presParOf" srcId="{C28FCE91-CE7B-437F-BA01-9745DFC5A2A6}" destId="{249C07A0-F61B-4445-9955-9A95BA3C5F61}" srcOrd="1" destOrd="0" presId="urn:microsoft.com/office/officeart/2018/2/layout/IconCircleList"/>
    <dgm:cxn modelId="{4F0B0578-F255-4498-8369-04814A7CABAC}" type="presParOf" srcId="{C28FCE91-CE7B-437F-BA01-9745DFC5A2A6}" destId="{1E3C3DFD-14D2-4C35-9B2D-A8B78C0941EF}" srcOrd="2" destOrd="0" presId="urn:microsoft.com/office/officeart/2018/2/layout/IconCircleList"/>
    <dgm:cxn modelId="{39C81DEF-A271-4CC7-9C57-A6B4B84BA341}" type="presParOf" srcId="{1E3C3DFD-14D2-4C35-9B2D-A8B78C0941EF}" destId="{AA0E021E-26D5-442B-B13B-530298C070D4}" srcOrd="0" destOrd="0" presId="urn:microsoft.com/office/officeart/2018/2/layout/IconCircleList"/>
    <dgm:cxn modelId="{9DA11566-1368-40AF-A328-99E3431644D2}" type="presParOf" srcId="{1E3C3DFD-14D2-4C35-9B2D-A8B78C0941EF}" destId="{716D82E9-8BA2-461C-A997-2C850D0001A4}" srcOrd="1" destOrd="0" presId="urn:microsoft.com/office/officeart/2018/2/layout/IconCircleList"/>
    <dgm:cxn modelId="{2F5059AC-B94E-4D17-BF8B-A9E23F09F239}" type="presParOf" srcId="{1E3C3DFD-14D2-4C35-9B2D-A8B78C0941EF}" destId="{6106191A-286F-41F1-BE49-8C75A2EDC896}" srcOrd="2" destOrd="0" presId="urn:microsoft.com/office/officeart/2018/2/layout/IconCircleList"/>
    <dgm:cxn modelId="{AFDBA447-C896-4C48-8A9E-FC1FF0B13C8F}" type="presParOf" srcId="{1E3C3DFD-14D2-4C35-9B2D-A8B78C0941EF}" destId="{E72C1D24-6A89-4269-8ED2-FFBB5011BA7C}" srcOrd="3" destOrd="0" presId="urn:microsoft.com/office/officeart/2018/2/layout/IconCircleList"/>
    <dgm:cxn modelId="{DFF515F4-3047-4726-890A-286B288B5A9D}" type="presParOf" srcId="{C28FCE91-CE7B-437F-BA01-9745DFC5A2A6}" destId="{7CA4117C-4AB9-4B93-9B92-CE4ED01C67FB}" srcOrd="3" destOrd="0" presId="urn:microsoft.com/office/officeart/2018/2/layout/IconCircleList"/>
    <dgm:cxn modelId="{24893E31-3C9A-4A16-AFA1-1786CA0C87E7}" type="presParOf" srcId="{C28FCE91-CE7B-437F-BA01-9745DFC5A2A6}" destId="{F72CC6BD-A707-4917-8EC1-1B53B7C734B3}" srcOrd="4" destOrd="0" presId="urn:microsoft.com/office/officeart/2018/2/layout/IconCircleList"/>
    <dgm:cxn modelId="{FD90BFE8-75B1-4427-A772-D92793A4ECC9}" type="presParOf" srcId="{F72CC6BD-A707-4917-8EC1-1B53B7C734B3}" destId="{03EFEB20-F7A5-4AF6-A57E-7552008EAB8E}" srcOrd="0" destOrd="0" presId="urn:microsoft.com/office/officeart/2018/2/layout/IconCircleList"/>
    <dgm:cxn modelId="{CEA90A75-E073-4272-8247-E8F11ABF36EE}" type="presParOf" srcId="{F72CC6BD-A707-4917-8EC1-1B53B7C734B3}" destId="{35EEF8F4-9DC7-4AD3-9E6C-728E46ACCE5B}" srcOrd="1" destOrd="0" presId="urn:microsoft.com/office/officeart/2018/2/layout/IconCircleList"/>
    <dgm:cxn modelId="{637EB5CA-3E45-4DE3-887B-640628722947}" type="presParOf" srcId="{F72CC6BD-A707-4917-8EC1-1B53B7C734B3}" destId="{8342729C-5C10-441A-8533-9E5DB79B7638}" srcOrd="2" destOrd="0" presId="urn:microsoft.com/office/officeart/2018/2/layout/IconCircleList"/>
    <dgm:cxn modelId="{44FE0C5F-6E54-4BEE-BE14-4465B9AA5971}" type="presParOf" srcId="{F72CC6BD-A707-4917-8EC1-1B53B7C734B3}" destId="{73F5B7F3-4474-4539-99DC-EF3C34F57891}" srcOrd="3" destOrd="0" presId="urn:microsoft.com/office/officeart/2018/2/layout/IconCircleList"/>
    <dgm:cxn modelId="{A140FF76-2FAA-4906-A48C-1750663E41FC}" type="presParOf" srcId="{C28FCE91-CE7B-437F-BA01-9745DFC5A2A6}" destId="{63CAFDF3-3121-4AC6-A8AC-F37D216800D2}" srcOrd="5" destOrd="0" presId="urn:microsoft.com/office/officeart/2018/2/layout/IconCircleList"/>
    <dgm:cxn modelId="{4FDE5B1D-E8D0-46FC-8BDC-1D286DE28A0C}" type="presParOf" srcId="{C28FCE91-CE7B-437F-BA01-9745DFC5A2A6}" destId="{75107F17-F985-4AA2-969D-A5C2B4110876}" srcOrd="6" destOrd="0" presId="urn:microsoft.com/office/officeart/2018/2/layout/IconCircleList"/>
    <dgm:cxn modelId="{B727CFBB-05AF-4B54-872C-14C14ADF15C4}" type="presParOf" srcId="{75107F17-F985-4AA2-969D-A5C2B4110876}" destId="{816B92B5-8705-4243-B7F3-02909507784E}" srcOrd="0" destOrd="0" presId="urn:microsoft.com/office/officeart/2018/2/layout/IconCircleList"/>
    <dgm:cxn modelId="{660A2D29-EABB-4893-A6C8-846D5371BFEF}" type="presParOf" srcId="{75107F17-F985-4AA2-969D-A5C2B4110876}" destId="{E4A4010F-DBBD-4745-9771-2B0CC710CCAA}" srcOrd="1" destOrd="0" presId="urn:microsoft.com/office/officeart/2018/2/layout/IconCircleList"/>
    <dgm:cxn modelId="{5A0DB6DE-179F-4668-9EB6-0E4F8B2C305B}" type="presParOf" srcId="{75107F17-F985-4AA2-969D-A5C2B4110876}" destId="{DE58C1C6-611A-4776-80F9-DBE1D4FBB937}" srcOrd="2" destOrd="0" presId="urn:microsoft.com/office/officeart/2018/2/layout/IconCircleList"/>
    <dgm:cxn modelId="{CE493396-0EAC-4EB9-91BA-4B71DB6FBBC4}" type="presParOf" srcId="{75107F17-F985-4AA2-969D-A5C2B4110876}" destId="{32249F0B-ED7D-405B-9651-41624F869F6E}" srcOrd="3" destOrd="0" presId="urn:microsoft.com/office/officeart/2018/2/layout/IconCircleList"/>
    <dgm:cxn modelId="{5FDAB028-A99F-4D5F-BEA6-C1855346B3CA}" type="presParOf" srcId="{C28FCE91-CE7B-437F-BA01-9745DFC5A2A6}" destId="{F781C5B7-FBF7-4C9D-AB53-0BA445C7AF8B}" srcOrd="7" destOrd="0" presId="urn:microsoft.com/office/officeart/2018/2/layout/IconCircleList"/>
    <dgm:cxn modelId="{D6882A21-BA4D-48A4-955F-8140733F4040}" type="presParOf" srcId="{C28FCE91-CE7B-437F-BA01-9745DFC5A2A6}" destId="{4167D7D4-EB6C-4339-BE18-73795EFF55A3}" srcOrd="8" destOrd="0" presId="urn:microsoft.com/office/officeart/2018/2/layout/IconCircleList"/>
    <dgm:cxn modelId="{A81D9913-1EC4-40ED-AACA-FC46A463EA6B}" type="presParOf" srcId="{4167D7D4-EB6C-4339-BE18-73795EFF55A3}" destId="{D39A62AE-0D4E-47C5-8242-22E09FD03AB8}" srcOrd="0" destOrd="0" presId="urn:microsoft.com/office/officeart/2018/2/layout/IconCircleList"/>
    <dgm:cxn modelId="{C1F690CF-09B0-45F8-8EF5-BC83B9E3D164}" type="presParOf" srcId="{4167D7D4-EB6C-4339-BE18-73795EFF55A3}" destId="{1DBA6BA6-224E-4938-9C5B-7BEB0D874884}" srcOrd="1" destOrd="0" presId="urn:microsoft.com/office/officeart/2018/2/layout/IconCircleList"/>
    <dgm:cxn modelId="{3A7D2719-3E69-43B5-9773-F9E994A69330}" type="presParOf" srcId="{4167D7D4-EB6C-4339-BE18-73795EFF55A3}" destId="{422D9EFC-07E5-4310-9DF1-6AC9E85F8A61}" srcOrd="2" destOrd="0" presId="urn:microsoft.com/office/officeart/2018/2/layout/IconCircleList"/>
    <dgm:cxn modelId="{79DA61DB-4D26-424E-8B9B-787103278B50}" type="presParOf" srcId="{4167D7D4-EB6C-4339-BE18-73795EFF55A3}" destId="{DAB13ED0-814A-4ED5-8EE9-D19EC5664CE2}" srcOrd="3" destOrd="0" presId="urn:microsoft.com/office/officeart/2018/2/layout/IconCircleList"/>
    <dgm:cxn modelId="{3E619A9B-56B1-4EF8-AAE1-0FD0C96D4658}" type="presParOf" srcId="{C28FCE91-CE7B-437F-BA01-9745DFC5A2A6}" destId="{3D0FA242-ADCA-4896-AD00-4B2AA84EBA19}" srcOrd="9" destOrd="0" presId="urn:microsoft.com/office/officeart/2018/2/layout/IconCircleList"/>
    <dgm:cxn modelId="{D3C3B9B3-B723-465F-8254-7E60FD295EE8}" type="presParOf" srcId="{C28FCE91-CE7B-437F-BA01-9745DFC5A2A6}" destId="{16ECC4C0-810B-4EC5-8032-C7EA575FA9DE}" srcOrd="10" destOrd="0" presId="urn:microsoft.com/office/officeart/2018/2/layout/IconCircleList"/>
    <dgm:cxn modelId="{7E1C3A63-79D1-4CA5-915A-47BDBEF5D4C0}" type="presParOf" srcId="{16ECC4C0-810B-4EC5-8032-C7EA575FA9DE}" destId="{7E74132F-B9D3-44CD-A09E-5AC7D57E9F2B}" srcOrd="0" destOrd="0" presId="urn:microsoft.com/office/officeart/2018/2/layout/IconCircleList"/>
    <dgm:cxn modelId="{A80580EF-ABF6-41B5-B070-5E32A99B585C}" type="presParOf" srcId="{16ECC4C0-810B-4EC5-8032-C7EA575FA9DE}" destId="{AE51AA78-9D79-4C65-AF04-76D467792EA9}" srcOrd="1" destOrd="0" presId="urn:microsoft.com/office/officeart/2018/2/layout/IconCircleList"/>
    <dgm:cxn modelId="{E17496FB-D6F7-4FBF-9332-2CBF2A1A3DC0}" type="presParOf" srcId="{16ECC4C0-810B-4EC5-8032-C7EA575FA9DE}" destId="{63F65078-78D4-41B1-AAF8-73FB99EDA3EE}" srcOrd="2" destOrd="0" presId="urn:microsoft.com/office/officeart/2018/2/layout/IconCircleList"/>
    <dgm:cxn modelId="{AC0DBF00-AA32-4864-8A31-EF333049D9E3}" type="presParOf" srcId="{16ECC4C0-810B-4EC5-8032-C7EA575FA9DE}" destId="{07705DCB-32B9-4078-BBCC-2F132883863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CE0B3-8232-4C63-BD23-E46A046933A5}">
      <dsp:nvSpPr>
        <dsp:cNvPr id="0" name=""/>
        <dsp:cNvSpPr/>
      </dsp:nvSpPr>
      <dsp:spPr>
        <a:xfrm>
          <a:off x="291806" y="661678"/>
          <a:ext cx="808132" cy="80813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9D262-F0CA-4B1E-9914-467FEF5442FE}">
      <dsp:nvSpPr>
        <dsp:cNvPr id="0" name=""/>
        <dsp:cNvSpPr/>
      </dsp:nvSpPr>
      <dsp:spPr>
        <a:xfrm>
          <a:off x="461514" y="831386"/>
          <a:ext cx="468716" cy="4687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FCBB5-23B0-4EFC-820A-25122076A5C4}">
      <dsp:nvSpPr>
        <dsp:cNvPr id="0" name=""/>
        <dsp:cNvSpPr/>
      </dsp:nvSpPr>
      <dsp:spPr>
        <a:xfrm>
          <a:off x="1273110" y="661678"/>
          <a:ext cx="1904883" cy="80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GCSE Combined Science 66 or GCSE Chemistry 6</a:t>
          </a:r>
        </a:p>
      </dsp:txBody>
      <dsp:txXfrm>
        <a:off x="1273110" y="661678"/>
        <a:ext cx="1904883" cy="808132"/>
      </dsp:txXfrm>
    </dsp:sp>
    <dsp:sp modelId="{AA0E021E-26D5-442B-B13B-530298C070D4}">
      <dsp:nvSpPr>
        <dsp:cNvPr id="0" name=""/>
        <dsp:cNvSpPr/>
      </dsp:nvSpPr>
      <dsp:spPr>
        <a:xfrm>
          <a:off x="3509905" y="661678"/>
          <a:ext cx="808132" cy="80813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D82E9-8BA2-461C-A997-2C850D0001A4}">
      <dsp:nvSpPr>
        <dsp:cNvPr id="0" name=""/>
        <dsp:cNvSpPr/>
      </dsp:nvSpPr>
      <dsp:spPr>
        <a:xfrm>
          <a:off x="3679613" y="831386"/>
          <a:ext cx="468716" cy="4687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C1D24-6A89-4269-8ED2-FFBB5011BA7C}">
      <dsp:nvSpPr>
        <dsp:cNvPr id="0" name=""/>
        <dsp:cNvSpPr/>
      </dsp:nvSpPr>
      <dsp:spPr>
        <a:xfrm>
          <a:off x="4491209" y="661678"/>
          <a:ext cx="1904883" cy="80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GCSE Maths 5</a:t>
          </a:r>
        </a:p>
      </dsp:txBody>
      <dsp:txXfrm>
        <a:off x="4491209" y="661678"/>
        <a:ext cx="1904883" cy="808132"/>
      </dsp:txXfrm>
    </dsp:sp>
    <dsp:sp modelId="{03EFEB20-F7A5-4AF6-A57E-7552008EAB8E}">
      <dsp:nvSpPr>
        <dsp:cNvPr id="0" name=""/>
        <dsp:cNvSpPr/>
      </dsp:nvSpPr>
      <dsp:spPr>
        <a:xfrm>
          <a:off x="6728004" y="661678"/>
          <a:ext cx="808132" cy="80813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EF8F4-9DC7-4AD3-9E6C-728E46ACCE5B}">
      <dsp:nvSpPr>
        <dsp:cNvPr id="0" name=""/>
        <dsp:cNvSpPr/>
      </dsp:nvSpPr>
      <dsp:spPr>
        <a:xfrm>
          <a:off x="6897712" y="831386"/>
          <a:ext cx="468716" cy="4687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5B7F3-4474-4539-99DC-EF3C34F57891}">
      <dsp:nvSpPr>
        <dsp:cNvPr id="0" name=""/>
        <dsp:cNvSpPr/>
      </dsp:nvSpPr>
      <dsp:spPr>
        <a:xfrm>
          <a:off x="7709308" y="661678"/>
          <a:ext cx="1904883" cy="80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Like chemistry</a:t>
          </a:r>
          <a:endParaRPr lang="en-US" sz="1900" kern="1200"/>
        </a:p>
      </dsp:txBody>
      <dsp:txXfrm>
        <a:off x="7709308" y="661678"/>
        <a:ext cx="1904883" cy="808132"/>
      </dsp:txXfrm>
    </dsp:sp>
    <dsp:sp modelId="{816B92B5-8705-4243-B7F3-02909507784E}">
      <dsp:nvSpPr>
        <dsp:cNvPr id="0" name=""/>
        <dsp:cNvSpPr/>
      </dsp:nvSpPr>
      <dsp:spPr>
        <a:xfrm>
          <a:off x="291806" y="2071902"/>
          <a:ext cx="808132" cy="80813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4010F-DBBD-4745-9771-2B0CC710CCAA}">
      <dsp:nvSpPr>
        <dsp:cNvPr id="0" name=""/>
        <dsp:cNvSpPr/>
      </dsp:nvSpPr>
      <dsp:spPr>
        <a:xfrm>
          <a:off x="461514" y="2241610"/>
          <a:ext cx="468716" cy="4687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49F0B-ED7D-405B-9651-41624F869F6E}">
      <dsp:nvSpPr>
        <dsp:cNvPr id="0" name=""/>
        <dsp:cNvSpPr/>
      </dsp:nvSpPr>
      <dsp:spPr>
        <a:xfrm>
          <a:off x="1273110" y="2071902"/>
          <a:ext cx="1904883" cy="80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Willingness to be challenged and take responsibility</a:t>
          </a:r>
          <a:endParaRPr lang="en-US" sz="1900" kern="1200"/>
        </a:p>
      </dsp:txBody>
      <dsp:txXfrm>
        <a:off x="1273110" y="2071902"/>
        <a:ext cx="1904883" cy="808132"/>
      </dsp:txXfrm>
    </dsp:sp>
    <dsp:sp modelId="{D39A62AE-0D4E-47C5-8242-22E09FD03AB8}">
      <dsp:nvSpPr>
        <dsp:cNvPr id="0" name=""/>
        <dsp:cNvSpPr/>
      </dsp:nvSpPr>
      <dsp:spPr>
        <a:xfrm>
          <a:off x="3509905" y="2071902"/>
          <a:ext cx="808132" cy="80813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A6BA6-224E-4938-9C5B-7BEB0D874884}">
      <dsp:nvSpPr>
        <dsp:cNvPr id="0" name=""/>
        <dsp:cNvSpPr/>
      </dsp:nvSpPr>
      <dsp:spPr>
        <a:xfrm>
          <a:off x="3679613" y="2241610"/>
          <a:ext cx="468716" cy="4687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13ED0-814A-4ED5-8EE9-D19EC5664CE2}">
      <dsp:nvSpPr>
        <dsp:cNvPr id="0" name=""/>
        <dsp:cNvSpPr/>
      </dsp:nvSpPr>
      <dsp:spPr>
        <a:xfrm>
          <a:off x="4491209" y="2071902"/>
          <a:ext cx="1904883" cy="80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Confidence with numbers</a:t>
          </a:r>
          <a:endParaRPr lang="en-US" sz="1900" kern="1200"/>
        </a:p>
      </dsp:txBody>
      <dsp:txXfrm>
        <a:off x="4491209" y="2071902"/>
        <a:ext cx="1904883" cy="808132"/>
      </dsp:txXfrm>
    </dsp:sp>
    <dsp:sp modelId="{7E74132F-B9D3-44CD-A09E-5AC7D57E9F2B}">
      <dsp:nvSpPr>
        <dsp:cNvPr id="0" name=""/>
        <dsp:cNvSpPr/>
      </dsp:nvSpPr>
      <dsp:spPr>
        <a:xfrm>
          <a:off x="6728004" y="2071902"/>
          <a:ext cx="808132" cy="80813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1AA78-9D79-4C65-AF04-76D467792EA9}">
      <dsp:nvSpPr>
        <dsp:cNvPr id="0" name=""/>
        <dsp:cNvSpPr/>
      </dsp:nvSpPr>
      <dsp:spPr>
        <a:xfrm>
          <a:off x="6897712" y="2241610"/>
          <a:ext cx="468716" cy="46871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705DCB-32B9-4078-BBCC-2F1328838636}">
      <dsp:nvSpPr>
        <dsp:cNvPr id="0" name=""/>
        <dsp:cNvSpPr/>
      </dsp:nvSpPr>
      <dsp:spPr>
        <a:xfrm>
          <a:off x="7709308" y="2071902"/>
          <a:ext cx="1904883" cy="80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Maturity in approach and attitude</a:t>
          </a:r>
          <a:endParaRPr lang="en-US" sz="1900" kern="1200"/>
        </a:p>
      </dsp:txBody>
      <dsp:txXfrm>
        <a:off x="7709308" y="2071902"/>
        <a:ext cx="1904883" cy="808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D0A64-24E9-4102-922C-43B4BB0B54FF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1F2C3-AF66-435A-844B-078A15223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749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1625"/>
            <a:ext cx="10363200" cy="1462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Y11 --&gt; Y12 evening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6AE6841-2D9D-47EE-98F1-8378B9708F9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729661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1625"/>
            <a:ext cx="10363200" cy="1462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Y11 --&gt; Y12 evening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8DF9D06-741B-4E2F-8898-CBBF21244D7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691481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Documents%20and%20Settings\lholloway\Local%20Settings\Temporary%20Internet%20Files\Content.IE5\W2SVFD9R\MS910219028%5b1%5d.wav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4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4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holloway.SHELDON\Local%20Settings\Temporary%20Internet%20Files\Content.IE5\X7ZKXFDI\MSj04310800000%5b1%5d.wav" TargetMode="External"/><Relationship Id="rId2" Type="http://schemas.openxmlformats.org/officeDocument/2006/relationships/audio" Target="file:///C:\Documents%20and%20Settings\holloway\Local%20Settings\Temporary%20Internet%20Files\Content.IE5\QV8S2FSL\MSj04310590000%5b1%5d.wav" TargetMode="External"/><Relationship Id="rId1" Type="http://schemas.openxmlformats.org/officeDocument/2006/relationships/audio" Target="file:///C:\Documents%20and%20Settings\holloway\Local%20Settings\Temporary%20Internet%20Files\Content.IE5\DRZOWL4E\MSj03882560000%5b1%5d.wav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44" y="4224336"/>
            <a:ext cx="5809800" cy="2129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317" y="53376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82"/>
    </mc:Choice>
    <mc:Fallback xmlns="">
      <p:transition spd="slow" advTm="2858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110"/>
            <a:ext cx="4182656" cy="984446"/>
          </a:xfrm>
        </p:spPr>
        <p:txBody>
          <a:bodyPr/>
          <a:lstStyle/>
          <a:p>
            <a:pPr algn="ctr"/>
            <a:r>
              <a:rPr lang="en-GB" dirty="0">
                <a:latin typeface="Tahoma" pitchFamily="34" charset="0"/>
                <a:cs typeface="Tahoma" pitchFamily="34" charset="0"/>
              </a:rPr>
              <a:t>Careers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700808"/>
            <a:ext cx="3810000" cy="48412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800" dirty="0">
                <a:latin typeface="Tahoma" pitchFamily="34" charset="0"/>
                <a:cs typeface="Tahoma" pitchFamily="34" charset="0"/>
              </a:rPr>
              <a:t>Medicine</a:t>
            </a:r>
          </a:p>
          <a:p>
            <a:pPr marL="0" indent="0">
              <a:buNone/>
            </a:pPr>
            <a:r>
              <a:rPr lang="en-GB" sz="2800" dirty="0">
                <a:latin typeface="Tahoma" pitchFamily="34" charset="0"/>
                <a:cs typeface="Tahoma" pitchFamily="34" charset="0"/>
              </a:rPr>
              <a:t>Veterinary</a:t>
            </a:r>
          </a:p>
          <a:p>
            <a:pPr marL="0" indent="0">
              <a:buNone/>
            </a:pPr>
            <a:r>
              <a:rPr lang="en-GB" sz="2800" dirty="0">
                <a:latin typeface="Tahoma" pitchFamily="34" charset="0"/>
                <a:cs typeface="Tahoma" pitchFamily="34" charset="0"/>
              </a:rPr>
              <a:t>Nursing</a:t>
            </a:r>
          </a:p>
          <a:p>
            <a:pPr marL="0" indent="0">
              <a:buNone/>
            </a:pPr>
            <a:r>
              <a:rPr lang="en-GB" sz="2800" dirty="0">
                <a:latin typeface="Tahoma" pitchFamily="34" charset="0"/>
                <a:cs typeface="Tahoma" pitchFamily="34" charset="0"/>
              </a:rPr>
              <a:t>Pharmacist</a:t>
            </a:r>
          </a:p>
          <a:p>
            <a:pPr marL="0" indent="0">
              <a:buNone/>
            </a:pPr>
            <a:r>
              <a:rPr lang="en-GB" sz="2800" dirty="0">
                <a:latin typeface="Tahoma" pitchFamily="34" charset="0"/>
                <a:cs typeface="Tahoma" pitchFamily="34" charset="0"/>
              </a:rPr>
              <a:t>Forensic Scientist</a:t>
            </a:r>
          </a:p>
          <a:p>
            <a:pPr marL="0" indent="0">
              <a:buNone/>
            </a:pPr>
            <a:r>
              <a:rPr lang="en-GB" sz="2800" dirty="0">
                <a:latin typeface="Tahoma" pitchFamily="34" charset="0"/>
                <a:cs typeface="Tahoma" pitchFamily="34" charset="0"/>
              </a:rPr>
              <a:t>Analytical chemistry</a:t>
            </a:r>
          </a:p>
          <a:p>
            <a:pPr marL="0" indent="0">
              <a:buNone/>
            </a:pPr>
            <a:r>
              <a:rPr lang="en-GB" sz="2800" dirty="0">
                <a:latin typeface="Tahoma" pitchFamily="34" charset="0"/>
                <a:cs typeface="Tahoma" pitchFamily="34" charset="0"/>
              </a:rPr>
              <a:t>Engineering</a:t>
            </a:r>
          </a:p>
          <a:p>
            <a:pPr marL="0" indent="0">
              <a:buNone/>
            </a:pPr>
            <a:r>
              <a:rPr lang="en-GB" sz="2800" dirty="0">
                <a:latin typeface="Tahoma" pitchFamily="34" charset="0"/>
                <a:cs typeface="Tahoma" pitchFamily="34" charset="0"/>
              </a:rPr>
              <a:t>Nanotechnology</a:t>
            </a:r>
          </a:p>
          <a:p>
            <a:pPr marL="0" indent="0">
              <a:buNone/>
            </a:pPr>
            <a:r>
              <a:rPr lang="en-GB" sz="2800" dirty="0">
                <a:latin typeface="Tahoma" pitchFamily="34" charset="0"/>
                <a:cs typeface="Tahoma" pitchFamily="34" charset="0"/>
              </a:rPr>
              <a:t>Pharmacology</a:t>
            </a:r>
          </a:p>
          <a:p>
            <a:pPr marL="0" indent="0">
              <a:buNone/>
            </a:pPr>
            <a:endParaRPr lang="en-GB" sz="2800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GB" sz="2800" dirty="0">
              <a:latin typeface="Tahoma" pitchFamily="34" charset="0"/>
              <a:cs typeface="Tahoma" pitchFamily="34" charset="0"/>
            </a:endParaRPr>
          </a:p>
          <a:p>
            <a:pPr>
              <a:buFontTx/>
              <a:buNone/>
            </a:pPr>
            <a:endParaRPr lang="en-GB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396F-5772-42F6-8DD1-66D4AE9A95FF}" type="slidenum">
              <a:rPr lang="en-GB"/>
              <a:pPr/>
              <a:t>10</a:t>
            </a:fld>
            <a:endParaRPr lang="en-GB"/>
          </a:p>
        </p:txBody>
      </p:sp>
      <p:pic>
        <p:nvPicPr>
          <p:cNvPr id="20492" name="MS910219028[1]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0" y="62372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0" name="Picture 20" descr="http://img2.timeinc.net/health/images/journeys/breast-cancer/doctors-hospital-cancer-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611" y="2437404"/>
            <a:ext cx="2131917" cy="16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2" name="Picture 22" descr="http://i.telegraph.co.uk/multimedia/archive/01504/forensic_1504124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871" y="0"/>
            <a:ext cx="4182656" cy="243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4" name="Picture 24" descr="https://share.sandia.gov/news/resources/releases/2007/images/joanne-volpon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870" y="2437404"/>
            <a:ext cx="2050740" cy="16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6" name="Picture 26" descr="http://www.hi-q.net/images/Industries/Biomedical-Chemical(t27jx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649" y="4077072"/>
            <a:ext cx="42291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4AED0A-3C94-4F60-9A8E-BB3A938895D5}"/>
              </a:ext>
            </a:extLst>
          </p:cNvPr>
          <p:cNvSpPr txBox="1"/>
          <p:nvPr/>
        </p:nvSpPr>
        <p:spPr>
          <a:xfrm flipH="1">
            <a:off x="601249" y="1089764"/>
            <a:ext cx="5235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Link to Royal Society of Chemistry:</a:t>
            </a:r>
          </a:p>
          <a:p>
            <a:r>
              <a:rPr lang="en-GB" dirty="0"/>
              <a:t>https://edu.rsc.org/future-in-chemistry/career-options</a:t>
            </a:r>
          </a:p>
        </p:txBody>
      </p:sp>
    </p:spTree>
    <p:extLst>
      <p:ext uri="{BB962C8B-B14F-4D97-AF65-F5344CB8AC3E}">
        <p14:creationId xmlns:p14="http://schemas.microsoft.com/office/powerpoint/2010/main" val="244195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449"/>
    </mc:Choice>
    <mc:Fallback xmlns="">
      <p:transition advTm="4444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4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80"/>
            <a:ext cx="4644008" cy="89984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ahoma" pitchFamily="34" charset="0"/>
                <a:cs typeface="Tahoma" pitchFamily="34" charset="0"/>
              </a:rPr>
              <a:t>Industrial Careers</a:t>
            </a:r>
          </a:p>
        </p:txBody>
      </p:sp>
      <p:pic>
        <p:nvPicPr>
          <p:cNvPr id="16395" name="Picture 11" descr="http://thingstodoinmurcia.com/communities/7/004/010/580/797/images/4569415365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68" y="0"/>
            <a:ext cx="46101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775520" y="764704"/>
            <a:ext cx="4176464" cy="609329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latin typeface="Tahoma" pitchFamily="34" charset="0"/>
                <a:cs typeface="Tahoma" pitchFamily="34" charset="0"/>
              </a:rPr>
              <a:t>Research chemists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latin typeface="Tahoma" pitchFamily="34" charset="0"/>
                <a:cs typeface="Tahoma" pitchFamily="34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latin typeface="Tahoma" pitchFamily="34" charset="0"/>
                <a:cs typeface="Tahoma" pitchFamily="34" charset="0"/>
              </a:rPr>
              <a:t>Pharmaceuticals</a:t>
            </a:r>
          </a:p>
          <a:p>
            <a:pPr marL="0" indent="0">
              <a:lnSpc>
                <a:spcPct val="90000"/>
              </a:lnSpc>
              <a:buNone/>
            </a:pPr>
            <a:endParaRPr lang="en-GB" sz="2800" dirty="0"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latin typeface="Tahoma" pitchFamily="34" charset="0"/>
                <a:cs typeface="Tahoma" pitchFamily="34" charset="0"/>
              </a:rPr>
              <a:t>Plastics</a:t>
            </a:r>
          </a:p>
          <a:p>
            <a:pPr marL="0" indent="0">
              <a:lnSpc>
                <a:spcPct val="90000"/>
              </a:lnSpc>
              <a:buNone/>
            </a:pPr>
            <a:endParaRPr lang="en-GB" sz="2800" dirty="0"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latin typeface="Tahoma" pitchFamily="34" charset="0"/>
                <a:cs typeface="Tahoma" pitchFamily="34" charset="0"/>
              </a:rPr>
              <a:t>Paints and Inks</a:t>
            </a:r>
          </a:p>
          <a:p>
            <a:pPr marL="0" indent="0">
              <a:lnSpc>
                <a:spcPct val="90000"/>
              </a:lnSpc>
              <a:buNone/>
            </a:pPr>
            <a:endParaRPr lang="en-GB" sz="2800" dirty="0"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latin typeface="Tahoma" pitchFamily="34" charset="0"/>
                <a:cs typeface="Tahoma" pitchFamily="34" charset="0"/>
              </a:rPr>
              <a:t>Food and Drinks</a:t>
            </a:r>
          </a:p>
          <a:p>
            <a:pPr marL="0" indent="0">
              <a:lnSpc>
                <a:spcPct val="90000"/>
              </a:lnSpc>
              <a:buNone/>
            </a:pPr>
            <a:endParaRPr lang="en-GB" sz="2800" dirty="0"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latin typeface="Tahoma" pitchFamily="34" charset="0"/>
                <a:cs typeface="Tahoma" pitchFamily="34" charset="0"/>
              </a:rPr>
              <a:t>Textiles</a:t>
            </a:r>
          </a:p>
          <a:p>
            <a:pPr marL="0" indent="0">
              <a:lnSpc>
                <a:spcPct val="90000"/>
              </a:lnSpc>
              <a:buNone/>
            </a:pPr>
            <a:endParaRPr lang="en-GB" sz="2800" dirty="0"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latin typeface="Tahoma" pitchFamily="34" charset="0"/>
                <a:cs typeface="Tahoma" pitchFamily="34" charset="0"/>
              </a:rPr>
              <a:t>Motor industry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6152-D05F-4758-9CB2-0A8BD572BE54}" type="slidenum">
              <a:rPr lang="en-GB"/>
              <a:pPr/>
              <a:t>11</a:t>
            </a:fld>
            <a:endParaRPr lang="en-GB"/>
          </a:p>
        </p:txBody>
      </p:sp>
      <p:pic>
        <p:nvPicPr>
          <p:cNvPr id="9" name="Picture 14" descr="http://indianfusion.aglasem.com/wp-content/uploads/2012/12/Samsung-flexible-pho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3645024"/>
            <a:ext cx="4644008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BFF5AF3-CB33-4BB2-9DF3-9632D9F3EC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5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742"/>
    </mc:Choice>
    <mc:Fallback xmlns="">
      <p:transition advTm="197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8" y="303300"/>
            <a:ext cx="5398368" cy="1462088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latin typeface="Tahoma" pitchFamily="34" charset="0"/>
                <a:cs typeface="Tahoma" pitchFamily="34" charset="0"/>
              </a:rPr>
              <a:t>Careers studying Chemistry can help you to get into: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4462264" cy="48768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Tahoma" pitchFamily="34" charset="0"/>
                <a:cs typeface="Tahoma" pitchFamily="34" charset="0"/>
              </a:rPr>
              <a:t>Accountancy</a:t>
            </a:r>
          </a:p>
          <a:p>
            <a:pPr marL="0" indent="0">
              <a:buNone/>
            </a:pPr>
            <a:endParaRPr lang="en-GB" sz="800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GB" dirty="0">
                <a:latin typeface="Tahoma" pitchFamily="34" charset="0"/>
                <a:cs typeface="Tahoma" pitchFamily="34" charset="0"/>
              </a:rPr>
              <a:t>Quality control</a:t>
            </a:r>
          </a:p>
          <a:p>
            <a:pPr marL="0" indent="0">
              <a:buNone/>
            </a:pPr>
            <a:endParaRPr lang="en-GB" sz="800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GB" dirty="0">
                <a:latin typeface="Tahoma" pitchFamily="34" charset="0"/>
                <a:cs typeface="Tahoma" pitchFamily="34" charset="0"/>
              </a:rPr>
              <a:t>Scientific Journalist</a:t>
            </a:r>
          </a:p>
          <a:p>
            <a:pPr marL="0" indent="0">
              <a:buNone/>
            </a:pPr>
            <a:endParaRPr lang="en-GB" sz="800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GB" dirty="0">
                <a:latin typeface="Tahoma" pitchFamily="34" charset="0"/>
                <a:cs typeface="Tahoma" pitchFamily="34" charset="0"/>
              </a:rPr>
              <a:t>Technical Author</a:t>
            </a:r>
          </a:p>
          <a:p>
            <a:pPr marL="0" indent="0">
              <a:buNone/>
            </a:pPr>
            <a:endParaRPr lang="en-GB" sz="800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GB" dirty="0">
                <a:latin typeface="Tahoma" pitchFamily="34" charset="0"/>
                <a:cs typeface="Tahoma" pitchFamily="34" charset="0"/>
              </a:rPr>
              <a:t>Patent Agent</a:t>
            </a:r>
          </a:p>
          <a:p>
            <a:pPr marL="0" indent="0">
              <a:buNone/>
            </a:pPr>
            <a:endParaRPr lang="en-GB" sz="800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GB" dirty="0">
                <a:latin typeface="Tahoma" pitchFamily="34" charset="0"/>
                <a:cs typeface="Tahoma" pitchFamily="34" charset="0"/>
              </a:rPr>
              <a:t>Law ... </a:t>
            </a:r>
          </a:p>
          <a:p>
            <a:pPr>
              <a:buFontTx/>
              <a:buNone/>
            </a:pPr>
            <a:endParaRPr lang="en-GB" dirty="0">
              <a:latin typeface="Tahoma" pitchFamily="34" charset="0"/>
              <a:cs typeface="Tahoma" pitchFamily="34" charset="0"/>
            </a:endParaRPr>
          </a:p>
          <a:p>
            <a:pPr>
              <a:buFontTx/>
              <a:buNone/>
            </a:pPr>
            <a:endParaRPr lang="en-GB" dirty="0">
              <a:latin typeface="Tahoma" pitchFamily="34" charset="0"/>
              <a:cs typeface="Tahoma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9D58-ED12-4E25-B8F2-C8E69C52FBC5}" type="slidenum">
              <a:rPr lang="en-GB"/>
              <a:pPr/>
              <a:t>12</a:t>
            </a:fld>
            <a:endParaRPr lang="en-GB"/>
          </a:p>
        </p:txBody>
      </p:sp>
      <p:pic>
        <p:nvPicPr>
          <p:cNvPr id="7" name="Picture 18" descr="http://www.me.utexas.edu/news/_images2009/graphene_model_5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4202824"/>
            <a:ext cx="3707904" cy="26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6" name="Picture 8" descr="http://thebuchananlawoffice.com/wp-content/uploads/2012/02/Refinery-and-Chemical-Plant-Accidents-94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"/>
            <a:ext cx="3685164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8" name="Picture 10" descr="http://www.criminaldefenseduilawyer.com/wp-content/uploads/2012/07/bottle_cap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765388"/>
            <a:ext cx="3707904" cy="242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03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38"/>
    </mc:Choice>
    <mc:Fallback xmlns="">
      <p:transition spd="slow" advTm="6293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FC3975-81DA-47C5-B20C-04AA13089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GB" sz="3200"/>
              <a:t>Some thoughts from current students: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6602C-1517-4145-A727-CFE04C98A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en-GB" sz="2000" dirty="0"/>
              <a:t>Meet Lara and Melissa, two of our final year A-level chemistry students. 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B6EC5838-FEDA-4D73-B2E3-2A1C2A97E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5634" y="618518"/>
            <a:ext cx="4197011" cy="5596015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6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" name="New Recording 2">
            <a:hlinkClick r:id="" action="ppaction://media"/>
            <a:extLst>
              <a:ext uri="{FF2B5EF4-FFF2-40B4-BE49-F238E27FC236}">
                <a16:creationId xmlns:a16="http://schemas.microsoft.com/office/drawing/2014/main" id="{F0BD4C09-7B78-4A01-8E38-13B670D000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46513" y="41354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2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5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 you have any questions?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642DB8B-74AE-4975-BEDB-E40DA9F4B46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204E4-6066-4667-BDEB-9463051CA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Teachers of A-level chemistry:</a:t>
            </a:r>
          </a:p>
          <a:p>
            <a:r>
              <a:rPr lang="en-GB" dirty="0"/>
              <a:t>Dr Aicken</a:t>
            </a:r>
          </a:p>
          <a:p>
            <a:r>
              <a:rPr lang="en-GB" dirty="0"/>
              <a:t>Mrs Hayward </a:t>
            </a:r>
            <a:r>
              <a:rPr lang="en-GB" dirty="0" err="1"/>
              <a:t>Jezard</a:t>
            </a:r>
            <a:endParaRPr lang="en-GB" dirty="0"/>
          </a:p>
          <a:p>
            <a:r>
              <a:rPr lang="en-GB" dirty="0"/>
              <a:t>Mr Prevett</a:t>
            </a:r>
          </a:p>
          <a:p>
            <a:r>
              <a:rPr lang="en-GB" dirty="0"/>
              <a:t>Dr Simpson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074" y="754811"/>
            <a:ext cx="3261984" cy="489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1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29"/>
    </mc:Choice>
    <mc:Fallback xmlns="">
      <p:transition spd="slow" advTm="2872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a-level chemistry?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Challenging</a:t>
            </a:r>
          </a:p>
          <a:p>
            <a:r>
              <a:rPr lang="en-US" dirty="0"/>
              <a:t>Highly valued qualification – academic and practical</a:t>
            </a:r>
          </a:p>
          <a:p>
            <a:r>
              <a:rPr lang="en-US" dirty="0"/>
              <a:t>Lots of opportunities – employability</a:t>
            </a:r>
          </a:p>
          <a:p>
            <a:r>
              <a:rPr lang="en-US" dirty="0"/>
              <a:t>Fun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94" y="3832937"/>
            <a:ext cx="3766717" cy="282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4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59"/>
    </mc:Choice>
    <mc:Fallback xmlns="">
      <p:transition spd="slow" advTm="5115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 descr="N:\My Pictures\FROG piccis\for science website\CancerBiology.jpg">
            <a:extLst>
              <a:ext uri="{FF2B5EF4-FFF2-40B4-BE49-F238E27FC236}">
                <a16:creationId xmlns:a16="http://schemas.microsoft.com/office/drawing/2014/main" id="{AA6E7B2A-1E96-4263-BD56-224EB0BED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272" y="0"/>
            <a:ext cx="4207727" cy="257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Entrance requirements and other criteria</a:t>
            </a:r>
            <a:endParaRPr lang="en-GB" dirty="0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C586F6E8-F6E7-4957-BA53-6A8E937242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1412" y="2249487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Content Placeholde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624" y="5330742"/>
            <a:ext cx="3523476" cy="15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68"/>
    </mc:Choice>
    <mc:Fallback xmlns="">
      <p:transition spd="slow" advTm="2016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126" y="301925"/>
            <a:ext cx="10288286" cy="1061049"/>
          </a:xfrm>
        </p:spPr>
        <p:txBody>
          <a:bodyPr>
            <a:normAutofit fontScale="90000"/>
          </a:bodyPr>
          <a:lstStyle/>
          <a:p>
            <a:r>
              <a:rPr lang="en-US" dirty="0"/>
              <a:t>A-level chemistry at Sheldon</a:t>
            </a:r>
            <a:br>
              <a:rPr lang="en-US" dirty="0"/>
            </a:br>
            <a:r>
              <a:rPr lang="en-US" dirty="0"/>
              <a:t>	</a:t>
            </a:r>
            <a:r>
              <a:rPr lang="en-US" sz="3600" dirty="0"/>
              <a:t>OCR Salters Course H433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125" y="1362974"/>
            <a:ext cx="10990051" cy="5193101"/>
          </a:xfrm>
        </p:spPr>
        <p:txBody>
          <a:bodyPr>
            <a:normAutofit/>
          </a:bodyPr>
          <a:lstStyle/>
          <a:p>
            <a:r>
              <a:rPr lang="en-GB" sz="2800" dirty="0"/>
              <a:t>Course structured around a range of different contexts </a:t>
            </a:r>
          </a:p>
          <a:p>
            <a:r>
              <a:rPr lang="en-GB" sz="2800" dirty="0"/>
              <a:t>Ideas are introduced in a spiral way</a:t>
            </a:r>
          </a:p>
          <a:p>
            <a:r>
              <a:rPr lang="en-GB" sz="2800" dirty="0"/>
              <a:t>Particular emphasis on an investigational and problem-solving approach to practical work </a:t>
            </a:r>
          </a:p>
          <a:p>
            <a:r>
              <a:rPr lang="en-GB" sz="2800" dirty="0"/>
              <a:t>Course is supported by extensive materials developed by the University of York.</a:t>
            </a:r>
          </a:p>
          <a:p>
            <a:pPr marL="0" indent="0">
              <a:buNone/>
            </a:pPr>
            <a:r>
              <a:rPr lang="en-US" sz="2800" dirty="0"/>
              <a:t>https://www.ocr.org.uk/qualifications/as-and-a-level/chemistry-b-salters-h033-h433-from-2015/specification-at-a-glance/ 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092" y="618518"/>
            <a:ext cx="11811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0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77"/>
    </mc:Choice>
    <mc:Fallback xmlns="">
      <p:transition spd="slow" advTm="2487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A0B38558-5389-4817-936F-FD62560CA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id="{CCB252B9-42EF-4414-AA22-2A95C1819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2">
              <a:extLst>
                <a:ext uri="{FF2B5EF4-FFF2-40B4-BE49-F238E27FC236}">
                  <a16:creationId xmlns:a16="http://schemas.microsoft.com/office/drawing/2014/main" id="{F9C2C800-C3E3-4317-A3CC-1558D71F1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5502586-682B-4EDF-9515-674BB4E1C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2533" y="0"/>
            <a:ext cx="11455400" cy="6848476"/>
            <a:chOff x="372533" y="0"/>
            <a:chExt cx="11455400" cy="6848476"/>
          </a:xfrm>
        </p:grpSpPr>
        <p:sp>
          <p:nvSpPr>
            <p:cNvPr id="76" name="Round Diagonal Corner Rectangle 7">
              <a:extLst>
                <a:ext uri="{FF2B5EF4-FFF2-40B4-BE49-F238E27FC236}">
                  <a16:creationId xmlns:a16="http://schemas.microsoft.com/office/drawing/2014/main" id="{C4491F87-B86B-413A-ACCD-56525E533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2867" y="766234"/>
              <a:ext cx="10346266" cy="5325532"/>
            </a:xfrm>
            <a:prstGeom prst="round2DiagRect">
              <a:avLst>
                <a:gd name="adj1" fmla="val 4147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4A25545-7FDA-465A-8546-9D927F828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085512" y="0"/>
              <a:ext cx="650875" cy="1730375"/>
              <a:chOff x="11347978" y="0"/>
              <a:chExt cx="650875" cy="1730375"/>
            </a:xfrm>
          </p:grpSpPr>
          <p:sp>
            <p:nvSpPr>
              <p:cNvPr id="97" name="Freeform 32">
                <a:extLst>
                  <a:ext uri="{FF2B5EF4-FFF2-40B4-BE49-F238E27FC236}">
                    <a16:creationId xmlns:a16="http://schemas.microsoft.com/office/drawing/2014/main" id="{0AC67F09-E0D9-410A-A4DE-72D31697EB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67041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98" name="Freeform 33">
                <a:extLst>
                  <a:ext uri="{FF2B5EF4-FFF2-40B4-BE49-F238E27FC236}">
                    <a16:creationId xmlns:a16="http://schemas.microsoft.com/office/drawing/2014/main" id="{B78F2FDE-85C9-4650-919F-C35464007D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47978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99" name="Freeform 34">
                <a:extLst>
                  <a:ext uri="{FF2B5EF4-FFF2-40B4-BE49-F238E27FC236}">
                    <a16:creationId xmlns:a16="http://schemas.microsoft.com/office/drawing/2014/main" id="{57DD2F8B-5242-455C-B03F-E2F6B6732E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14678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100" name="Freeform 37">
                <a:extLst>
                  <a:ext uri="{FF2B5EF4-FFF2-40B4-BE49-F238E27FC236}">
                    <a16:creationId xmlns:a16="http://schemas.microsoft.com/office/drawing/2014/main" id="{B8CE3E90-8A76-4CD5-B28C-D71FF37185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94053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C374541-D033-4B72-A232-5461EEAD4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11229445" y="4867275"/>
              <a:ext cx="598488" cy="1981201"/>
              <a:chOff x="11424178" y="4867275"/>
              <a:chExt cx="598488" cy="1981201"/>
            </a:xfrm>
          </p:grpSpPr>
          <p:sp>
            <p:nvSpPr>
              <p:cNvPr id="91" name="Freeform 35">
                <a:extLst>
                  <a:ext uri="{FF2B5EF4-FFF2-40B4-BE49-F238E27FC236}">
                    <a16:creationId xmlns:a16="http://schemas.microsoft.com/office/drawing/2014/main" id="{94766BAB-FE6E-4247-886B-736F831FEB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14666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92" name="Freeform 36">
                <a:extLst>
                  <a:ext uri="{FF2B5EF4-FFF2-40B4-BE49-F238E27FC236}">
                    <a16:creationId xmlns:a16="http://schemas.microsoft.com/office/drawing/2014/main" id="{3C954FB2-C7A0-468C-8AD2-C278DCA642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55966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93" name="Freeform 38">
                <a:extLst>
                  <a:ext uri="{FF2B5EF4-FFF2-40B4-BE49-F238E27FC236}">
                    <a16:creationId xmlns:a16="http://schemas.microsoft.com/office/drawing/2014/main" id="{F52FBFD5-A528-4DB8-A802-814A7E421D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19441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94" name="Freeform 39">
                <a:extLst>
                  <a:ext uri="{FF2B5EF4-FFF2-40B4-BE49-F238E27FC236}">
                    <a16:creationId xmlns:a16="http://schemas.microsoft.com/office/drawing/2014/main" id="{E57CCB6D-72AF-4D41-8C6C-9750D43DC6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24178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95" name="Freeform 40">
                <a:extLst>
                  <a:ext uri="{FF2B5EF4-FFF2-40B4-BE49-F238E27FC236}">
                    <a16:creationId xmlns:a16="http://schemas.microsoft.com/office/drawing/2014/main" id="{19D203AA-CF94-405B-800C-0C79855218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32166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96" name="Rectangle 41">
                <a:extLst>
                  <a:ext uri="{FF2B5EF4-FFF2-40B4-BE49-F238E27FC236}">
                    <a16:creationId xmlns:a16="http://schemas.microsoft.com/office/drawing/2014/main" id="{7D053665-E810-419F-9D63-2A54CB4773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22653" y="6596063"/>
                <a:ext cx="23813" cy="252413"/>
              </a:xfrm>
              <a:prstGeom prst="rect">
                <a:avLst/>
              </a:pr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EAF6153-6BF6-448C-81C1-2817B0F780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440267" y="5118101"/>
              <a:ext cx="650875" cy="1730375"/>
              <a:chOff x="118533" y="5118101"/>
              <a:chExt cx="650875" cy="1730375"/>
            </a:xfrm>
          </p:grpSpPr>
          <p:sp>
            <p:nvSpPr>
              <p:cNvPr id="87" name="Freeform 32">
                <a:extLst>
                  <a:ext uri="{FF2B5EF4-FFF2-40B4-BE49-F238E27FC236}">
                    <a16:creationId xmlns:a16="http://schemas.microsoft.com/office/drawing/2014/main" id="{A7E0D3C0-552C-4741-AFBE-E665CEA068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237596" y="6335713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88" name="Freeform 33">
                <a:extLst>
                  <a:ext uri="{FF2B5EF4-FFF2-40B4-BE49-F238E27FC236}">
                    <a16:creationId xmlns:a16="http://schemas.microsoft.com/office/drawing/2014/main" id="{CAF96EBF-4E74-4F88-BD05-A4AE1694A4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18533" y="622141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89" name="Freeform 34">
                <a:extLst>
                  <a:ext uri="{FF2B5EF4-FFF2-40B4-BE49-F238E27FC236}">
                    <a16:creationId xmlns:a16="http://schemas.microsoft.com/office/drawing/2014/main" id="{D49C51B9-E4E4-410D-8AAB-7E308A1D45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385233" y="5118101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90" name="Freeform 37">
                <a:extLst>
                  <a:ext uri="{FF2B5EF4-FFF2-40B4-BE49-F238E27FC236}">
                    <a16:creationId xmlns:a16="http://schemas.microsoft.com/office/drawing/2014/main" id="{354F0627-1BD6-4455-967A-32DB31C82C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464608" y="5299075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C21AED9-0CB5-426C-A1C4-6EEB54805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72533" y="0"/>
              <a:ext cx="598488" cy="1981201"/>
              <a:chOff x="194733" y="0"/>
              <a:chExt cx="598488" cy="1981201"/>
            </a:xfrm>
          </p:grpSpPr>
          <p:sp>
            <p:nvSpPr>
              <p:cNvPr id="81" name="Freeform 35">
                <a:extLst>
                  <a:ext uri="{FF2B5EF4-FFF2-40B4-BE49-F238E27FC236}">
                    <a16:creationId xmlns:a16="http://schemas.microsoft.com/office/drawing/2014/main" id="{8D8A778B-9916-47AC-A28A-07F01A83F4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285221" y="0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82" name="Freeform 36">
                <a:extLst>
                  <a:ext uri="{FF2B5EF4-FFF2-40B4-BE49-F238E27FC236}">
                    <a16:creationId xmlns:a16="http://schemas.microsoft.com/office/drawing/2014/main" id="{65323B96-DF0E-463C-B290-C22D3C5532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526521" y="1141413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83" name="Freeform 38">
                <a:extLst>
                  <a:ext uri="{FF2B5EF4-FFF2-40B4-BE49-F238E27FC236}">
                    <a16:creationId xmlns:a16="http://schemas.microsoft.com/office/drawing/2014/main" id="{65A0E255-1142-422E-A62A-5044177C5A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389996" y="1792288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84" name="Freeform 39">
                <a:extLst>
                  <a:ext uri="{FF2B5EF4-FFF2-40B4-BE49-F238E27FC236}">
                    <a16:creationId xmlns:a16="http://schemas.microsoft.com/office/drawing/2014/main" id="{233A955D-DB0D-42F8-B490-E01FB9C45C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94733" y="0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85" name="Freeform 40">
                <a:extLst>
                  <a:ext uri="{FF2B5EF4-FFF2-40B4-BE49-F238E27FC236}">
                    <a16:creationId xmlns:a16="http://schemas.microsoft.com/office/drawing/2014/main" id="{F0F0C29B-EB52-470C-AF64-FC54F5C250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02721" y="24288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86" name="Rectangle 41">
                <a:extLst>
                  <a:ext uri="{FF2B5EF4-FFF2-40B4-BE49-F238E27FC236}">
                    <a16:creationId xmlns:a16="http://schemas.microsoft.com/office/drawing/2014/main" id="{A6C0E942-454D-483D-84FB-89308C8F15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3208" y="0"/>
                <a:ext cx="23813" cy="252413"/>
              </a:xfrm>
              <a:prstGeom prst="rect">
                <a:avLst/>
              </a:pr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D23426D-A779-4D29-BA6B-4B92DE9C7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7533"/>
            <a:ext cx="9905998" cy="1092200"/>
          </a:xfrm>
        </p:spPr>
        <p:txBody>
          <a:bodyPr>
            <a:normAutofit/>
          </a:bodyPr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CD1A0-9563-4D1B-8805-4EDCC6EB8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252134"/>
            <a:ext cx="9905999" cy="3454399"/>
          </a:xfrm>
        </p:spPr>
        <p:txBody>
          <a:bodyPr anchor="ctr">
            <a:normAutofit/>
          </a:bodyPr>
          <a:lstStyle/>
          <a:p>
            <a:endParaRPr lang="en-GB" sz="200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DCEC80C-089A-45EF-BDB2-595296F427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/>
          <a:stretch/>
        </p:blipFill>
        <p:spPr bwMode="auto">
          <a:xfrm>
            <a:off x="3611" y="10"/>
            <a:ext cx="1218838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05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29"/>
    </mc:Choice>
    <mc:Fallback xmlns="">
      <p:transition spd="slow" advTm="5812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OCR Salters Course H433</a:t>
            </a:r>
            <a:br>
              <a:rPr lang="en-US" dirty="0"/>
            </a:br>
            <a:r>
              <a:rPr lang="en-US" dirty="0"/>
              <a:t>Exam 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Fundamentals of chemistry (01)	 110	2 hour 15 </a:t>
            </a:r>
            <a:r>
              <a:rPr lang="en-GB" dirty="0" err="1"/>
              <a:t>mins</a:t>
            </a:r>
            <a:r>
              <a:rPr lang="en-GB" dirty="0"/>
              <a:t>		41%</a:t>
            </a:r>
          </a:p>
          <a:p>
            <a:r>
              <a:rPr lang="en-GB" dirty="0"/>
              <a:t>Scientific literacy in chemistry (02)	 100 	2 hour 15 </a:t>
            </a:r>
            <a:r>
              <a:rPr lang="en-GB" dirty="0" err="1"/>
              <a:t>mins</a:t>
            </a:r>
            <a:r>
              <a:rPr lang="en-GB" dirty="0"/>
              <a:t>		37%</a:t>
            </a:r>
          </a:p>
          <a:p>
            <a:r>
              <a:rPr lang="en-GB" dirty="0"/>
              <a:t>Practical skills in chemistry (03) 	   60	1 hour 30 </a:t>
            </a:r>
            <a:r>
              <a:rPr lang="en-GB" dirty="0" err="1"/>
              <a:t>mins</a:t>
            </a:r>
            <a:r>
              <a:rPr lang="en-GB" dirty="0"/>
              <a:t>		22%</a:t>
            </a:r>
          </a:p>
          <a:p>
            <a:r>
              <a:rPr lang="en-GB" dirty="0"/>
              <a:t>Practical endorsement (04)	Reported separately. Non-exam assessment.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61" y="80514"/>
            <a:ext cx="3398747" cy="147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64"/>
    </mc:Choice>
    <mc:Fallback xmlns="">
      <p:transition spd="slow" advTm="2296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41540"/>
            <a:ext cx="9649932" cy="734114"/>
          </a:xfrm>
        </p:spPr>
        <p:txBody>
          <a:bodyPr/>
          <a:lstStyle/>
          <a:p>
            <a:r>
              <a:rPr lang="en-US" dirty="0"/>
              <a:t>A-level – 2 year course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894" y="975654"/>
            <a:ext cx="10167517" cy="5718444"/>
          </a:xfrm>
        </p:spPr>
        <p:txBody>
          <a:bodyPr>
            <a:normAutofit lnSpcReduction="10000"/>
          </a:bodyPr>
          <a:lstStyle/>
          <a:p>
            <a:pPr lvl="0"/>
            <a:r>
              <a:rPr lang="en-GB" i="1" dirty="0"/>
              <a:t>Papers 1, 2 and 3</a:t>
            </a:r>
            <a:r>
              <a:rPr lang="en-GB" dirty="0"/>
              <a:t> can assess content from all modules as well as practical skills.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i="1" u="sng" dirty="0"/>
              <a:t>Paper 1</a:t>
            </a:r>
            <a:r>
              <a:rPr lang="en-GB" dirty="0"/>
              <a:t> “breadth” - assessed by mainly shorter structured questions.</a:t>
            </a:r>
          </a:p>
          <a:p>
            <a:pPr lvl="0"/>
            <a:endParaRPr lang="en-GB" dirty="0"/>
          </a:p>
          <a:p>
            <a:pPr lvl="0"/>
            <a:r>
              <a:rPr lang="en-GB" i="1" u="sng" dirty="0"/>
              <a:t>Paper 2</a:t>
            </a:r>
            <a:r>
              <a:rPr lang="en-GB" i="1" dirty="0"/>
              <a:t> “depth”</a:t>
            </a:r>
            <a:r>
              <a:rPr lang="en-GB" dirty="0"/>
              <a:t> assessed by a mixture of short structured questions, extended response items and more open problem solving style questions. </a:t>
            </a:r>
          </a:p>
          <a:p>
            <a:pPr lvl="0"/>
            <a:r>
              <a:rPr lang="en-GB" dirty="0"/>
              <a:t>Includes an advanced notice article aimed at testing skills of chemical literacy developed during the course. </a:t>
            </a:r>
          </a:p>
          <a:p>
            <a:pPr lvl="0"/>
            <a:endParaRPr lang="en-GB" dirty="0"/>
          </a:p>
          <a:p>
            <a:pPr lvl="0"/>
            <a:r>
              <a:rPr lang="en-GB" i="1" u="sng" dirty="0"/>
              <a:t>Paper 3</a:t>
            </a:r>
            <a:r>
              <a:rPr lang="en-GB" u="sng" dirty="0"/>
              <a:t> </a:t>
            </a:r>
            <a:r>
              <a:rPr lang="en-GB" dirty="0"/>
              <a:t>focuses on the assessment of practical skills with a particular emphasis on investigational and problem solving skills.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38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33"/>
    </mc:Choice>
    <mc:Fallback xmlns="">
      <p:transition spd="slow" advTm="5723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513" y="188641"/>
            <a:ext cx="3693243" cy="2047255"/>
          </a:xfrm>
        </p:spPr>
        <p:txBody>
          <a:bodyPr/>
          <a:lstStyle/>
          <a:p>
            <a:r>
              <a:rPr lang="en-GB" dirty="0">
                <a:latin typeface="Tahoma" pitchFamily="34" charset="0"/>
                <a:cs typeface="Tahoma" pitchFamily="34" charset="0"/>
              </a:rPr>
              <a:t>What we expect of you</a:t>
            </a:r>
          </a:p>
        </p:txBody>
      </p:sp>
      <p:pic>
        <p:nvPicPr>
          <p:cNvPr id="40976" name="Picture 16" descr="N:\My Pictures\lesson photos\100_7909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2" y="0"/>
            <a:ext cx="4852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631504" y="2309365"/>
            <a:ext cx="4139952" cy="45152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dirty="0">
                <a:latin typeface="Tahoma" pitchFamily="34" charset="0"/>
                <a:cs typeface="Tahoma" pitchFamily="34" charset="0"/>
              </a:rPr>
              <a:t>Hard work</a:t>
            </a:r>
          </a:p>
          <a:p>
            <a:pPr marL="0" indent="0">
              <a:buNone/>
            </a:pPr>
            <a:endParaRPr lang="en-GB" sz="2800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GB" sz="2800" dirty="0">
                <a:latin typeface="Tahoma" pitchFamily="34" charset="0"/>
                <a:cs typeface="Tahoma" pitchFamily="34" charset="0"/>
              </a:rPr>
              <a:t>To ask questions</a:t>
            </a:r>
          </a:p>
          <a:p>
            <a:pPr marL="0" indent="0">
              <a:buNone/>
            </a:pPr>
            <a:endParaRPr lang="en-GB" sz="2800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GB" sz="2800" dirty="0">
                <a:latin typeface="Tahoma" pitchFamily="34" charset="0"/>
                <a:cs typeface="Tahoma" pitchFamily="34" charset="0"/>
              </a:rPr>
              <a:t>To discuss things</a:t>
            </a:r>
          </a:p>
          <a:p>
            <a:pPr marL="0" indent="0">
              <a:buNone/>
            </a:pPr>
            <a:endParaRPr lang="en-GB" sz="2800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GB" sz="2800" dirty="0">
                <a:latin typeface="Tahoma" pitchFamily="34" charset="0"/>
                <a:cs typeface="Tahoma" pitchFamily="34" charset="0"/>
              </a:rPr>
              <a:t>To be organised and stick to deadlines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3C40-E164-467A-8A29-28618C0D9FA9}" type="slidenum">
              <a:rPr lang="en-GB"/>
              <a:pPr/>
              <a:t>8</a:t>
            </a:fld>
            <a:endParaRPr lang="en-GB"/>
          </a:p>
        </p:txBody>
      </p:sp>
      <p:pic>
        <p:nvPicPr>
          <p:cNvPr id="40972" name="MSj03882560000[1]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3" name="MSj04310590000[1]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4" name="MSj03882560000[1]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5" name="MSj04310800000[1]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61658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13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268"/>
    </mc:Choice>
    <mc:Fallback xmlns="">
      <p:transition advTm="30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41" fill="hold"/>
                                        <p:tgtEl>
                                          <p:spTgt spid="409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274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848" fill="hold"/>
                                        <p:tgtEl>
                                          <p:spTgt spid="409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1589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000" fill="hold"/>
                                        <p:tgtEl>
                                          <p:spTgt spid="409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2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3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9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741" fill="hold"/>
                                        <p:tgtEl>
                                          <p:spTgt spid="409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4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4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Science Ambassadors – school events, clubs, supporting other students</a:t>
            </a:r>
          </a:p>
          <a:p>
            <a:r>
              <a:rPr lang="en-US" dirty="0"/>
              <a:t>Mentoring </a:t>
            </a:r>
            <a:r>
              <a:rPr lang="en-US" dirty="0" err="1"/>
              <a:t>Programme</a:t>
            </a:r>
            <a:endParaRPr lang="en-GB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2AEB938-9EBF-4168-8F1A-149C2B39A6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6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75"/>
    </mc:Choice>
    <mc:Fallback xmlns="">
      <p:transition spd="slow" advTm="43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8556B189CCFB40B22A89770E3A7251" ma:contentTypeVersion="3" ma:contentTypeDescription="Create a new document." ma:contentTypeScope="" ma:versionID="ed50dfd29f8aeafdeddd16f4ac7d0c0b">
  <xsd:schema xmlns:xsd="http://www.w3.org/2001/XMLSchema" xmlns:xs="http://www.w3.org/2001/XMLSchema" xmlns:p="http://schemas.microsoft.com/office/2006/metadata/properties" xmlns:ns2="0bbbc2f8-d722-45e0-b93e-34ff8134c46f" targetNamespace="http://schemas.microsoft.com/office/2006/metadata/properties" ma:root="true" ma:fieldsID="5cadffd87d11795279a71cd1ac5208e5" ns2:_="">
    <xsd:import namespace="0bbbc2f8-d722-45e0-b93e-34ff8134c4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bbc2f8-d722-45e0-b93e-34ff8134c4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BD0842-BDAE-47B7-82BC-1A8E11F493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bbc2f8-d722-45e0-b93e-34ff8134c4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94282C-04FE-4115-ACC2-A9599EA173C2}">
  <ds:schemaRefs>
    <ds:schemaRef ds:uri="http://www.w3.org/XML/1998/namespace"/>
    <ds:schemaRef ds:uri="http://purl.org/dc/elements/1.1/"/>
    <ds:schemaRef ds:uri="http://purl.org/dc/terms/"/>
    <ds:schemaRef ds:uri="64c210e8-46d4-47c3-907b-fa7a37ac2a29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f1e3307-a3a0-40f9-851c-3ca8d288da81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E941EE0-9819-4A6A-90BD-8184816E6B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437</Words>
  <Application>Microsoft Office PowerPoint</Application>
  <PresentationFormat>Widescreen</PresentationFormat>
  <Paragraphs>97</Paragraphs>
  <Slides>14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Tw Cen MT</vt:lpstr>
      <vt:lpstr>Circuit</vt:lpstr>
      <vt:lpstr>PowerPoint Presentation</vt:lpstr>
      <vt:lpstr>Why study a-level chemistry?</vt:lpstr>
      <vt:lpstr>Entrance requirements and other criteria</vt:lpstr>
      <vt:lpstr>A-level chemistry at Sheldon  OCR Salters Course H433</vt:lpstr>
      <vt:lpstr>PowerPoint Presentation</vt:lpstr>
      <vt:lpstr>OCR Salters Course H433 Exam structure</vt:lpstr>
      <vt:lpstr>A-level – 2 year course</vt:lpstr>
      <vt:lpstr>What we expect of you</vt:lpstr>
      <vt:lpstr>Opportunities</vt:lpstr>
      <vt:lpstr>Careers</vt:lpstr>
      <vt:lpstr>Industrial Careers</vt:lpstr>
      <vt:lpstr>Careers studying Chemistry can help you to get into:</vt:lpstr>
      <vt:lpstr>Some thoughts from current students:</vt:lpstr>
      <vt:lpstr>Do you have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Aicken</dc:creator>
  <cp:lastModifiedBy>Mr R Markey</cp:lastModifiedBy>
  <cp:revision>14</cp:revision>
  <dcterms:created xsi:type="dcterms:W3CDTF">2020-12-01T20:00:11Z</dcterms:created>
  <dcterms:modified xsi:type="dcterms:W3CDTF">2022-01-11T13:53:22Z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0x010100488556B189CCFB40B22A89770E3A7251</vt:lpwstr>
  </property>
</Properties>
</file>