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2" r:id="rId6"/>
    <p:sldId id="264" r:id="rId7"/>
    <p:sldId id="265" r:id="rId8"/>
    <p:sldId id="275" r:id="rId9"/>
    <p:sldId id="276" r:id="rId10"/>
    <p:sldId id="258" r:id="rId11"/>
    <p:sldId id="259" r:id="rId12"/>
    <p:sldId id="273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6C02-BB64-44F4-BDAC-A6FF35FAC5A6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7CBB-835C-4E6E-A2D5-ACD337B0D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046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6C02-BB64-44F4-BDAC-A6FF35FAC5A6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7CBB-835C-4E6E-A2D5-ACD337B0D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234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6C02-BB64-44F4-BDAC-A6FF35FAC5A6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7CBB-835C-4E6E-A2D5-ACD337B0D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34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6C02-BB64-44F4-BDAC-A6FF35FAC5A6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7CBB-835C-4E6E-A2D5-ACD337B0D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912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6C02-BB64-44F4-BDAC-A6FF35FAC5A6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7CBB-835C-4E6E-A2D5-ACD337B0D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295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6C02-BB64-44F4-BDAC-A6FF35FAC5A6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7CBB-835C-4E6E-A2D5-ACD337B0D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122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6C02-BB64-44F4-BDAC-A6FF35FAC5A6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7CBB-835C-4E6E-A2D5-ACD337B0D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512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6C02-BB64-44F4-BDAC-A6FF35FAC5A6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7CBB-835C-4E6E-A2D5-ACD337B0D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38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6C02-BB64-44F4-BDAC-A6FF35FAC5A6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7CBB-835C-4E6E-A2D5-ACD337B0D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437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6C02-BB64-44F4-BDAC-A6FF35FAC5A6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7CBB-835C-4E6E-A2D5-ACD337B0D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777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6C02-BB64-44F4-BDAC-A6FF35FAC5A6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7CBB-835C-4E6E-A2D5-ACD337B0D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670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36C02-BB64-44F4-BDAC-A6FF35FAC5A6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A7CBB-835C-4E6E-A2D5-ACD337B0D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102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jpeg"/><Relationship Id="rId7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tdawson\Desktop\bottom righ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8127" y="4572486"/>
            <a:ext cx="4048125" cy="2333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C:\Users\tdawson\Local Settings\Temporary Internet Files\Content.Word\top lef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24735" cy="221361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478597"/>
            <a:ext cx="7772400" cy="1470025"/>
          </a:xfrm>
        </p:spPr>
        <p:txBody>
          <a:bodyPr/>
          <a:lstStyle/>
          <a:p>
            <a:r>
              <a:rPr lang="en-GB" b="1" u="sng" dirty="0">
                <a:solidFill>
                  <a:srgbClr val="7030A0"/>
                </a:solidFill>
              </a:rPr>
              <a:t>Health and Social Care</a:t>
            </a:r>
            <a:br>
              <a:rPr lang="en-GB" b="1" u="sng" dirty="0">
                <a:solidFill>
                  <a:srgbClr val="7030A0"/>
                </a:solidFill>
              </a:rPr>
            </a:br>
            <a:r>
              <a:rPr lang="en-GB" sz="2000" b="1" dirty="0">
                <a:solidFill>
                  <a:srgbClr val="7030A0"/>
                </a:solidFill>
              </a:rPr>
              <a:t>OCR Level 3 Cambridge Technical Extended Certificate/Diploma</a:t>
            </a:r>
            <a:endParaRPr lang="en-GB" b="1" u="sng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638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1C6E6-E80E-4C83-A433-FEF93C8AB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en-GB" dirty="0"/>
              <a:t>What do you need?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DDF40-EDE7-4173-811E-3A0E902C7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You must have a folder. This needs to be brought with you to every lesson. </a:t>
            </a:r>
          </a:p>
          <a:p>
            <a:r>
              <a:rPr lang="en-GB" dirty="0"/>
              <a:t>I suggest that the folder is for a topic and you can use dividers to separate the sections within the topic.</a:t>
            </a:r>
          </a:p>
          <a:p>
            <a:r>
              <a:rPr lang="en-GB" dirty="0"/>
              <a:t>You will need access to IT. All portfolio work is completed in word. You will need to research aspects of the course to obtain secondary information.</a:t>
            </a:r>
          </a:p>
          <a:p>
            <a:r>
              <a:rPr lang="en-GB" dirty="0"/>
              <a:t>We use the text book but these cannot be taken out of the classroom.</a:t>
            </a:r>
          </a:p>
        </p:txBody>
      </p:sp>
    </p:spTree>
    <p:extLst>
      <p:ext uri="{BB962C8B-B14F-4D97-AF65-F5344CB8AC3E}">
        <p14:creationId xmlns:p14="http://schemas.microsoft.com/office/powerpoint/2010/main" val="559584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09F1E-E685-47BC-A0B0-302B2681B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is health and social care?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94557-2DBA-4676-A0D4-0DD9094BC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Health and social care is the treatment of ill health and medical conditions in hospitals,</a:t>
            </a:r>
          </a:p>
          <a:p>
            <a:pPr marL="0" indent="0">
              <a:buNone/>
            </a:pPr>
            <a:r>
              <a:rPr lang="en-GB" dirty="0"/>
              <a:t>    health centres and in the community.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Social care is the care and support of vulnerable people, usually in the community.</a:t>
            </a:r>
          </a:p>
        </p:txBody>
      </p:sp>
    </p:spTree>
    <p:extLst>
      <p:ext uri="{BB962C8B-B14F-4D97-AF65-F5344CB8AC3E}">
        <p14:creationId xmlns:p14="http://schemas.microsoft.com/office/powerpoint/2010/main" val="722707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75" y="4586279"/>
            <a:ext cx="4048125" cy="233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24"/>
            <a:ext cx="2322513" cy="221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7030A0"/>
                </a:solidFill>
              </a:rPr>
              <a:t>Structure: Extended Certificate </a:t>
            </a:r>
            <a:br>
              <a:rPr lang="en-GB" dirty="0">
                <a:solidFill>
                  <a:srgbClr val="7030A0"/>
                </a:solidFill>
              </a:rPr>
            </a:br>
            <a:r>
              <a:rPr lang="en-GB" dirty="0">
                <a:solidFill>
                  <a:srgbClr val="7030A0"/>
                </a:solidFill>
              </a:rPr>
              <a:t>(1 A level equivalent)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504" y="2228799"/>
            <a:ext cx="89289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This course is made up of 6 units to be studied over two years.</a:t>
            </a:r>
          </a:p>
          <a:p>
            <a:endParaRPr lang="en-GB" sz="3200" dirty="0"/>
          </a:p>
          <a:p>
            <a:r>
              <a:rPr lang="en-GB" sz="3200" dirty="0"/>
              <a:t>3 exam units and 3 moderated portfolio work units.</a:t>
            </a:r>
          </a:p>
          <a:p>
            <a:endParaRPr lang="en-GB" sz="3200" dirty="0"/>
          </a:p>
          <a:p>
            <a:r>
              <a:rPr lang="en-GB" sz="3200" dirty="0"/>
              <a:t>2 exams in Year 12, 1 exam in Year 13.</a:t>
            </a:r>
          </a:p>
        </p:txBody>
      </p:sp>
    </p:spTree>
    <p:extLst>
      <p:ext uri="{BB962C8B-B14F-4D97-AF65-F5344CB8AC3E}">
        <p14:creationId xmlns:p14="http://schemas.microsoft.com/office/powerpoint/2010/main" val="1485449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tdawson\Desktop\bottom righ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8127" y="4572486"/>
            <a:ext cx="4048125" cy="2333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C:\Users\tdawson\Local Settings\Temporary Internet Files\Content.Word\top lef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24735" cy="221361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683568" y="1628800"/>
            <a:ext cx="812531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YEAR 12: </a:t>
            </a:r>
          </a:p>
          <a:p>
            <a:r>
              <a:rPr lang="en-GB" sz="2400" dirty="0"/>
              <a:t>Unit 1: Building positive relationships in Health and Social Care</a:t>
            </a:r>
          </a:p>
          <a:p>
            <a:r>
              <a:rPr lang="en-GB" sz="2400" dirty="0"/>
              <a:t>Unit 2: Equality, Diversity and Rights in Health and Social Care</a:t>
            </a:r>
          </a:p>
          <a:p>
            <a:r>
              <a:rPr lang="en-GB" sz="2400" dirty="0"/>
              <a:t>Unit 3: Health, Safety and Security in Health and Social Care</a:t>
            </a:r>
          </a:p>
          <a:p>
            <a:endParaRPr lang="en-GB" sz="2400" dirty="0"/>
          </a:p>
          <a:p>
            <a:r>
              <a:rPr lang="en-GB" sz="2400" dirty="0"/>
              <a:t>YEAR 13:</a:t>
            </a:r>
          </a:p>
          <a:p>
            <a:r>
              <a:rPr lang="en-GB" sz="2400" dirty="0"/>
              <a:t>Unit 4: Anatomy and Physiology</a:t>
            </a:r>
          </a:p>
          <a:p>
            <a:r>
              <a:rPr lang="en-GB" sz="2400" dirty="0"/>
              <a:t>Unit 10: Nutrition for Health</a:t>
            </a:r>
          </a:p>
          <a:p>
            <a:r>
              <a:rPr lang="en-GB" sz="2400" dirty="0"/>
              <a:t>Unit 17: Supporting people with Mental Health Conditions</a:t>
            </a:r>
          </a:p>
          <a:p>
            <a:endParaRPr lang="en-GB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6632"/>
            <a:ext cx="7072313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0059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75" y="4586279"/>
            <a:ext cx="4048125" cy="233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24"/>
            <a:ext cx="2322513" cy="221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7030A0"/>
                </a:solidFill>
              </a:rPr>
              <a:t>Structure: Diploma </a:t>
            </a:r>
            <a:br>
              <a:rPr lang="en-GB" dirty="0">
                <a:solidFill>
                  <a:srgbClr val="7030A0"/>
                </a:solidFill>
              </a:rPr>
            </a:br>
            <a:r>
              <a:rPr lang="en-GB" dirty="0">
                <a:solidFill>
                  <a:srgbClr val="7030A0"/>
                </a:solidFill>
              </a:rPr>
              <a:t>(2 A level equivalent)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504" y="2228799"/>
            <a:ext cx="89289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This course is made up of 12 units to be studied over two years.</a:t>
            </a:r>
          </a:p>
          <a:p>
            <a:endParaRPr lang="en-GB" sz="3200" dirty="0"/>
          </a:p>
          <a:p>
            <a:r>
              <a:rPr lang="en-GB" sz="3200" dirty="0"/>
              <a:t>5 exam units and  7 moderated portfolio work units.</a:t>
            </a:r>
          </a:p>
          <a:p>
            <a:endParaRPr lang="en-GB" sz="3200" dirty="0"/>
          </a:p>
          <a:p>
            <a:r>
              <a:rPr lang="en-GB" sz="3200" dirty="0"/>
              <a:t>3 exams in Year 12, 2 exam in Year 13.</a:t>
            </a:r>
          </a:p>
        </p:txBody>
      </p:sp>
    </p:spTree>
    <p:extLst>
      <p:ext uri="{BB962C8B-B14F-4D97-AF65-F5344CB8AC3E}">
        <p14:creationId xmlns:p14="http://schemas.microsoft.com/office/powerpoint/2010/main" val="2251858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tdawson\Desktop\bottom righ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8127" y="4572486"/>
            <a:ext cx="4048125" cy="2333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C:\Users\tdawson\Local Settings\Temporary Internet Files\Content.Word\top lef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24735" cy="221361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467544" y="1628800"/>
            <a:ext cx="834133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2000" dirty="0"/>
              <a:t>Year 12 </a:t>
            </a:r>
          </a:p>
          <a:p>
            <a:pPr fontAlgn="base"/>
            <a:r>
              <a:rPr lang="en-GB" sz="2000" dirty="0"/>
              <a:t>Unit 1.Building positive relationships in health and social care        </a:t>
            </a:r>
          </a:p>
          <a:p>
            <a:pPr fontAlgn="base"/>
            <a:r>
              <a:rPr lang="en-GB" sz="2000" dirty="0"/>
              <a:t>Unit 2.Equality, diversity and rights in health and social care </a:t>
            </a:r>
          </a:p>
          <a:p>
            <a:pPr fontAlgn="base"/>
            <a:r>
              <a:rPr lang="en-GB" sz="2000" dirty="0"/>
              <a:t>Unit 3.Health, safety and security in health and social care  </a:t>
            </a:r>
          </a:p>
          <a:p>
            <a:pPr fontAlgn="base"/>
            <a:r>
              <a:rPr lang="en-GB" sz="2000" dirty="0"/>
              <a:t>Unit 5.Infection control  </a:t>
            </a:r>
          </a:p>
          <a:p>
            <a:pPr fontAlgn="base"/>
            <a:r>
              <a:rPr lang="en-GB" sz="2000" dirty="0"/>
              <a:t>Unit 7.Safeguarding  </a:t>
            </a:r>
          </a:p>
          <a:p>
            <a:pPr fontAlgn="base"/>
            <a:r>
              <a:rPr lang="en-GB" sz="2000" dirty="0"/>
              <a:t>Unit 8.Creativity and activity for children and young people</a:t>
            </a:r>
          </a:p>
          <a:p>
            <a:pPr fontAlgn="base"/>
            <a:endParaRPr lang="en-GB" sz="2000" dirty="0"/>
          </a:p>
          <a:p>
            <a:pPr fontAlgn="base"/>
            <a:r>
              <a:rPr lang="en-GB" sz="2000" dirty="0"/>
              <a:t>Year 13 </a:t>
            </a:r>
          </a:p>
          <a:p>
            <a:pPr fontAlgn="base"/>
            <a:r>
              <a:rPr lang="en-GB" sz="2000" dirty="0"/>
              <a:t>Unit 4.Anatomy and physiology for health and social care  </a:t>
            </a:r>
          </a:p>
          <a:p>
            <a:pPr fontAlgn="base"/>
            <a:r>
              <a:rPr lang="en-GB" sz="2000" dirty="0"/>
              <a:t>Unit 10. Nutrition for health  </a:t>
            </a:r>
          </a:p>
          <a:p>
            <a:pPr fontAlgn="base"/>
            <a:r>
              <a:rPr lang="en-GB" sz="2000" dirty="0"/>
              <a:t>Unit 17. Supporting people with mental health conditions  </a:t>
            </a:r>
          </a:p>
          <a:p>
            <a:pPr fontAlgn="base"/>
            <a:r>
              <a:rPr lang="en-GB" sz="2000" dirty="0"/>
              <a:t>Unit 6.Personalisation and a person-centred approach to care  </a:t>
            </a:r>
          </a:p>
          <a:p>
            <a:pPr fontAlgn="base"/>
            <a:r>
              <a:rPr lang="en-GB" sz="2000" dirty="0"/>
              <a:t>Unit 14.The impact of long term physiological conditions  </a:t>
            </a:r>
          </a:p>
          <a:p>
            <a:pPr fontAlgn="base"/>
            <a:r>
              <a:rPr lang="en-GB" sz="2000" dirty="0"/>
              <a:t>Unit 16.Supporting people with dementia  </a:t>
            </a:r>
          </a:p>
          <a:p>
            <a:pPr fontAlgn="base"/>
            <a:r>
              <a:rPr lang="en-GB" dirty="0"/>
              <a:t> </a:t>
            </a:r>
          </a:p>
          <a:p>
            <a:pPr fontAlgn="base"/>
            <a:r>
              <a:rPr lang="en-GB" dirty="0"/>
              <a:t> </a:t>
            </a:r>
          </a:p>
          <a:p>
            <a:pPr fontAlgn="base"/>
            <a:endParaRPr lang="en-GB" dirty="0"/>
          </a:p>
          <a:p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33EEB68-C14A-4644-9F17-FC8C1CDED65F}"/>
              </a:ext>
            </a:extLst>
          </p:cNvPr>
          <p:cNvSpPr txBox="1">
            <a:spLocks/>
          </p:cNvSpPr>
          <p:nvPr/>
        </p:nvSpPr>
        <p:spPr>
          <a:xfrm>
            <a:off x="755576" y="4766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>
                <a:solidFill>
                  <a:srgbClr val="7030A0"/>
                </a:solidFill>
              </a:rPr>
              <a:t>Structure: Diploma </a:t>
            </a:r>
            <a:br>
              <a:rPr lang="en-GB">
                <a:solidFill>
                  <a:srgbClr val="7030A0"/>
                </a:solidFill>
              </a:rPr>
            </a:br>
            <a:r>
              <a:rPr lang="en-GB">
                <a:solidFill>
                  <a:srgbClr val="7030A0"/>
                </a:solidFill>
              </a:rPr>
              <a:t>(2 A level equivalent)</a:t>
            </a:r>
            <a:endParaRPr lang="en-GB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04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tdawson\Desktop\bottom righ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047" y="4552570"/>
            <a:ext cx="4048125" cy="2333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C:\Users\tdawson\Local Settings\Temporary Internet Files\Content.Word\top lef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24735" cy="221361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/>
          <a:lstStyle/>
          <a:p>
            <a:r>
              <a:rPr lang="en-GB" b="1" u="sng" dirty="0">
                <a:solidFill>
                  <a:srgbClr val="7030A0"/>
                </a:solidFill>
              </a:rPr>
              <a:t>Skills and Qualities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2348880"/>
            <a:ext cx="8064896" cy="283272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GB" sz="2800" dirty="0">
                <a:solidFill>
                  <a:schemeClr val="tx1"/>
                </a:solidFill>
              </a:rPr>
              <a:t>Students who study this course must have: </a:t>
            </a:r>
          </a:p>
          <a:p>
            <a:pPr algn="l"/>
            <a:r>
              <a:rPr lang="en-GB" sz="2800" dirty="0">
                <a:solidFill>
                  <a:schemeClr val="tx1"/>
                </a:solidFill>
              </a:rPr>
              <a:t>Good organisational skills</a:t>
            </a:r>
          </a:p>
          <a:p>
            <a:pPr algn="l"/>
            <a:r>
              <a:rPr lang="en-GB" sz="2800" dirty="0">
                <a:solidFill>
                  <a:schemeClr val="tx1"/>
                </a:solidFill>
              </a:rPr>
              <a:t>Good attendance</a:t>
            </a:r>
          </a:p>
          <a:p>
            <a:pPr algn="l"/>
            <a:r>
              <a:rPr lang="en-GB" sz="2800" dirty="0">
                <a:solidFill>
                  <a:schemeClr val="tx1"/>
                </a:solidFill>
              </a:rPr>
              <a:t>Ability to work on feedback given</a:t>
            </a:r>
          </a:p>
          <a:p>
            <a:pPr algn="l"/>
            <a:r>
              <a:rPr lang="en-GB" sz="2800" dirty="0">
                <a:solidFill>
                  <a:schemeClr val="tx1"/>
                </a:solidFill>
              </a:rPr>
              <a:t>Commitment </a:t>
            </a:r>
          </a:p>
          <a:p>
            <a:pPr algn="l"/>
            <a:r>
              <a:rPr lang="en-GB" sz="2800" dirty="0">
                <a:solidFill>
                  <a:schemeClr val="tx1"/>
                </a:solidFill>
              </a:rPr>
              <a:t>Passion for the health care sector and a real interest in working with people.</a:t>
            </a:r>
          </a:p>
          <a:p>
            <a:pPr algn="l"/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081076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tdawson\Desktop\bottom righ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8127" y="4572486"/>
            <a:ext cx="4048125" cy="2333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C:\Users\tdawson\Local Settings\Temporary Internet Files\Content.Word\top lef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24735" cy="221361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2987824" y="177617"/>
            <a:ext cx="45515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u="sng" dirty="0">
                <a:solidFill>
                  <a:srgbClr val="7030A0"/>
                </a:solidFill>
                <a:latin typeface="+mj-lt"/>
              </a:rPr>
              <a:t>Careers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397" y="5162892"/>
            <a:ext cx="3362325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1923" y="401897"/>
            <a:ext cx="2581275" cy="177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2619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49" y="4941168"/>
            <a:ext cx="2619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2852936"/>
            <a:ext cx="28575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769" y="4365104"/>
            <a:ext cx="2619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-41473" y="2819886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en-GB" dirty="0">
                <a:solidFill>
                  <a:schemeClr val="tx1"/>
                </a:solidFill>
              </a:rPr>
              <a:t>Could include: Midwifery, Social Work, Occupational Therapy, Nursing, Sports Therapist, and Child Care worker.</a:t>
            </a:r>
          </a:p>
        </p:txBody>
      </p:sp>
    </p:spTree>
    <p:extLst>
      <p:ext uri="{BB962C8B-B14F-4D97-AF65-F5344CB8AC3E}">
        <p14:creationId xmlns:p14="http://schemas.microsoft.com/office/powerpoint/2010/main" val="1283698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68EFB-63C8-449F-9416-4B7F737FF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More examples of careers in health and social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BD243-DA3B-4842-87F4-1B8812F94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Therapy</a:t>
            </a:r>
          </a:p>
          <a:p>
            <a:r>
              <a:rPr lang="en-GB" dirty="0"/>
              <a:t>Adult learning difficulties</a:t>
            </a:r>
          </a:p>
          <a:p>
            <a:r>
              <a:rPr lang="en-GB" dirty="0"/>
              <a:t>Ambulance and patient transport</a:t>
            </a:r>
          </a:p>
          <a:p>
            <a:r>
              <a:rPr lang="en-GB" dirty="0"/>
              <a:t>Children and young adults</a:t>
            </a:r>
          </a:p>
          <a:p>
            <a:r>
              <a:rPr lang="en-GB" dirty="0"/>
              <a:t>Home care</a:t>
            </a:r>
          </a:p>
          <a:p>
            <a:r>
              <a:rPr lang="en-GB" dirty="0"/>
              <a:t>Live in care/ respite</a:t>
            </a:r>
          </a:p>
          <a:p>
            <a:r>
              <a:rPr lang="en-GB" dirty="0"/>
              <a:t>Older people care</a:t>
            </a:r>
          </a:p>
          <a:p>
            <a:r>
              <a:rPr lang="en-GB" dirty="0"/>
              <a:t>Palliative/ end of life care</a:t>
            </a:r>
          </a:p>
          <a:p>
            <a:r>
              <a:rPr lang="en-GB" dirty="0"/>
              <a:t>Care worker</a:t>
            </a:r>
          </a:p>
          <a:p>
            <a:r>
              <a:rPr lang="en-GB" dirty="0"/>
              <a:t>Key worker- social care</a:t>
            </a:r>
          </a:p>
          <a:p>
            <a:r>
              <a:rPr lang="en-GB" dirty="0"/>
              <a:t>Advocacy worker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4521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8556B189CCFB40B22A89770E3A7251" ma:contentTypeVersion="3" ma:contentTypeDescription="Create a new document." ma:contentTypeScope="" ma:versionID="ed50dfd29f8aeafdeddd16f4ac7d0c0b">
  <xsd:schema xmlns:xsd="http://www.w3.org/2001/XMLSchema" xmlns:xs="http://www.w3.org/2001/XMLSchema" xmlns:p="http://schemas.microsoft.com/office/2006/metadata/properties" xmlns:ns2="0bbbc2f8-d722-45e0-b93e-34ff8134c46f" targetNamespace="http://schemas.microsoft.com/office/2006/metadata/properties" ma:root="true" ma:fieldsID="5cadffd87d11795279a71cd1ac5208e5" ns2:_="">
    <xsd:import namespace="0bbbc2f8-d722-45e0-b93e-34ff8134c4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bbc2f8-d722-45e0-b93e-34ff8134c4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02E0581-CD1A-4DB2-A7BE-69CF8B6A6E0E}"/>
</file>

<file path=customXml/itemProps2.xml><?xml version="1.0" encoding="utf-8"?>
<ds:datastoreItem xmlns:ds="http://schemas.openxmlformats.org/officeDocument/2006/customXml" ds:itemID="{9089E0D5-587C-4E2A-84AE-D150CF10D2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9414DE-5518-4CA0-9DF6-613957F6776B}">
  <ds:schemaRefs>
    <ds:schemaRef ds:uri="http://purl.org/dc/terms/"/>
    <ds:schemaRef ds:uri="http://schemas.microsoft.com/office/2006/documentManagement/types"/>
    <ds:schemaRef ds:uri="http://purl.org/dc/elements/1.1/"/>
    <ds:schemaRef ds:uri="64c210e8-46d4-47c3-907b-fa7a37ac2a29"/>
    <ds:schemaRef ds:uri="3f1e3307-a3a0-40f9-851c-3ca8d288da81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963</TotalTime>
  <Words>560</Words>
  <Application>Microsoft Office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Health and Social Care OCR Level 3 Cambridge Technical Extended Certificate/Diploma</vt:lpstr>
      <vt:lpstr>What is health and social care?</vt:lpstr>
      <vt:lpstr>Structure: Extended Certificate  (1 A level equivalent)</vt:lpstr>
      <vt:lpstr>PowerPoint Presentation</vt:lpstr>
      <vt:lpstr>Structure: Diploma  (2 A level equivalent)</vt:lpstr>
      <vt:lpstr>PowerPoint Presentation</vt:lpstr>
      <vt:lpstr>Skills and Qualities</vt:lpstr>
      <vt:lpstr>PowerPoint Presentation</vt:lpstr>
      <vt:lpstr>More examples of careers in health and social care</vt:lpstr>
      <vt:lpstr>What do you need?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and Social Care</dc:title>
  <dc:creator>Miss Laken</dc:creator>
  <cp:lastModifiedBy>Mr Grainger</cp:lastModifiedBy>
  <cp:revision>28</cp:revision>
  <dcterms:created xsi:type="dcterms:W3CDTF">2016-11-23T10:50:47Z</dcterms:created>
  <dcterms:modified xsi:type="dcterms:W3CDTF">2020-12-04T07:26:45Z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0x010100488556B189CCFB40B22A89770E3A7251</vt:lpwstr>
  </property>
</Properties>
</file>