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4"/>
  </p:sldMasterIdLst>
  <p:notesMasterIdLst>
    <p:notesMasterId r:id="rId12"/>
  </p:notesMasterIdLst>
  <p:sldIdLst>
    <p:sldId id="284" r:id="rId5"/>
    <p:sldId id="286" r:id="rId6"/>
    <p:sldId id="288" r:id="rId7"/>
    <p:sldId id="285" r:id="rId8"/>
    <p:sldId id="291" r:id="rId9"/>
    <p:sldId id="289" r:id="rId10"/>
    <p:sldId id="290" r:id="rId11"/>
  </p:sldIdLst>
  <p:sldSz cx="9144000" cy="6858000" type="screen4x3"/>
  <p:notesSz cx="6858000" cy="9144000"/>
  <p:defaultTextStyle>
    <a:defPPr>
      <a:defRPr lang="en-GB"/>
    </a:defPPr>
    <a:lvl1pPr algn="l" rtl="0" eaLnBrk="0" fontAlgn="base" hangingPunct="0">
      <a:spcBef>
        <a:spcPct val="0"/>
      </a:spcBef>
      <a:spcAft>
        <a:spcPct val="0"/>
      </a:spcAft>
      <a:defRPr sz="2800" kern="1200">
        <a:solidFill>
          <a:schemeClr val="tx1"/>
        </a:solidFill>
        <a:latin typeface="Snap ITC" panose="04040A07060A02020202" pitchFamily="82" charset="0"/>
        <a:ea typeface="+mn-ea"/>
        <a:cs typeface="+mn-cs"/>
      </a:defRPr>
    </a:lvl1pPr>
    <a:lvl2pPr marL="457200" algn="l" rtl="0" eaLnBrk="0" fontAlgn="base" hangingPunct="0">
      <a:spcBef>
        <a:spcPct val="0"/>
      </a:spcBef>
      <a:spcAft>
        <a:spcPct val="0"/>
      </a:spcAft>
      <a:defRPr sz="2800" kern="1200">
        <a:solidFill>
          <a:schemeClr val="tx1"/>
        </a:solidFill>
        <a:latin typeface="Snap ITC" panose="04040A07060A02020202" pitchFamily="82" charset="0"/>
        <a:ea typeface="+mn-ea"/>
        <a:cs typeface="+mn-cs"/>
      </a:defRPr>
    </a:lvl2pPr>
    <a:lvl3pPr marL="914400" algn="l" rtl="0" eaLnBrk="0" fontAlgn="base" hangingPunct="0">
      <a:spcBef>
        <a:spcPct val="0"/>
      </a:spcBef>
      <a:spcAft>
        <a:spcPct val="0"/>
      </a:spcAft>
      <a:defRPr sz="2800" kern="1200">
        <a:solidFill>
          <a:schemeClr val="tx1"/>
        </a:solidFill>
        <a:latin typeface="Snap ITC" panose="04040A07060A02020202" pitchFamily="82" charset="0"/>
        <a:ea typeface="+mn-ea"/>
        <a:cs typeface="+mn-cs"/>
      </a:defRPr>
    </a:lvl3pPr>
    <a:lvl4pPr marL="1371600" algn="l" rtl="0" eaLnBrk="0" fontAlgn="base" hangingPunct="0">
      <a:spcBef>
        <a:spcPct val="0"/>
      </a:spcBef>
      <a:spcAft>
        <a:spcPct val="0"/>
      </a:spcAft>
      <a:defRPr sz="2800" kern="1200">
        <a:solidFill>
          <a:schemeClr val="tx1"/>
        </a:solidFill>
        <a:latin typeface="Snap ITC" panose="04040A07060A02020202" pitchFamily="82" charset="0"/>
        <a:ea typeface="+mn-ea"/>
        <a:cs typeface="+mn-cs"/>
      </a:defRPr>
    </a:lvl4pPr>
    <a:lvl5pPr marL="1828800" algn="l" rtl="0" eaLnBrk="0" fontAlgn="base" hangingPunct="0">
      <a:spcBef>
        <a:spcPct val="0"/>
      </a:spcBef>
      <a:spcAft>
        <a:spcPct val="0"/>
      </a:spcAft>
      <a:defRPr sz="2800" kern="1200">
        <a:solidFill>
          <a:schemeClr val="tx1"/>
        </a:solidFill>
        <a:latin typeface="Snap ITC" panose="04040A07060A02020202" pitchFamily="82" charset="0"/>
        <a:ea typeface="+mn-ea"/>
        <a:cs typeface="+mn-cs"/>
      </a:defRPr>
    </a:lvl5pPr>
    <a:lvl6pPr marL="2286000" algn="l" defTabSz="914400" rtl="0" eaLnBrk="1" latinLnBrk="0" hangingPunct="1">
      <a:defRPr sz="2800" kern="1200">
        <a:solidFill>
          <a:schemeClr val="tx1"/>
        </a:solidFill>
        <a:latin typeface="Snap ITC" panose="04040A07060A02020202" pitchFamily="82" charset="0"/>
        <a:ea typeface="+mn-ea"/>
        <a:cs typeface="+mn-cs"/>
      </a:defRPr>
    </a:lvl6pPr>
    <a:lvl7pPr marL="2743200" algn="l" defTabSz="914400" rtl="0" eaLnBrk="1" latinLnBrk="0" hangingPunct="1">
      <a:defRPr sz="2800" kern="1200">
        <a:solidFill>
          <a:schemeClr val="tx1"/>
        </a:solidFill>
        <a:latin typeface="Snap ITC" panose="04040A07060A02020202" pitchFamily="82" charset="0"/>
        <a:ea typeface="+mn-ea"/>
        <a:cs typeface="+mn-cs"/>
      </a:defRPr>
    </a:lvl7pPr>
    <a:lvl8pPr marL="3200400" algn="l" defTabSz="914400" rtl="0" eaLnBrk="1" latinLnBrk="0" hangingPunct="1">
      <a:defRPr sz="2800" kern="1200">
        <a:solidFill>
          <a:schemeClr val="tx1"/>
        </a:solidFill>
        <a:latin typeface="Snap ITC" panose="04040A07060A02020202" pitchFamily="82" charset="0"/>
        <a:ea typeface="+mn-ea"/>
        <a:cs typeface="+mn-cs"/>
      </a:defRPr>
    </a:lvl8pPr>
    <a:lvl9pPr marL="3657600" algn="l" defTabSz="914400" rtl="0" eaLnBrk="1" latinLnBrk="0" hangingPunct="1">
      <a:defRPr sz="2800" kern="1200">
        <a:solidFill>
          <a:schemeClr val="tx1"/>
        </a:solidFill>
        <a:latin typeface="Snap ITC" panose="04040A07060A02020202"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DD"/>
    <a:srgbClr val="CC9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76" autoAdjust="0"/>
    <p:restoredTop sz="90929"/>
  </p:normalViewPr>
  <p:slideViewPr>
    <p:cSldViewPr>
      <p:cViewPr varScale="1">
        <p:scale>
          <a:sx n="105" d="100"/>
          <a:sy n="105" d="100"/>
        </p:scale>
        <p:origin x="13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4A183DF-1A74-46E9-AA46-25F53335910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39939" name="Rectangle 3">
            <a:extLst>
              <a:ext uri="{FF2B5EF4-FFF2-40B4-BE49-F238E27FC236}">
                <a16:creationId xmlns:a16="http://schemas.microsoft.com/office/drawing/2014/main" id="{5DEE2713-9E1B-426E-911F-889E915634E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GB"/>
          </a:p>
        </p:txBody>
      </p:sp>
      <p:sp>
        <p:nvSpPr>
          <p:cNvPr id="2052" name="Rectangle 4">
            <a:extLst>
              <a:ext uri="{FF2B5EF4-FFF2-40B4-BE49-F238E27FC236}">
                <a16:creationId xmlns:a16="http://schemas.microsoft.com/office/drawing/2014/main" id="{5960EBE7-922F-4A93-8217-38887E61C52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7E96DCBC-4960-4012-AC49-BC8AFD54A24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942" name="Rectangle 6">
            <a:extLst>
              <a:ext uri="{FF2B5EF4-FFF2-40B4-BE49-F238E27FC236}">
                <a16:creationId xmlns:a16="http://schemas.microsoft.com/office/drawing/2014/main" id="{E7DA9001-5E01-4EFF-9A9A-0352FF910B8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39943" name="Rectangle 7">
            <a:extLst>
              <a:ext uri="{FF2B5EF4-FFF2-40B4-BE49-F238E27FC236}">
                <a16:creationId xmlns:a16="http://schemas.microsoft.com/office/drawing/2014/main" id="{F0E8DF4D-EBAB-47CF-B3DE-108F76EF5D6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AFBFFCAC-A02D-42B4-ACD0-9CCEA6EDD51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have already decided to study a physics or STEM subject at university and so need physics at A level, you might be unsure of what you want to do after you’re A levels and want to keep your options open, physics is an excellent choice in that case, you might just enjoy physics (this hopefully applies to the previous categories) and want to study it further.</a:t>
            </a:r>
          </a:p>
        </p:txBody>
      </p:sp>
      <p:sp>
        <p:nvSpPr>
          <p:cNvPr id="4" name="Slide Number Placeholder 3"/>
          <p:cNvSpPr>
            <a:spLocks noGrp="1"/>
          </p:cNvSpPr>
          <p:nvPr>
            <p:ph type="sldNum" sz="quarter" idx="5"/>
          </p:nvPr>
        </p:nvSpPr>
        <p:spPr/>
        <p:txBody>
          <a:bodyPr/>
          <a:lstStyle/>
          <a:p>
            <a:fld id="{AFBFFCAC-A02D-42B4-ACD0-9CCEA6EDD51C}" type="slidenum">
              <a:rPr lang="en-GB" altLang="en-US" smtClean="0"/>
              <a:pPr/>
              <a:t>2</a:t>
            </a:fld>
            <a:endParaRPr lang="en-GB" altLang="en-US"/>
          </a:p>
        </p:txBody>
      </p:sp>
    </p:spTree>
    <p:extLst>
      <p:ext uri="{BB962C8B-B14F-4D97-AF65-F5344CB8AC3E}">
        <p14:creationId xmlns:p14="http://schemas.microsoft.com/office/powerpoint/2010/main" val="123053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listed a number of career areas that you might have thought about and the IOP link will take you to many more.</a:t>
            </a:r>
          </a:p>
        </p:txBody>
      </p:sp>
      <p:sp>
        <p:nvSpPr>
          <p:cNvPr id="4" name="Slide Number Placeholder 3"/>
          <p:cNvSpPr>
            <a:spLocks noGrp="1"/>
          </p:cNvSpPr>
          <p:nvPr>
            <p:ph type="sldNum" sz="quarter" idx="5"/>
          </p:nvPr>
        </p:nvSpPr>
        <p:spPr/>
        <p:txBody>
          <a:bodyPr/>
          <a:lstStyle/>
          <a:p>
            <a:fld id="{AFBFFCAC-A02D-42B4-ACD0-9CCEA6EDD51C}" type="slidenum">
              <a:rPr lang="en-GB" altLang="en-US" smtClean="0"/>
              <a:pPr/>
              <a:t>3</a:t>
            </a:fld>
            <a:endParaRPr lang="en-GB" altLang="en-US"/>
          </a:p>
        </p:txBody>
      </p:sp>
    </p:spTree>
    <p:extLst>
      <p:ext uri="{BB962C8B-B14F-4D97-AF65-F5344CB8AC3E}">
        <p14:creationId xmlns:p14="http://schemas.microsoft.com/office/powerpoint/2010/main" val="4713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0B3196F-8F6F-406D-A9FE-C4A71C9F20D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796AA4A-BFA8-4F02-B2C8-C232649DF5AE}"/>
              </a:ext>
            </a:extLst>
          </p:cNvPr>
          <p:cNvSpPr>
            <a:spLocks noGrp="1" noChangeArrowheads="1"/>
          </p:cNvSpPr>
          <p:nvPr>
            <p:ph type="body" idx="1"/>
          </p:nvPr>
        </p:nvSpPr>
        <p:spPr>
          <a:noFill/>
        </p:spPr>
        <p:txBody>
          <a:bodyPr/>
          <a:lstStyle/>
          <a:p>
            <a:endParaRPr lang="en-US" altLang="en-US"/>
          </a:p>
        </p:txBody>
      </p:sp>
      <p:sp>
        <p:nvSpPr>
          <p:cNvPr id="8196" name="Slide Number Placeholder 3">
            <a:extLst>
              <a:ext uri="{FF2B5EF4-FFF2-40B4-BE49-F238E27FC236}">
                <a16:creationId xmlns:a16="http://schemas.microsoft.com/office/drawing/2014/main" id="{B7074203-3EF5-4D42-86E2-A71B1D3469C6}"/>
              </a:ext>
            </a:extLst>
          </p:cNvPr>
          <p:cNvSpPr>
            <a:spLocks noGrp="1"/>
          </p:cNvSpPr>
          <p:nvPr>
            <p:ph type="sldNum" sz="quarter" idx="5"/>
          </p:nvPr>
        </p:nvSpPr>
        <p:spPr>
          <a:noFill/>
        </p:spPr>
        <p:txBody>
          <a:bodyPr/>
          <a:lstStyle>
            <a:lvl1pPr>
              <a:defRPr sz="2800">
                <a:solidFill>
                  <a:schemeClr val="tx1"/>
                </a:solidFill>
                <a:latin typeface="Snap ITC" panose="04040A07060A02020202" pitchFamily="82" charset="0"/>
              </a:defRPr>
            </a:lvl1pPr>
            <a:lvl2pPr marL="742950" indent="-285750">
              <a:defRPr sz="2800">
                <a:solidFill>
                  <a:schemeClr val="tx1"/>
                </a:solidFill>
                <a:latin typeface="Snap ITC" panose="04040A07060A02020202" pitchFamily="82" charset="0"/>
              </a:defRPr>
            </a:lvl2pPr>
            <a:lvl3pPr marL="1143000" indent="-228600">
              <a:defRPr sz="2800">
                <a:solidFill>
                  <a:schemeClr val="tx1"/>
                </a:solidFill>
                <a:latin typeface="Snap ITC" panose="04040A07060A02020202" pitchFamily="82" charset="0"/>
              </a:defRPr>
            </a:lvl3pPr>
            <a:lvl4pPr marL="1600200" indent="-228600">
              <a:defRPr sz="2800">
                <a:solidFill>
                  <a:schemeClr val="tx1"/>
                </a:solidFill>
                <a:latin typeface="Snap ITC" panose="04040A07060A02020202" pitchFamily="82" charset="0"/>
              </a:defRPr>
            </a:lvl4pPr>
            <a:lvl5pPr marL="2057400" indent="-228600">
              <a:defRPr sz="2800">
                <a:solidFill>
                  <a:schemeClr val="tx1"/>
                </a:solidFill>
                <a:latin typeface="Snap ITC" panose="04040A07060A02020202" pitchFamily="82" charset="0"/>
              </a:defRPr>
            </a:lvl5pPr>
            <a:lvl6pPr marL="2514600" indent="-228600" eaLnBrk="0" fontAlgn="base" hangingPunct="0">
              <a:spcBef>
                <a:spcPct val="0"/>
              </a:spcBef>
              <a:spcAft>
                <a:spcPct val="0"/>
              </a:spcAft>
              <a:defRPr sz="2800">
                <a:solidFill>
                  <a:schemeClr val="tx1"/>
                </a:solidFill>
                <a:latin typeface="Snap ITC" panose="04040A07060A02020202" pitchFamily="82" charset="0"/>
              </a:defRPr>
            </a:lvl6pPr>
            <a:lvl7pPr marL="2971800" indent="-228600" eaLnBrk="0" fontAlgn="base" hangingPunct="0">
              <a:spcBef>
                <a:spcPct val="0"/>
              </a:spcBef>
              <a:spcAft>
                <a:spcPct val="0"/>
              </a:spcAft>
              <a:defRPr sz="2800">
                <a:solidFill>
                  <a:schemeClr val="tx1"/>
                </a:solidFill>
                <a:latin typeface="Snap ITC" panose="04040A07060A02020202" pitchFamily="82" charset="0"/>
              </a:defRPr>
            </a:lvl7pPr>
            <a:lvl8pPr marL="3429000" indent="-228600" eaLnBrk="0" fontAlgn="base" hangingPunct="0">
              <a:spcBef>
                <a:spcPct val="0"/>
              </a:spcBef>
              <a:spcAft>
                <a:spcPct val="0"/>
              </a:spcAft>
              <a:defRPr sz="2800">
                <a:solidFill>
                  <a:schemeClr val="tx1"/>
                </a:solidFill>
                <a:latin typeface="Snap ITC" panose="04040A07060A02020202" pitchFamily="82" charset="0"/>
              </a:defRPr>
            </a:lvl8pPr>
            <a:lvl9pPr marL="3886200" indent="-228600" eaLnBrk="0" fontAlgn="base" hangingPunct="0">
              <a:spcBef>
                <a:spcPct val="0"/>
              </a:spcBef>
              <a:spcAft>
                <a:spcPct val="0"/>
              </a:spcAft>
              <a:defRPr sz="2800">
                <a:solidFill>
                  <a:schemeClr val="tx1"/>
                </a:solidFill>
                <a:latin typeface="Snap ITC" panose="04040A07060A02020202" pitchFamily="82" charset="0"/>
              </a:defRPr>
            </a:lvl9pPr>
          </a:lstStyle>
          <a:p>
            <a:fld id="{398EF15A-1C9F-41EB-A342-E8BAE7138065}" type="slidenum">
              <a:rPr lang="en-GB" altLang="en-US" sz="1200">
                <a:latin typeface="Times New Roman" panose="02020603050405020304" pitchFamily="18" charset="0"/>
              </a:rPr>
              <a:pPr/>
              <a:t>6</a:t>
            </a:fld>
            <a:endParaRPr lang="en-GB" altLang="en-US"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571CDE-8F17-40F1-9DC8-CD13B9763F5A}"/>
              </a:ext>
            </a:extLst>
          </p:cNvPr>
          <p:cNvSpPr>
            <a:spLocks noGrp="1"/>
          </p:cNvSpPr>
          <p:nvPr>
            <p:ph type="dt" sz="half" idx="10"/>
          </p:nvPr>
        </p:nvSpPr>
        <p:spPr/>
        <p:txBody>
          <a:bodyPr/>
          <a:lstStyle>
            <a:lvl1pPr>
              <a:defRPr/>
            </a:lvl1pPr>
          </a:lstStyle>
          <a:p>
            <a:pPr>
              <a:defRPr/>
            </a:pPr>
            <a:fld id="{CEF5B205-7462-48A7-AF85-CC5DF9AFBF02}" type="datetimeFigureOut">
              <a:rPr lang="en-GB"/>
              <a:pPr>
                <a:defRPr/>
              </a:pPr>
              <a:t>12/01/2022</a:t>
            </a:fld>
            <a:endParaRPr lang="en-GB"/>
          </a:p>
        </p:txBody>
      </p:sp>
      <p:sp>
        <p:nvSpPr>
          <p:cNvPr id="5" name="Footer Placeholder 4">
            <a:extLst>
              <a:ext uri="{FF2B5EF4-FFF2-40B4-BE49-F238E27FC236}">
                <a16:creationId xmlns:a16="http://schemas.microsoft.com/office/drawing/2014/main" id="{C3D03CEC-F8BF-4B4A-BF96-D2EDA67FEE1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DF8AA2B-2A93-4ED9-894D-FD256B0F0A30}"/>
              </a:ext>
            </a:extLst>
          </p:cNvPr>
          <p:cNvSpPr>
            <a:spLocks noGrp="1"/>
          </p:cNvSpPr>
          <p:nvPr>
            <p:ph type="sldNum" sz="quarter" idx="12"/>
          </p:nvPr>
        </p:nvSpPr>
        <p:spPr/>
        <p:txBody>
          <a:bodyPr/>
          <a:lstStyle>
            <a:lvl1pPr>
              <a:defRPr/>
            </a:lvl1pPr>
          </a:lstStyle>
          <a:p>
            <a:fld id="{1808C0C9-2B38-4FEA-9A5D-6119647121E3}" type="slidenum">
              <a:rPr lang="en-GB" altLang="en-US"/>
              <a:pPr/>
              <a:t>‹#›</a:t>
            </a:fld>
            <a:endParaRPr lang="en-GB" altLang="en-US"/>
          </a:p>
        </p:txBody>
      </p:sp>
    </p:spTree>
    <p:extLst>
      <p:ext uri="{BB962C8B-B14F-4D97-AF65-F5344CB8AC3E}">
        <p14:creationId xmlns:p14="http://schemas.microsoft.com/office/powerpoint/2010/main" val="388356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3A60D7-F0DB-4381-BE99-8075FD462B42}"/>
              </a:ext>
            </a:extLst>
          </p:cNvPr>
          <p:cNvSpPr>
            <a:spLocks noGrp="1"/>
          </p:cNvSpPr>
          <p:nvPr>
            <p:ph type="dt" sz="half" idx="10"/>
          </p:nvPr>
        </p:nvSpPr>
        <p:spPr/>
        <p:txBody>
          <a:bodyPr/>
          <a:lstStyle>
            <a:lvl1pPr>
              <a:defRPr/>
            </a:lvl1pPr>
          </a:lstStyle>
          <a:p>
            <a:pPr>
              <a:defRPr/>
            </a:pPr>
            <a:fld id="{15B8E53A-6C04-4EAE-8F93-2C35609379D6}" type="datetimeFigureOut">
              <a:rPr lang="en-GB"/>
              <a:pPr>
                <a:defRPr/>
              </a:pPr>
              <a:t>12/01/2022</a:t>
            </a:fld>
            <a:endParaRPr lang="en-GB"/>
          </a:p>
        </p:txBody>
      </p:sp>
      <p:sp>
        <p:nvSpPr>
          <p:cNvPr id="5" name="Footer Placeholder 4">
            <a:extLst>
              <a:ext uri="{FF2B5EF4-FFF2-40B4-BE49-F238E27FC236}">
                <a16:creationId xmlns:a16="http://schemas.microsoft.com/office/drawing/2014/main" id="{DF0C0A18-19C5-4C47-8308-E40EF7B8C1A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31862AA-D39C-4A1E-A401-16361F129028}"/>
              </a:ext>
            </a:extLst>
          </p:cNvPr>
          <p:cNvSpPr>
            <a:spLocks noGrp="1"/>
          </p:cNvSpPr>
          <p:nvPr>
            <p:ph type="sldNum" sz="quarter" idx="12"/>
          </p:nvPr>
        </p:nvSpPr>
        <p:spPr/>
        <p:txBody>
          <a:bodyPr/>
          <a:lstStyle>
            <a:lvl1pPr>
              <a:defRPr/>
            </a:lvl1pPr>
          </a:lstStyle>
          <a:p>
            <a:fld id="{B75EA5A4-CDEF-47D2-9FFA-254107204AEE}" type="slidenum">
              <a:rPr lang="en-GB" altLang="en-US"/>
              <a:pPr/>
              <a:t>‹#›</a:t>
            </a:fld>
            <a:endParaRPr lang="en-GB" altLang="en-US"/>
          </a:p>
        </p:txBody>
      </p:sp>
    </p:spTree>
    <p:extLst>
      <p:ext uri="{BB962C8B-B14F-4D97-AF65-F5344CB8AC3E}">
        <p14:creationId xmlns:p14="http://schemas.microsoft.com/office/powerpoint/2010/main" val="160952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65CD55-EB96-4009-A47D-C6C5A07388E4}"/>
              </a:ext>
            </a:extLst>
          </p:cNvPr>
          <p:cNvSpPr>
            <a:spLocks noGrp="1"/>
          </p:cNvSpPr>
          <p:nvPr>
            <p:ph type="dt" sz="half" idx="10"/>
          </p:nvPr>
        </p:nvSpPr>
        <p:spPr/>
        <p:txBody>
          <a:bodyPr/>
          <a:lstStyle>
            <a:lvl1pPr>
              <a:defRPr/>
            </a:lvl1pPr>
          </a:lstStyle>
          <a:p>
            <a:pPr>
              <a:defRPr/>
            </a:pPr>
            <a:fld id="{FFB738CE-471C-4A9F-8A91-931F59A562C6}" type="datetimeFigureOut">
              <a:rPr lang="en-GB"/>
              <a:pPr>
                <a:defRPr/>
              </a:pPr>
              <a:t>12/01/2022</a:t>
            </a:fld>
            <a:endParaRPr lang="en-GB"/>
          </a:p>
        </p:txBody>
      </p:sp>
      <p:sp>
        <p:nvSpPr>
          <p:cNvPr id="5" name="Footer Placeholder 4">
            <a:extLst>
              <a:ext uri="{FF2B5EF4-FFF2-40B4-BE49-F238E27FC236}">
                <a16:creationId xmlns:a16="http://schemas.microsoft.com/office/drawing/2014/main" id="{6622E57D-16A7-4A41-826A-8E7F153C8F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476937B-924C-4276-8E7E-7F22BD334393}"/>
              </a:ext>
            </a:extLst>
          </p:cNvPr>
          <p:cNvSpPr>
            <a:spLocks noGrp="1"/>
          </p:cNvSpPr>
          <p:nvPr>
            <p:ph type="sldNum" sz="quarter" idx="12"/>
          </p:nvPr>
        </p:nvSpPr>
        <p:spPr/>
        <p:txBody>
          <a:bodyPr/>
          <a:lstStyle>
            <a:lvl1pPr>
              <a:defRPr/>
            </a:lvl1pPr>
          </a:lstStyle>
          <a:p>
            <a:fld id="{33058C24-28CA-4DD9-991C-76807FBD25CB}" type="slidenum">
              <a:rPr lang="en-GB" altLang="en-US"/>
              <a:pPr/>
              <a:t>‹#›</a:t>
            </a:fld>
            <a:endParaRPr lang="en-GB" altLang="en-US"/>
          </a:p>
        </p:txBody>
      </p:sp>
    </p:spTree>
    <p:extLst>
      <p:ext uri="{BB962C8B-B14F-4D97-AF65-F5344CB8AC3E}">
        <p14:creationId xmlns:p14="http://schemas.microsoft.com/office/powerpoint/2010/main" val="174356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E6AEBA-98D3-4E95-BBE3-E51CE3E84C4C}"/>
              </a:ext>
            </a:extLst>
          </p:cNvPr>
          <p:cNvSpPr>
            <a:spLocks noGrp="1"/>
          </p:cNvSpPr>
          <p:nvPr>
            <p:ph type="dt" sz="half" idx="10"/>
          </p:nvPr>
        </p:nvSpPr>
        <p:spPr/>
        <p:txBody>
          <a:bodyPr/>
          <a:lstStyle>
            <a:lvl1pPr>
              <a:defRPr/>
            </a:lvl1pPr>
          </a:lstStyle>
          <a:p>
            <a:pPr>
              <a:defRPr/>
            </a:pPr>
            <a:fld id="{E117744F-C191-47E7-9147-451719717C3E}" type="datetimeFigureOut">
              <a:rPr lang="en-GB"/>
              <a:pPr>
                <a:defRPr/>
              </a:pPr>
              <a:t>12/01/2022</a:t>
            </a:fld>
            <a:endParaRPr lang="en-GB"/>
          </a:p>
        </p:txBody>
      </p:sp>
      <p:sp>
        <p:nvSpPr>
          <p:cNvPr id="5" name="Footer Placeholder 4">
            <a:extLst>
              <a:ext uri="{FF2B5EF4-FFF2-40B4-BE49-F238E27FC236}">
                <a16:creationId xmlns:a16="http://schemas.microsoft.com/office/drawing/2014/main" id="{ED3C01B6-C9E9-4B0C-A794-B7EB146DC2C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2F6E142-8DB9-4B53-8081-4489A541F3F9}"/>
              </a:ext>
            </a:extLst>
          </p:cNvPr>
          <p:cNvSpPr>
            <a:spLocks noGrp="1"/>
          </p:cNvSpPr>
          <p:nvPr>
            <p:ph type="sldNum" sz="quarter" idx="12"/>
          </p:nvPr>
        </p:nvSpPr>
        <p:spPr/>
        <p:txBody>
          <a:bodyPr/>
          <a:lstStyle>
            <a:lvl1pPr>
              <a:defRPr/>
            </a:lvl1pPr>
          </a:lstStyle>
          <a:p>
            <a:fld id="{47E48EC5-79EF-422A-9F55-AC744ACF7F25}" type="slidenum">
              <a:rPr lang="en-GB" altLang="en-US"/>
              <a:pPr/>
              <a:t>‹#›</a:t>
            </a:fld>
            <a:endParaRPr lang="en-GB" altLang="en-US"/>
          </a:p>
        </p:txBody>
      </p:sp>
    </p:spTree>
    <p:extLst>
      <p:ext uri="{BB962C8B-B14F-4D97-AF65-F5344CB8AC3E}">
        <p14:creationId xmlns:p14="http://schemas.microsoft.com/office/powerpoint/2010/main" val="38945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3CC37B-0A7B-4F68-86E3-5B9C22A49EA9}"/>
              </a:ext>
            </a:extLst>
          </p:cNvPr>
          <p:cNvSpPr>
            <a:spLocks noGrp="1"/>
          </p:cNvSpPr>
          <p:nvPr>
            <p:ph type="dt" sz="half" idx="10"/>
          </p:nvPr>
        </p:nvSpPr>
        <p:spPr/>
        <p:txBody>
          <a:bodyPr/>
          <a:lstStyle>
            <a:lvl1pPr>
              <a:defRPr/>
            </a:lvl1pPr>
          </a:lstStyle>
          <a:p>
            <a:pPr>
              <a:defRPr/>
            </a:pPr>
            <a:fld id="{47D29E70-CEC9-47B8-AF15-0584F75F5ED5}" type="datetimeFigureOut">
              <a:rPr lang="en-GB"/>
              <a:pPr>
                <a:defRPr/>
              </a:pPr>
              <a:t>12/01/2022</a:t>
            </a:fld>
            <a:endParaRPr lang="en-GB"/>
          </a:p>
        </p:txBody>
      </p:sp>
      <p:sp>
        <p:nvSpPr>
          <p:cNvPr id="5" name="Footer Placeholder 4">
            <a:extLst>
              <a:ext uri="{FF2B5EF4-FFF2-40B4-BE49-F238E27FC236}">
                <a16:creationId xmlns:a16="http://schemas.microsoft.com/office/drawing/2014/main" id="{410A69CD-C75C-4C3F-869B-2DB692D12DD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4C5BDB-835F-4309-8BBB-E1C111A34F6E}"/>
              </a:ext>
            </a:extLst>
          </p:cNvPr>
          <p:cNvSpPr>
            <a:spLocks noGrp="1"/>
          </p:cNvSpPr>
          <p:nvPr>
            <p:ph type="sldNum" sz="quarter" idx="12"/>
          </p:nvPr>
        </p:nvSpPr>
        <p:spPr/>
        <p:txBody>
          <a:bodyPr/>
          <a:lstStyle>
            <a:lvl1pPr>
              <a:defRPr/>
            </a:lvl1pPr>
          </a:lstStyle>
          <a:p>
            <a:fld id="{D6212E18-CEB9-4FB6-A688-4BDB68E39D9F}" type="slidenum">
              <a:rPr lang="en-GB" altLang="en-US"/>
              <a:pPr/>
              <a:t>‹#›</a:t>
            </a:fld>
            <a:endParaRPr lang="en-GB" altLang="en-US"/>
          </a:p>
        </p:txBody>
      </p:sp>
    </p:spTree>
    <p:extLst>
      <p:ext uri="{BB962C8B-B14F-4D97-AF65-F5344CB8AC3E}">
        <p14:creationId xmlns:p14="http://schemas.microsoft.com/office/powerpoint/2010/main" val="175383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48CABEC-ECD3-44EB-A88A-71175CF4F35C}"/>
              </a:ext>
            </a:extLst>
          </p:cNvPr>
          <p:cNvSpPr>
            <a:spLocks noGrp="1"/>
          </p:cNvSpPr>
          <p:nvPr>
            <p:ph type="dt" sz="half" idx="10"/>
          </p:nvPr>
        </p:nvSpPr>
        <p:spPr/>
        <p:txBody>
          <a:bodyPr/>
          <a:lstStyle>
            <a:lvl1pPr>
              <a:defRPr/>
            </a:lvl1pPr>
          </a:lstStyle>
          <a:p>
            <a:pPr>
              <a:defRPr/>
            </a:pPr>
            <a:fld id="{B6C97AC9-3108-4A7D-AB36-8F3439F8D65E}" type="datetimeFigureOut">
              <a:rPr lang="en-GB"/>
              <a:pPr>
                <a:defRPr/>
              </a:pPr>
              <a:t>12/01/2022</a:t>
            </a:fld>
            <a:endParaRPr lang="en-GB"/>
          </a:p>
        </p:txBody>
      </p:sp>
      <p:sp>
        <p:nvSpPr>
          <p:cNvPr id="6" name="Footer Placeholder 4">
            <a:extLst>
              <a:ext uri="{FF2B5EF4-FFF2-40B4-BE49-F238E27FC236}">
                <a16:creationId xmlns:a16="http://schemas.microsoft.com/office/drawing/2014/main" id="{8F41F5DC-4AF2-4846-9799-AAF11214866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5B78A79-0058-4A7A-A825-0A4D6A3B7D80}"/>
              </a:ext>
            </a:extLst>
          </p:cNvPr>
          <p:cNvSpPr>
            <a:spLocks noGrp="1"/>
          </p:cNvSpPr>
          <p:nvPr>
            <p:ph type="sldNum" sz="quarter" idx="12"/>
          </p:nvPr>
        </p:nvSpPr>
        <p:spPr/>
        <p:txBody>
          <a:bodyPr/>
          <a:lstStyle>
            <a:lvl1pPr>
              <a:defRPr/>
            </a:lvl1pPr>
          </a:lstStyle>
          <a:p>
            <a:fld id="{22CCC946-BD94-4D2A-B0C4-C3115CCE6182}" type="slidenum">
              <a:rPr lang="en-GB" altLang="en-US"/>
              <a:pPr/>
              <a:t>‹#›</a:t>
            </a:fld>
            <a:endParaRPr lang="en-GB" altLang="en-US"/>
          </a:p>
        </p:txBody>
      </p:sp>
    </p:spTree>
    <p:extLst>
      <p:ext uri="{BB962C8B-B14F-4D97-AF65-F5344CB8AC3E}">
        <p14:creationId xmlns:p14="http://schemas.microsoft.com/office/powerpoint/2010/main" val="113494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7511305-3558-4446-BB38-5868C156CDDE}"/>
              </a:ext>
            </a:extLst>
          </p:cNvPr>
          <p:cNvSpPr>
            <a:spLocks noGrp="1"/>
          </p:cNvSpPr>
          <p:nvPr>
            <p:ph type="dt" sz="half" idx="10"/>
          </p:nvPr>
        </p:nvSpPr>
        <p:spPr/>
        <p:txBody>
          <a:bodyPr/>
          <a:lstStyle>
            <a:lvl1pPr>
              <a:defRPr/>
            </a:lvl1pPr>
          </a:lstStyle>
          <a:p>
            <a:pPr>
              <a:defRPr/>
            </a:pPr>
            <a:fld id="{74DF55ED-5E3C-47BD-B3DB-94BB61545C44}" type="datetimeFigureOut">
              <a:rPr lang="en-GB"/>
              <a:pPr>
                <a:defRPr/>
              </a:pPr>
              <a:t>12/01/2022</a:t>
            </a:fld>
            <a:endParaRPr lang="en-GB"/>
          </a:p>
        </p:txBody>
      </p:sp>
      <p:sp>
        <p:nvSpPr>
          <p:cNvPr id="8" name="Footer Placeholder 4">
            <a:extLst>
              <a:ext uri="{FF2B5EF4-FFF2-40B4-BE49-F238E27FC236}">
                <a16:creationId xmlns:a16="http://schemas.microsoft.com/office/drawing/2014/main" id="{D3A60DFD-B636-4B22-A192-84CBAFEF44F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09F767B-C2A0-412E-AE2F-2B3D2BFB555E}"/>
              </a:ext>
            </a:extLst>
          </p:cNvPr>
          <p:cNvSpPr>
            <a:spLocks noGrp="1"/>
          </p:cNvSpPr>
          <p:nvPr>
            <p:ph type="sldNum" sz="quarter" idx="12"/>
          </p:nvPr>
        </p:nvSpPr>
        <p:spPr/>
        <p:txBody>
          <a:bodyPr/>
          <a:lstStyle>
            <a:lvl1pPr>
              <a:defRPr/>
            </a:lvl1pPr>
          </a:lstStyle>
          <a:p>
            <a:fld id="{168C1EAC-1D81-4050-B28D-4DBC85C0AB8A}" type="slidenum">
              <a:rPr lang="en-GB" altLang="en-US"/>
              <a:pPr/>
              <a:t>‹#›</a:t>
            </a:fld>
            <a:endParaRPr lang="en-GB" altLang="en-US"/>
          </a:p>
        </p:txBody>
      </p:sp>
    </p:spTree>
    <p:extLst>
      <p:ext uri="{BB962C8B-B14F-4D97-AF65-F5344CB8AC3E}">
        <p14:creationId xmlns:p14="http://schemas.microsoft.com/office/powerpoint/2010/main" val="94435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3458278-D10D-4306-9924-9E5873187642}"/>
              </a:ext>
            </a:extLst>
          </p:cNvPr>
          <p:cNvSpPr>
            <a:spLocks noGrp="1"/>
          </p:cNvSpPr>
          <p:nvPr>
            <p:ph type="dt" sz="half" idx="10"/>
          </p:nvPr>
        </p:nvSpPr>
        <p:spPr/>
        <p:txBody>
          <a:bodyPr/>
          <a:lstStyle>
            <a:lvl1pPr>
              <a:defRPr/>
            </a:lvl1pPr>
          </a:lstStyle>
          <a:p>
            <a:pPr>
              <a:defRPr/>
            </a:pPr>
            <a:fld id="{9C512A89-8C08-4EC4-B262-52DB3198F48E}" type="datetimeFigureOut">
              <a:rPr lang="en-GB"/>
              <a:pPr>
                <a:defRPr/>
              </a:pPr>
              <a:t>12/01/2022</a:t>
            </a:fld>
            <a:endParaRPr lang="en-GB"/>
          </a:p>
        </p:txBody>
      </p:sp>
      <p:sp>
        <p:nvSpPr>
          <p:cNvPr id="4" name="Footer Placeholder 4">
            <a:extLst>
              <a:ext uri="{FF2B5EF4-FFF2-40B4-BE49-F238E27FC236}">
                <a16:creationId xmlns:a16="http://schemas.microsoft.com/office/drawing/2014/main" id="{DC4EF6B5-6EE5-433E-81BF-E8AB4A75391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9952677-6E1B-4715-BD29-9E2D3435482D}"/>
              </a:ext>
            </a:extLst>
          </p:cNvPr>
          <p:cNvSpPr>
            <a:spLocks noGrp="1"/>
          </p:cNvSpPr>
          <p:nvPr>
            <p:ph type="sldNum" sz="quarter" idx="12"/>
          </p:nvPr>
        </p:nvSpPr>
        <p:spPr/>
        <p:txBody>
          <a:bodyPr/>
          <a:lstStyle>
            <a:lvl1pPr>
              <a:defRPr/>
            </a:lvl1pPr>
          </a:lstStyle>
          <a:p>
            <a:fld id="{15444C6C-FE1B-4266-8D88-EA5832528796}" type="slidenum">
              <a:rPr lang="en-GB" altLang="en-US"/>
              <a:pPr/>
              <a:t>‹#›</a:t>
            </a:fld>
            <a:endParaRPr lang="en-GB" altLang="en-US"/>
          </a:p>
        </p:txBody>
      </p:sp>
    </p:spTree>
    <p:extLst>
      <p:ext uri="{BB962C8B-B14F-4D97-AF65-F5344CB8AC3E}">
        <p14:creationId xmlns:p14="http://schemas.microsoft.com/office/powerpoint/2010/main" val="192062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D64DC7-E0D2-4B79-967E-D6C3B0AC5A0F}"/>
              </a:ext>
            </a:extLst>
          </p:cNvPr>
          <p:cNvSpPr>
            <a:spLocks noGrp="1"/>
          </p:cNvSpPr>
          <p:nvPr>
            <p:ph type="dt" sz="half" idx="10"/>
          </p:nvPr>
        </p:nvSpPr>
        <p:spPr/>
        <p:txBody>
          <a:bodyPr/>
          <a:lstStyle>
            <a:lvl1pPr>
              <a:defRPr/>
            </a:lvl1pPr>
          </a:lstStyle>
          <a:p>
            <a:pPr>
              <a:defRPr/>
            </a:pPr>
            <a:fld id="{2C2071E4-4745-43E4-AD98-5093E85E66AB}" type="datetimeFigureOut">
              <a:rPr lang="en-GB"/>
              <a:pPr>
                <a:defRPr/>
              </a:pPr>
              <a:t>12/01/2022</a:t>
            </a:fld>
            <a:endParaRPr lang="en-GB"/>
          </a:p>
        </p:txBody>
      </p:sp>
      <p:sp>
        <p:nvSpPr>
          <p:cNvPr id="3" name="Footer Placeholder 4">
            <a:extLst>
              <a:ext uri="{FF2B5EF4-FFF2-40B4-BE49-F238E27FC236}">
                <a16:creationId xmlns:a16="http://schemas.microsoft.com/office/drawing/2014/main" id="{08A80368-6AFA-4849-8631-DCE6C75F5B5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71D96BF-72F8-4FF8-BD0F-EF53BDB1AF80}"/>
              </a:ext>
            </a:extLst>
          </p:cNvPr>
          <p:cNvSpPr>
            <a:spLocks noGrp="1"/>
          </p:cNvSpPr>
          <p:nvPr>
            <p:ph type="sldNum" sz="quarter" idx="12"/>
          </p:nvPr>
        </p:nvSpPr>
        <p:spPr/>
        <p:txBody>
          <a:bodyPr/>
          <a:lstStyle>
            <a:lvl1pPr>
              <a:defRPr/>
            </a:lvl1pPr>
          </a:lstStyle>
          <a:p>
            <a:fld id="{CA59FFAC-C8B2-4791-9BF0-F09CF62BF919}" type="slidenum">
              <a:rPr lang="en-GB" altLang="en-US"/>
              <a:pPr/>
              <a:t>‹#›</a:t>
            </a:fld>
            <a:endParaRPr lang="en-GB" altLang="en-US"/>
          </a:p>
        </p:txBody>
      </p:sp>
    </p:spTree>
    <p:extLst>
      <p:ext uri="{BB962C8B-B14F-4D97-AF65-F5344CB8AC3E}">
        <p14:creationId xmlns:p14="http://schemas.microsoft.com/office/powerpoint/2010/main" val="387666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3DAF30-0075-4038-8ED2-52D789966B9E}"/>
              </a:ext>
            </a:extLst>
          </p:cNvPr>
          <p:cNvSpPr>
            <a:spLocks noGrp="1"/>
          </p:cNvSpPr>
          <p:nvPr>
            <p:ph type="dt" sz="half" idx="10"/>
          </p:nvPr>
        </p:nvSpPr>
        <p:spPr/>
        <p:txBody>
          <a:bodyPr/>
          <a:lstStyle>
            <a:lvl1pPr>
              <a:defRPr/>
            </a:lvl1pPr>
          </a:lstStyle>
          <a:p>
            <a:pPr>
              <a:defRPr/>
            </a:pPr>
            <a:fld id="{1556AB65-7F4D-43D3-8DD7-4995D55F1C5F}" type="datetimeFigureOut">
              <a:rPr lang="en-GB"/>
              <a:pPr>
                <a:defRPr/>
              </a:pPr>
              <a:t>12/01/2022</a:t>
            </a:fld>
            <a:endParaRPr lang="en-GB"/>
          </a:p>
        </p:txBody>
      </p:sp>
      <p:sp>
        <p:nvSpPr>
          <p:cNvPr id="6" name="Footer Placeholder 4">
            <a:extLst>
              <a:ext uri="{FF2B5EF4-FFF2-40B4-BE49-F238E27FC236}">
                <a16:creationId xmlns:a16="http://schemas.microsoft.com/office/drawing/2014/main" id="{81788490-50CC-42BD-81B6-EED6D22256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B3760FE-509C-4137-8A24-D3E4F3495E19}"/>
              </a:ext>
            </a:extLst>
          </p:cNvPr>
          <p:cNvSpPr>
            <a:spLocks noGrp="1"/>
          </p:cNvSpPr>
          <p:nvPr>
            <p:ph type="sldNum" sz="quarter" idx="12"/>
          </p:nvPr>
        </p:nvSpPr>
        <p:spPr/>
        <p:txBody>
          <a:bodyPr/>
          <a:lstStyle>
            <a:lvl1pPr>
              <a:defRPr/>
            </a:lvl1pPr>
          </a:lstStyle>
          <a:p>
            <a:fld id="{99026C3D-B2A4-4BAC-A86D-E5D70EDDB6A7}" type="slidenum">
              <a:rPr lang="en-GB" altLang="en-US"/>
              <a:pPr/>
              <a:t>‹#›</a:t>
            </a:fld>
            <a:endParaRPr lang="en-GB" altLang="en-US"/>
          </a:p>
        </p:txBody>
      </p:sp>
    </p:spTree>
    <p:extLst>
      <p:ext uri="{BB962C8B-B14F-4D97-AF65-F5344CB8AC3E}">
        <p14:creationId xmlns:p14="http://schemas.microsoft.com/office/powerpoint/2010/main" val="30113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5B1E78A-FF20-4D80-A09B-F5405BEA6098}"/>
              </a:ext>
            </a:extLst>
          </p:cNvPr>
          <p:cNvSpPr>
            <a:spLocks noGrp="1"/>
          </p:cNvSpPr>
          <p:nvPr>
            <p:ph type="dt" sz="half" idx="10"/>
          </p:nvPr>
        </p:nvSpPr>
        <p:spPr/>
        <p:txBody>
          <a:bodyPr/>
          <a:lstStyle>
            <a:lvl1pPr>
              <a:defRPr/>
            </a:lvl1pPr>
          </a:lstStyle>
          <a:p>
            <a:pPr>
              <a:defRPr/>
            </a:pPr>
            <a:fld id="{88EA415A-5EF9-4AD2-A9CB-4D82294E6CFB}" type="datetimeFigureOut">
              <a:rPr lang="en-GB"/>
              <a:pPr>
                <a:defRPr/>
              </a:pPr>
              <a:t>12/01/2022</a:t>
            </a:fld>
            <a:endParaRPr lang="en-GB"/>
          </a:p>
        </p:txBody>
      </p:sp>
      <p:sp>
        <p:nvSpPr>
          <p:cNvPr id="6" name="Footer Placeholder 4">
            <a:extLst>
              <a:ext uri="{FF2B5EF4-FFF2-40B4-BE49-F238E27FC236}">
                <a16:creationId xmlns:a16="http://schemas.microsoft.com/office/drawing/2014/main" id="{F380124A-C3EB-446E-A47C-3ECCAD4076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BFB39BE-4785-4CA2-8ADE-A0ADD3AE9386}"/>
              </a:ext>
            </a:extLst>
          </p:cNvPr>
          <p:cNvSpPr>
            <a:spLocks noGrp="1"/>
          </p:cNvSpPr>
          <p:nvPr>
            <p:ph type="sldNum" sz="quarter" idx="12"/>
          </p:nvPr>
        </p:nvSpPr>
        <p:spPr/>
        <p:txBody>
          <a:bodyPr/>
          <a:lstStyle>
            <a:lvl1pPr>
              <a:defRPr/>
            </a:lvl1pPr>
          </a:lstStyle>
          <a:p>
            <a:fld id="{A5C0B612-C016-4570-ABA3-623E21D5B582}" type="slidenum">
              <a:rPr lang="en-GB" altLang="en-US"/>
              <a:pPr/>
              <a:t>‹#›</a:t>
            </a:fld>
            <a:endParaRPr lang="en-GB" altLang="en-US"/>
          </a:p>
        </p:txBody>
      </p:sp>
    </p:spTree>
    <p:extLst>
      <p:ext uri="{BB962C8B-B14F-4D97-AF65-F5344CB8AC3E}">
        <p14:creationId xmlns:p14="http://schemas.microsoft.com/office/powerpoint/2010/main" val="128950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6BD178D-5D0B-4417-A978-A65482A592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E922B19-070E-45F7-AB27-0E15A0A094D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68A9935-B19F-4D49-A0A8-3D2B20D6AF5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21AF085-409B-4C4A-BC29-876CBA749888}" type="datetimeFigureOut">
              <a:rPr lang="en-GB"/>
              <a:pPr>
                <a:defRPr/>
              </a:pPr>
              <a:t>12/01/2022</a:t>
            </a:fld>
            <a:endParaRPr lang="en-GB"/>
          </a:p>
        </p:txBody>
      </p:sp>
      <p:sp>
        <p:nvSpPr>
          <p:cNvPr id="5" name="Footer Placeholder 4">
            <a:extLst>
              <a:ext uri="{FF2B5EF4-FFF2-40B4-BE49-F238E27FC236}">
                <a16:creationId xmlns:a16="http://schemas.microsoft.com/office/drawing/2014/main" id="{595831D8-1F56-4B77-9D7F-31A629FB9CF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4C37CBC8-18D5-40CA-975B-155443A87D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8D47F3B-DAB2-4C4A-878A-081F94D336F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iop.org/careers-physics/your-future-with-physics/career-paths"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google.co.uk/url?sa=i&amp;rct=j&amp;q=&amp;esrc=s&amp;source=images&amp;cd=&amp;cad=rja&amp;uact=8&amp;ved=&amp;url=http://www.niftylift.com/uk/about-us/engineering-education-scheme&amp;psig=AOvVaw1Z8fuU0o2fm9kObmKdu8ur&amp;ust=1512033062146990" TargetMode="External"/><Relationship Id="rId5" Type="http://schemas.openxmlformats.org/officeDocument/2006/relationships/image" Target="../media/image1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descr="C:\Users\tdawson\Desktop\bottom right.jpg">
            <a:extLst>
              <a:ext uri="{FF2B5EF4-FFF2-40B4-BE49-F238E27FC236}">
                <a16:creationId xmlns:a16="http://schemas.microsoft.com/office/drawing/2014/main" id="{69C4EBA5-D804-4E01-AF2E-00F35474F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4524375"/>
            <a:ext cx="404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C:\Users\tdawson\Local Settings\Temporary Internet Files\Content.Word\top left.jpg">
            <a:extLst>
              <a:ext uri="{FF2B5EF4-FFF2-40B4-BE49-F238E27FC236}">
                <a16:creationId xmlns:a16="http://schemas.microsoft.com/office/drawing/2014/main" id="{C63329A0-5066-47A6-836E-1B65B1997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241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EF832ED-BDB0-481C-A7FA-6F97F70D069B}"/>
              </a:ext>
            </a:extLst>
          </p:cNvPr>
          <p:cNvSpPr>
            <a:spLocks noGrp="1"/>
          </p:cNvSpPr>
          <p:nvPr>
            <p:ph type="ctrTitle"/>
          </p:nvPr>
        </p:nvSpPr>
        <p:spPr>
          <a:xfrm>
            <a:off x="468313" y="2693988"/>
            <a:ext cx="7772400" cy="1470025"/>
          </a:xfrm>
        </p:spPr>
        <p:txBody>
          <a:bodyPr rtlCol="0">
            <a:normAutofit fontScale="90000"/>
          </a:bodyPr>
          <a:lstStyle/>
          <a:p>
            <a:pPr eaLnBrk="1" fontAlgn="auto" hangingPunct="1">
              <a:spcAft>
                <a:spcPts val="0"/>
              </a:spcAft>
              <a:defRPr/>
            </a:pPr>
            <a:r>
              <a:rPr lang="en-GB" b="1" u="sng" dirty="0">
                <a:solidFill>
                  <a:srgbClr val="7030A0"/>
                </a:solidFill>
              </a:rPr>
              <a:t>Physics</a:t>
            </a:r>
            <a:br>
              <a:rPr lang="en-GB" b="1" u="sng" dirty="0">
                <a:solidFill>
                  <a:srgbClr val="7030A0"/>
                </a:solidFill>
              </a:rPr>
            </a:br>
            <a:r>
              <a:rPr lang="en-GB" sz="2000" b="1" dirty="0">
                <a:solidFill>
                  <a:srgbClr val="7030A0"/>
                </a:solidFill>
              </a:rPr>
              <a:t>AQA Physics A level course code 7408</a:t>
            </a:r>
            <a:br>
              <a:rPr lang="en-GB" sz="2000" b="1" dirty="0">
                <a:solidFill>
                  <a:srgbClr val="7030A0"/>
                </a:solidFill>
              </a:rPr>
            </a:br>
            <a:endParaRPr lang="en-GB" b="1" u="sng"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885"/>
    </mc:Choice>
    <mc:Fallback xmlns="">
      <p:transition spd="slow" advTm="388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tdawson\Desktop\bottom right.jpg">
            <a:extLst>
              <a:ext uri="{FF2B5EF4-FFF2-40B4-BE49-F238E27FC236}">
                <a16:creationId xmlns:a16="http://schemas.microsoft.com/office/drawing/2014/main" id="{DE340C18-6F2B-4BD2-B3FC-02EDE3FCF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4524375"/>
            <a:ext cx="404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C:\Users\tdawson\Local Settings\Temporary Internet Files\Content.Word\top left.jpg">
            <a:extLst>
              <a:ext uri="{FF2B5EF4-FFF2-40B4-BE49-F238E27FC236}">
                <a16:creationId xmlns:a16="http://schemas.microsoft.com/office/drawing/2014/main" id="{AB38EDF3-5362-4B1C-8F56-5A11586BC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241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a:extLst>
              <a:ext uri="{FF2B5EF4-FFF2-40B4-BE49-F238E27FC236}">
                <a16:creationId xmlns:a16="http://schemas.microsoft.com/office/drawing/2014/main" id="{95B0CD22-D507-465F-8132-44A050209755}"/>
              </a:ext>
            </a:extLst>
          </p:cNvPr>
          <p:cNvSpPr>
            <a:spLocks noGrp="1" noChangeArrowheads="1"/>
          </p:cNvSpPr>
          <p:nvPr>
            <p:ph type="title"/>
          </p:nvPr>
        </p:nvSpPr>
        <p:spPr/>
        <p:txBody>
          <a:bodyPr/>
          <a:lstStyle/>
          <a:p>
            <a:pPr eaLnBrk="1" hangingPunct="1"/>
            <a:r>
              <a:rPr lang="en-GB" altLang="en-US" b="1" u="sng">
                <a:solidFill>
                  <a:srgbClr val="7030A0"/>
                </a:solidFill>
              </a:rPr>
              <a:t>Why study Physics?</a:t>
            </a:r>
          </a:p>
        </p:txBody>
      </p:sp>
      <p:sp>
        <p:nvSpPr>
          <p:cNvPr id="29701" name="Content Placeholder 2">
            <a:extLst>
              <a:ext uri="{FF2B5EF4-FFF2-40B4-BE49-F238E27FC236}">
                <a16:creationId xmlns:a16="http://schemas.microsoft.com/office/drawing/2014/main" id="{CD461255-8461-4C1B-B193-0AF2634858D5}"/>
              </a:ext>
            </a:extLst>
          </p:cNvPr>
          <p:cNvSpPr>
            <a:spLocks noGrp="1" noChangeArrowheads="1"/>
          </p:cNvSpPr>
          <p:nvPr>
            <p:ph sz="half" idx="1"/>
          </p:nvPr>
        </p:nvSpPr>
        <p:spPr>
          <a:xfrm>
            <a:off x="258763" y="1403350"/>
            <a:ext cx="8783637" cy="4525963"/>
          </a:xfrm>
        </p:spPr>
        <p:txBody>
          <a:bodyPr/>
          <a:lstStyle/>
          <a:p>
            <a:pPr marL="0" indent="0" eaLnBrk="1" hangingPunct="1">
              <a:buFont typeface="Arial" panose="020B0604020202020204" pitchFamily="34" charset="0"/>
              <a:buNone/>
              <a:defRPr/>
            </a:pPr>
            <a:r>
              <a:rPr lang="en-GB" sz="2400" dirty="0">
                <a:solidFill>
                  <a:srgbClr val="7030A0"/>
                </a:solidFill>
              </a:rPr>
              <a:t>From cancer treatment to tackling climate change, gaming to robotics and artificial intelligence, physics and physicists are on the front line, helping to shape the future. At a time when jobs are changing, physics offers a vast and expanding range of career paths.</a:t>
            </a:r>
          </a:p>
          <a:p>
            <a:pPr marL="0" indent="0" eaLnBrk="1" hangingPunct="1">
              <a:buFont typeface="Arial" panose="020B0604020202020204" pitchFamily="34" charset="0"/>
              <a:buNone/>
              <a:defRPr/>
            </a:pPr>
            <a:r>
              <a:rPr lang="en-GB" sz="2400" dirty="0">
                <a:solidFill>
                  <a:srgbClr val="7030A0"/>
                </a:solidFill>
              </a:rPr>
              <a:t>And it’s not only science and technology. What many people don’t realise is how valued and respected physics skills and ways of thinking are in other, often well-paid, industries – like finance and law. (IOP)</a:t>
            </a:r>
          </a:p>
          <a:p>
            <a:pPr eaLnBrk="1" hangingPunct="1">
              <a:defRPr/>
            </a:pPr>
            <a:endParaRPr lang="en-GB" altLang="en-US" dirty="0">
              <a:solidFill>
                <a:srgbClr val="7030A0"/>
              </a:solidFill>
            </a:endParaRPr>
          </a:p>
        </p:txBody>
      </p:sp>
      <p:pic>
        <p:nvPicPr>
          <p:cNvPr id="5126" name="Picture 3">
            <a:extLst>
              <a:ext uri="{FF2B5EF4-FFF2-40B4-BE49-F238E27FC236}">
                <a16:creationId xmlns:a16="http://schemas.microsoft.com/office/drawing/2014/main" id="{9919EC61-B73A-444D-A558-9CE18E18B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02150"/>
            <a:ext cx="377983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0033"/>
    </mc:Choice>
    <mc:Fallback xmlns="">
      <p:transition spd="slow" advTm="200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tdawson\Desktop\bottom right.jpg">
            <a:extLst>
              <a:ext uri="{FF2B5EF4-FFF2-40B4-BE49-F238E27FC236}">
                <a16:creationId xmlns:a16="http://schemas.microsoft.com/office/drawing/2014/main" id="{54EEACD3-71CE-42FC-8214-741D1F280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4524375"/>
            <a:ext cx="404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C:\Users\tdawson\Local Settings\Temporary Internet Files\Content.Word\top left.jpg">
            <a:extLst>
              <a:ext uri="{FF2B5EF4-FFF2-40B4-BE49-F238E27FC236}">
                <a16:creationId xmlns:a16="http://schemas.microsoft.com/office/drawing/2014/main" id="{B4F01730-720A-47C1-A2FF-317BB3F62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241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5CC581F-EF72-48D4-9B3D-0F6D9B96ABDD}"/>
              </a:ext>
            </a:extLst>
          </p:cNvPr>
          <p:cNvSpPr>
            <a:spLocks noGrp="1"/>
          </p:cNvSpPr>
          <p:nvPr>
            <p:ph type="title"/>
          </p:nvPr>
        </p:nvSpPr>
        <p:spPr/>
        <p:txBody>
          <a:bodyPr rtlCol="0">
            <a:normAutofit fontScale="90000"/>
          </a:bodyPr>
          <a:lstStyle/>
          <a:p>
            <a:pPr eaLnBrk="1" fontAlgn="auto" hangingPunct="1">
              <a:spcAft>
                <a:spcPts val="0"/>
              </a:spcAft>
              <a:defRPr/>
            </a:pPr>
            <a:r>
              <a:rPr lang="en-GB" b="1" u="sng" dirty="0">
                <a:solidFill>
                  <a:srgbClr val="7030A0"/>
                </a:solidFill>
              </a:rPr>
              <a:t>Careers</a:t>
            </a:r>
            <a:br>
              <a:rPr lang="en-GB" b="1" u="sng" dirty="0">
                <a:solidFill>
                  <a:srgbClr val="7030A0"/>
                </a:solidFill>
              </a:rPr>
            </a:br>
            <a:r>
              <a:rPr lang="en-GB" sz="1800" b="1" dirty="0">
                <a:solidFill>
                  <a:srgbClr val="7030A0"/>
                </a:solidFill>
              </a:rPr>
              <a:t>This is a small selection of possible career paths open to you.</a:t>
            </a:r>
            <a:br>
              <a:rPr lang="en-GB" b="1" u="sng" dirty="0">
                <a:solidFill>
                  <a:srgbClr val="7030A0"/>
                </a:solidFill>
              </a:rPr>
            </a:br>
            <a:br>
              <a:rPr lang="en-GB" sz="2000" b="1" dirty="0">
                <a:solidFill>
                  <a:srgbClr val="7030A0"/>
                </a:solidFill>
              </a:rPr>
            </a:br>
            <a:endParaRPr lang="en-GB" b="1" u="sng" dirty="0">
              <a:solidFill>
                <a:srgbClr val="7030A0"/>
              </a:solidFill>
            </a:endParaRPr>
          </a:p>
        </p:txBody>
      </p:sp>
      <p:sp>
        <p:nvSpPr>
          <p:cNvPr id="6149" name="Content Placeholder 2">
            <a:extLst>
              <a:ext uri="{FF2B5EF4-FFF2-40B4-BE49-F238E27FC236}">
                <a16:creationId xmlns:a16="http://schemas.microsoft.com/office/drawing/2014/main" id="{D5FFD061-A0BE-4FC3-A37A-6AECC819DA58}"/>
              </a:ext>
            </a:extLst>
          </p:cNvPr>
          <p:cNvSpPr>
            <a:spLocks noGrp="1" noChangeArrowheads="1"/>
          </p:cNvSpPr>
          <p:nvPr>
            <p:ph sz="half" idx="1"/>
          </p:nvPr>
        </p:nvSpPr>
        <p:spPr>
          <a:xfrm>
            <a:off x="457200" y="1600200"/>
            <a:ext cx="4038600" cy="2116138"/>
          </a:xfrm>
        </p:spPr>
        <p:txBody>
          <a:bodyPr/>
          <a:lstStyle/>
          <a:p>
            <a:pPr eaLnBrk="1" hangingPunct="1">
              <a:lnSpc>
                <a:spcPct val="80000"/>
              </a:lnSpc>
            </a:pPr>
            <a:r>
              <a:rPr lang="en-US" altLang="en-US" sz="2000">
                <a:solidFill>
                  <a:srgbClr val="7030A0"/>
                </a:solidFill>
              </a:rPr>
              <a:t>Astrophysics</a:t>
            </a:r>
          </a:p>
          <a:p>
            <a:pPr eaLnBrk="1" hangingPunct="1">
              <a:lnSpc>
                <a:spcPct val="80000"/>
              </a:lnSpc>
            </a:pPr>
            <a:r>
              <a:rPr lang="en-US" altLang="en-US" sz="2000">
                <a:solidFill>
                  <a:srgbClr val="7030A0"/>
                </a:solidFill>
              </a:rPr>
              <a:t>Material Science/ Solid State Physics</a:t>
            </a:r>
          </a:p>
          <a:p>
            <a:pPr eaLnBrk="1" hangingPunct="1">
              <a:lnSpc>
                <a:spcPct val="80000"/>
              </a:lnSpc>
            </a:pPr>
            <a:r>
              <a:rPr lang="en-US" altLang="en-US" sz="2000">
                <a:solidFill>
                  <a:srgbClr val="7030A0"/>
                </a:solidFill>
              </a:rPr>
              <a:t>Medical Physics</a:t>
            </a:r>
          </a:p>
          <a:p>
            <a:pPr eaLnBrk="1" hangingPunct="1">
              <a:lnSpc>
                <a:spcPct val="80000"/>
              </a:lnSpc>
            </a:pPr>
            <a:r>
              <a:rPr lang="en-US" altLang="en-US" sz="2000">
                <a:solidFill>
                  <a:srgbClr val="7030A0"/>
                </a:solidFill>
              </a:rPr>
              <a:t>Nuclear Physics</a:t>
            </a:r>
          </a:p>
          <a:p>
            <a:pPr eaLnBrk="1" hangingPunct="1">
              <a:lnSpc>
                <a:spcPct val="80000"/>
              </a:lnSpc>
            </a:pPr>
            <a:r>
              <a:rPr lang="en-US" altLang="en-US" sz="2000">
                <a:solidFill>
                  <a:srgbClr val="7030A0"/>
                </a:solidFill>
              </a:rPr>
              <a:t>Theoretical/ Experimental Physics/</a:t>
            </a:r>
          </a:p>
          <a:p>
            <a:pPr eaLnBrk="1" hangingPunct="1"/>
            <a:endParaRPr lang="en-GB" altLang="en-US">
              <a:solidFill>
                <a:srgbClr val="7030A0"/>
              </a:solidFill>
            </a:endParaRPr>
          </a:p>
        </p:txBody>
      </p:sp>
      <p:sp>
        <p:nvSpPr>
          <p:cNvPr id="6150" name="Content Placeholder 5">
            <a:extLst>
              <a:ext uri="{FF2B5EF4-FFF2-40B4-BE49-F238E27FC236}">
                <a16:creationId xmlns:a16="http://schemas.microsoft.com/office/drawing/2014/main" id="{2024A235-81F7-43AE-985B-596ED05ACEE8}"/>
              </a:ext>
            </a:extLst>
          </p:cNvPr>
          <p:cNvSpPr>
            <a:spLocks noGrp="1" noChangeArrowheads="1"/>
          </p:cNvSpPr>
          <p:nvPr>
            <p:ph sz="half" idx="2"/>
          </p:nvPr>
        </p:nvSpPr>
        <p:spPr>
          <a:xfrm>
            <a:off x="4648200" y="1600200"/>
            <a:ext cx="4038600" cy="1828800"/>
          </a:xfrm>
        </p:spPr>
        <p:txBody>
          <a:bodyPr/>
          <a:lstStyle/>
          <a:p>
            <a:pPr eaLnBrk="1" hangingPunct="1">
              <a:lnSpc>
                <a:spcPct val="80000"/>
              </a:lnSpc>
            </a:pPr>
            <a:r>
              <a:rPr lang="en-US" altLang="en-US" sz="2000">
                <a:solidFill>
                  <a:srgbClr val="7030A0"/>
                </a:solidFill>
              </a:rPr>
              <a:t>High Energy Physics</a:t>
            </a:r>
          </a:p>
          <a:p>
            <a:pPr eaLnBrk="1" hangingPunct="1">
              <a:lnSpc>
                <a:spcPct val="80000"/>
              </a:lnSpc>
            </a:pPr>
            <a:r>
              <a:rPr lang="en-US" altLang="en-US" sz="2000">
                <a:solidFill>
                  <a:srgbClr val="7030A0"/>
                </a:solidFill>
              </a:rPr>
              <a:t>Applied Physics/Optics/ Nanotechnology</a:t>
            </a:r>
          </a:p>
          <a:p>
            <a:pPr eaLnBrk="1" hangingPunct="1">
              <a:lnSpc>
                <a:spcPct val="80000"/>
              </a:lnSpc>
            </a:pPr>
            <a:r>
              <a:rPr lang="en-US" altLang="en-US" sz="2000">
                <a:solidFill>
                  <a:srgbClr val="7030A0"/>
                </a:solidFill>
              </a:rPr>
              <a:t>Biophysics</a:t>
            </a:r>
          </a:p>
          <a:p>
            <a:pPr eaLnBrk="1" hangingPunct="1">
              <a:lnSpc>
                <a:spcPct val="80000"/>
              </a:lnSpc>
            </a:pPr>
            <a:r>
              <a:rPr lang="en-US" altLang="en-US" sz="2000">
                <a:solidFill>
                  <a:srgbClr val="7030A0"/>
                </a:solidFill>
              </a:rPr>
              <a:t>Engineering</a:t>
            </a:r>
          </a:p>
          <a:p>
            <a:pPr eaLnBrk="1" hangingPunct="1">
              <a:lnSpc>
                <a:spcPct val="80000"/>
              </a:lnSpc>
            </a:pPr>
            <a:r>
              <a:rPr lang="en-US" altLang="en-US" sz="2000">
                <a:solidFill>
                  <a:srgbClr val="7030A0"/>
                </a:solidFill>
              </a:rPr>
              <a:t>Computational Physics</a:t>
            </a:r>
          </a:p>
        </p:txBody>
      </p:sp>
      <p:sp>
        <p:nvSpPr>
          <p:cNvPr id="3" name="TextBox 2">
            <a:extLst>
              <a:ext uri="{FF2B5EF4-FFF2-40B4-BE49-F238E27FC236}">
                <a16:creationId xmlns:a16="http://schemas.microsoft.com/office/drawing/2014/main" id="{C4478A79-6650-4290-8E57-87B26880BCA4}"/>
              </a:ext>
            </a:extLst>
          </p:cNvPr>
          <p:cNvSpPr txBox="1"/>
          <p:nvPr/>
        </p:nvSpPr>
        <p:spPr>
          <a:xfrm>
            <a:off x="1162050" y="4002088"/>
            <a:ext cx="4418013" cy="954087"/>
          </a:xfrm>
          <a:prstGeom prst="rect">
            <a:avLst/>
          </a:prstGeom>
          <a:noFill/>
        </p:spPr>
        <p:txBody>
          <a:bodyPr>
            <a:spAutoFit/>
          </a:bodyPr>
          <a:lstStyle/>
          <a:p>
            <a:pPr>
              <a:defRPr/>
            </a:pPr>
            <a:r>
              <a:rPr lang="en-GB" dirty="0">
                <a:solidFill>
                  <a:srgbClr val="7030A0"/>
                </a:solidFill>
                <a:latin typeface="+mn-lt"/>
                <a:hlinkClick r:id="rId5"/>
              </a:rPr>
              <a:t>This links to the IOP</a:t>
            </a:r>
            <a:r>
              <a:rPr lang="en-GB" dirty="0">
                <a:solidFill>
                  <a:srgbClr val="7030A0"/>
                </a:solidFill>
                <a:latin typeface="+mn-lt"/>
              </a:rPr>
              <a:t> with some paths in more detail.</a:t>
            </a:r>
          </a:p>
        </p:txBody>
      </p:sp>
      <p:pic>
        <p:nvPicPr>
          <p:cNvPr id="6152" name="Picture 3">
            <a:extLst>
              <a:ext uri="{FF2B5EF4-FFF2-40B4-BE49-F238E27FC236}">
                <a16:creationId xmlns:a16="http://schemas.microsoft.com/office/drawing/2014/main" id="{0374803F-7CB1-4EFB-90CA-46F580A6C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5240338"/>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a:extLst>
              <a:ext uri="{FF2B5EF4-FFF2-40B4-BE49-F238E27FC236}">
                <a16:creationId xmlns:a16="http://schemas.microsoft.com/office/drawing/2014/main" id="{04FE0CA8-6446-4E9F-89C3-737EDCE46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4956175"/>
            <a:ext cx="2413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5">
            <a:extLst>
              <a:ext uri="{FF2B5EF4-FFF2-40B4-BE49-F238E27FC236}">
                <a16:creationId xmlns:a16="http://schemas.microsoft.com/office/drawing/2014/main" id="{68E466F5-74D2-4A73-BC60-579D365C65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2725" y="3349625"/>
            <a:ext cx="2581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1287"/>
    </mc:Choice>
    <mc:Fallback xmlns="">
      <p:transition spd="slow" advTm="112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tdawson\Desktop\bottom right.jpg">
            <a:extLst>
              <a:ext uri="{FF2B5EF4-FFF2-40B4-BE49-F238E27FC236}">
                <a16:creationId xmlns:a16="http://schemas.microsoft.com/office/drawing/2014/main" id="{B32EAF0A-6CBF-4879-AC0D-54E7972D3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050" y="4524375"/>
            <a:ext cx="404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C:\Users\tdawson\Local Settings\Temporary Internet Files\Content.Word\top left.jpg">
            <a:extLst>
              <a:ext uri="{FF2B5EF4-FFF2-40B4-BE49-F238E27FC236}">
                <a16:creationId xmlns:a16="http://schemas.microsoft.com/office/drawing/2014/main" id="{8C01DD77-F1FF-4624-BC23-92E26565F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241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E993AB1-4AA7-44CE-8264-FD9AD8CB7355}"/>
              </a:ext>
            </a:extLst>
          </p:cNvPr>
          <p:cNvSpPr>
            <a:spLocks noGrp="1"/>
          </p:cNvSpPr>
          <p:nvPr>
            <p:ph type="title"/>
          </p:nvPr>
        </p:nvSpPr>
        <p:spPr/>
        <p:txBody>
          <a:bodyPr rtlCol="0">
            <a:normAutofit fontScale="90000"/>
          </a:bodyPr>
          <a:lstStyle/>
          <a:p>
            <a:pPr eaLnBrk="1" fontAlgn="auto" hangingPunct="1">
              <a:spcAft>
                <a:spcPts val="0"/>
              </a:spcAft>
              <a:defRPr/>
            </a:pPr>
            <a:r>
              <a:rPr lang="en-GB" b="1" u="sng" dirty="0">
                <a:solidFill>
                  <a:srgbClr val="7030A0"/>
                </a:solidFill>
              </a:rPr>
              <a:t>Topics Taught</a:t>
            </a:r>
            <a:br>
              <a:rPr lang="en-GB" b="1" u="sng" dirty="0">
                <a:solidFill>
                  <a:srgbClr val="7030A0"/>
                </a:solidFill>
              </a:rPr>
            </a:br>
            <a:endParaRPr lang="en-GB" b="1" u="sng" dirty="0">
              <a:solidFill>
                <a:srgbClr val="7030A0"/>
              </a:solidFill>
            </a:endParaRPr>
          </a:p>
        </p:txBody>
      </p:sp>
      <p:sp>
        <p:nvSpPr>
          <p:cNvPr id="28677" name="Content Placeholder 2">
            <a:extLst>
              <a:ext uri="{FF2B5EF4-FFF2-40B4-BE49-F238E27FC236}">
                <a16:creationId xmlns:a16="http://schemas.microsoft.com/office/drawing/2014/main" id="{6C8A2DF8-0916-4572-8667-09998A1E1421}"/>
              </a:ext>
            </a:extLst>
          </p:cNvPr>
          <p:cNvSpPr>
            <a:spLocks noGrp="1" noChangeArrowheads="1"/>
          </p:cNvSpPr>
          <p:nvPr>
            <p:ph sz="half" idx="1"/>
          </p:nvPr>
        </p:nvSpPr>
        <p:spPr>
          <a:xfrm>
            <a:off x="597632" y="1165224"/>
            <a:ext cx="4038600" cy="4525963"/>
          </a:xfrm>
        </p:spPr>
        <p:txBody>
          <a:bodyPr/>
          <a:lstStyle/>
          <a:p>
            <a:pPr marL="0" indent="0" eaLnBrk="1" hangingPunct="1">
              <a:buFont typeface="Arial" panose="020B0604020202020204" pitchFamily="34" charset="0"/>
              <a:buNone/>
              <a:defRPr/>
            </a:pPr>
            <a:r>
              <a:rPr lang="en-GB" altLang="en-US" u="sng" dirty="0">
                <a:solidFill>
                  <a:srgbClr val="7030A0"/>
                </a:solidFill>
              </a:rPr>
              <a:t>Year12</a:t>
            </a:r>
          </a:p>
          <a:p>
            <a:pPr eaLnBrk="1" hangingPunct="1">
              <a:defRPr/>
            </a:pPr>
            <a:r>
              <a:rPr lang="en-GB" altLang="en-US" dirty="0">
                <a:solidFill>
                  <a:srgbClr val="7030A0"/>
                </a:solidFill>
              </a:rPr>
              <a:t>Measurements and errors </a:t>
            </a:r>
          </a:p>
          <a:p>
            <a:pPr eaLnBrk="1" hangingPunct="1">
              <a:defRPr/>
            </a:pPr>
            <a:r>
              <a:rPr lang="en-GB" altLang="en-US" dirty="0">
                <a:solidFill>
                  <a:srgbClr val="7030A0"/>
                </a:solidFill>
              </a:rPr>
              <a:t>Particles and radiation </a:t>
            </a:r>
          </a:p>
          <a:p>
            <a:pPr eaLnBrk="1" hangingPunct="1">
              <a:defRPr/>
            </a:pPr>
            <a:r>
              <a:rPr lang="en-GB" altLang="en-US" dirty="0">
                <a:solidFill>
                  <a:srgbClr val="7030A0"/>
                </a:solidFill>
              </a:rPr>
              <a:t>Waves </a:t>
            </a:r>
          </a:p>
          <a:p>
            <a:pPr eaLnBrk="1" hangingPunct="1">
              <a:defRPr/>
            </a:pPr>
            <a:r>
              <a:rPr lang="en-GB" altLang="en-US" dirty="0">
                <a:solidFill>
                  <a:srgbClr val="7030A0"/>
                </a:solidFill>
              </a:rPr>
              <a:t>Mechanics and materials</a:t>
            </a:r>
          </a:p>
          <a:p>
            <a:pPr eaLnBrk="1" hangingPunct="1">
              <a:defRPr/>
            </a:pPr>
            <a:r>
              <a:rPr lang="en-GB" altLang="en-US" dirty="0">
                <a:solidFill>
                  <a:srgbClr val="7030A0"/>
                </a:solidFill>
              </a:rPr>
              <a:t>Electricity</a:t>
            </a:r>
          </a:p>
        </p:txBody>
      </p:sp>
      <p:sp>
        <p:nvSpPr>
          <p:cNvPr id="28678" name="Content Placeholder 5">
            <a:extLst>
              <a:ext uri="{FF2B5EF4-FFF2-40B4-BE49-F238E27FC236}">
                <a16:creationId xmlns:a16="http://schemas.microsoft.com/office/drawing/2014/main" id="{0C4867EB-B3C4-4E22-B3AD-C4ADF5819C1F}"/>
              </a:ext>
            </a:extLst>
          </p:cNvPr>
          <p:cNvSpPr>
            <a:spLocks noGrp="1" noChangeArrowheads="1"/>
          </p:cNvSpPr>
          <p:nvPr>
            <p:ph sz="half" idx="2"/>
          </p:nvPr>
        </p:nvSpPr>
        <p:spPr>
          <a:xfrm>
            <a:off x="4679950" y="1165225"/>
            <a:ext cx="4038600" cy="4525963"/>
          </a:xfrm>
        </p:spPr>
        <p:txBody>
          <a:bodyPr/>
          <a:lstStyle/>
          <a:p>
            <a:pPr marL="0" indent="0" eaLnBrk="1" hangingPunct="1">
              <a:buFont typeface="Arial" panose="020B0604020202020204" pitchFamily="34" charset="0"/>
              <a:buNone/>
              <a:defRPr/>
            </a:pPr>
            <a:r>
              <a:rPr lang="en-GB" altLang="en-US" u="sng" dirty="0">
                <a:solidFill>
                  <a:srgbClr val="7030A0"/>
                </a:solidFill>
              </a:rPr>
              <a:t>Year 13</a:t>
            </a:r>
          </a:p>
          <a:p>
            <a:pPr eaLnBrk="1" hangingPunct="1">
              <a:defRPr/>
            </a:pPr>
            <a:r>
              <a:rPr lang="en-GB" altLang="en-US" dirty="0">
                <a:solidFill>
                  <a:srgbClr val="7030A0"/>
                </a:solidFill>
              </a:rPr>
              <a:t>Further mechanics</a:t>
            </a:r>
          </a:p>
          <a:p>
            <a:pPr eaLnBrk="1" hangingPunct="1">
              <a:defRPr/>
            </a:pPr>
            <a:r>
              <a:rPr lang="en-GB" altLang="en-US" dirty="0">
                <a:solidFill>
                  <a:srgbClr val="7030A0"/>
                </a:solidFill>
              </a:rPr>
              <a:t>Thermal physics </a:t>
            </a:r>
          </a:p>
          <a:p>
            <a:pPr eaLnBrk="1" hangingPunct="1">
              <a:defRPr/>
            </a:pPr>
            <a:r>
              <a:rPr lang="en-GB" altLang="en-US" dirty="0">
                <a:solidFill>
                  <a:srgbClr val="7030A0"/>
                </a:solidFill>
              </a:rPr>
              <a:t>Fields and their consequences</a:t>
            </a:r>
          </a:p>
          <a:p>
            <a:pPr eaLnBrk="1" hangingPunct="1">
              <a:defRPr/>
            </a:pPr>
            <a:r>
              <a:rPr lang="en-GB" altLang="en-US" dirty="0">
                <a:solidFill>
                  <a:srgbClr val="7030A0"/>
                </a:solidFill>
              </a:rPr>
              <a:t>Radioactivity</a:t>
            </a:r>
          </a:p>
          <a:p>
            <a:pPr eaLnBrk="1" hangingPunct="1">
              <a:defRPr/>
            </a:pPr>
            <a:r>
              <a:rPr lang="en-GB" altLang="en-US" dirty="0">
                <a:solidFill>
                  <a:srgbClr val="7030A0"/>
                </a:solidFill>
              </a:rPr>
              <a:t>Astrophysics</a:t>
            </a:r>
          </a:p>
        </p:txBody>
      </p:sp>
      <p:pic>
        <p:nvPicPr>
          <p:cNvPr id="4103" name="Picture 4">
            <a:extLst>
              <a:ext uri="{FF2B5EF4-FFF2-40B4-BE49-F238E27FC236}">
                <a16:creationId xmlns:a16="http://schemas.microsoft.com/office/drawing/2014/main" id="{F7AC4317-404D-4763-BD2F-98A2EFCB1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5143500"/>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a:extLst>
              <a:ext uri="{FF2B5EF4-FFF2-40B4-BE49-F238E27FC236}">
                <a16:creationId xmlns:a16="http://schemas.microsoft.com/office/drawing/2014/main" id="{C6A6BE59-5772-41B6-B23D-D632A003C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100" y="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1983"/>
    </mc:Choice>
    <mc:Fallback xmlns="">
      <p:transition spd="slow" advTm="119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tdawson\Desktop\bottom right.jpg">
            <a:extLst>
              <a:ext uri="{FF2B5EF4-FFF2-40B4-BE49-F238E27FC236}">
                <a16:creationId xmlns:a16="http://schemas.microsoft.com/office/drawing/2014/main" id="{B32EAF0A-6CBF-4879-AC0D-54E7972D3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050" y="4524375"/>
            <a:ext cx="404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C:\Users\tdawson\Local Settings\Temporary Internet Files\Content.Word\top left.jpg">
            <a:extLst>
              <a:ext uri="{FF2B5EF4-FFF2-40B4-BE49-F238E27FC236}">
                <a16:creationId xmlns:a16="http://schemas.microsoft.com/office/drawing/2014/main" id="{8C01DD77-F1FF-4624-BC23-92E26565F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241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E993AB1-4AA7-44CE-8264-FD9AD8CB7355}"/>
              </a:ext>
            </a:extLst>
          </p:cNvPr>
          <p:cNvSpPr>
            <a:spLocks noGrp="1"/>
          </p:cNvSpPr>
          <p:nvPr>
            <p:ph type="title"/>
          </p:nvPr>
        </p:nvSpPr>
        <p:spPr/>
        <p:txBody>
          <a:bodyPr rtlCol="0">
            <a:normAutofit fontScale="90000"/>
          </a:bodyPr>
          <a:lstStyle/>
          <a:p>
            <a:pPr eaLnBrk="1" fontAlgn="auto" hangingPunct="1">
              <a:spcAft>
                <a:spcPts val="0"/>
              </a:spcAft>
              <a:defRPr/>
            </a:pPr>
            <a:r>
              <a:rPr lang="en-GB" b="1" u="sng" dirty="0">
                <a:solidFill>
                  <a:srgbClr val="7030A0"/>
                </a:solidFill>
              </a:rPr>
              <a:t>Structure</a:t>
            </a:r>
            <a:br>
              <a:rPr lang="en-GB" b="1" u="sng" dirty="0">
                <a:solidFill>
                  <a:srgbClr val="7030A0"/>
                </a:solidFill>
              </a:rPr>
            </a:br>
            <a:endParaRPr lang="en-GB" b="1" u="sng" dirty="0">
              <a:solidFill>
                <a:srgbClr val="7030A0"/>
              </a:solidFill>
            </a:endParaRPr>
          </a:p>
        </p:txBody>
      </p:sp>
      <p:sp>
        <p:nvSpPr>
          <p:cNvPr id="28678" name="Content Placeholder 5">
            <a:extLst>
              <a:ext uri="{FF2B5EF4-FFF2-40B4-BE49-F238E27FC236}">
                <a16:creationId xmlns:a16="http://schemas.microsoft.com/office/drawing/2014/main" id="{0C4867EB-B3C4-4E22-B3AD-C4ADF5819C1F}"/>
              </a:ext>
            </a:extLst>
          </p:cNvPr>
          <p:cNvSpPr>
            <a:spLocks noGrp="1" noChangeArrowheads="1"/>
          </p:cNvSpPr>
          <p:nvPr>
            <p:ph sz="half" idx="2"/>
          </p:nvPr>
        </p:nvSpPr>
        <p:spPr>
          <a:xfrm>
            <a:off x="441325" y="1340644"/>
            <a:ext cx="8261350" cy="4525963"/>
          </a:xfrm>
        </p:spPr>
        <p:txBody>
          <a:bodyPr/>
          <a:lstStyle/>
          <a:p>
            <a:pPr marL="0" indent="0" eaLnBrk="1" hangingPunct="1">
              <a:buFont typeface="Arial" panose="020B0604020202020204" pitchFamily="34" charset="0"/>
              <a:buNone/>
              <a:defRPr/>
            </a:pPr>
            <a:r>
              <a:rPr lang="en-GB" altLang="en-US" u="sng" dirty="0">
                <a:solidFill>
                  <a:srgbClr val="7030A0"/>
                </a:solidFill>
              </a:rPr>
              <a:t>Exams</a:t>
            </a:r>
          </a:p>
          <a:p>
            <a:pPr eaLnBrk="1" hangingPunct="1">
              <a:defRPr/>
            </a:pPr>
            <a:r>
              <a:rPr lang="en-GB" altLang="en-US" dirty="0">
                <a:solidFill>
                  <a:srgbClr val="7030A0"/>
                </a:solidFill>
              </a:rPr>
              <a:t>Papers 1 + 2 – 2 hours each, consisting of 60 marks of short and long answer questions and 25 multiple choice questions.</a:t>
            </a:r>
          </a:p>
          <a:p>
            <a:pPr eaLnBrk="1" hangingPunct="1">
              <a:defRPr/>
            </a:pPr>
            <a:r>
              <a:rPr lang="en-GB" altLang="en-US" dirty="0">
                <a:solidFill>
                  <a:srgbClr val="7030A0"/>
                </a:solidFill>
              </a:rPr>
              <a:t>Paper 3 – 2 hours consisting of 45 marks of short and long answer questions on practical experiments and data analysis and 35 marks of short and long answer questions on astrophysics.</a:t>
            </a:r>
          </a:p>
        </p:txBody>
      </p:sp>
      <p:sp>
        <p:nvSpPr>
          <p:cNvPr id="3" name="TextBox 2">
            <a:extLst>
              <a:ext uri="{FF2B5EF4-FFF2-40B4-BE49-F238E27FC236}">
                <a16:creationId xmlns:a16="http://schemas.microsoft.com/office/drawing/2014/main" id="{84E40FBF-CE3F-4AEC-9B36-4436D291BC3D}"/>
              </a:ext>
            </a:extLst>
          </p:cNvPr>
          <p:cNvSpPr txBox="1"/>
          <p:nvPr/>
        </p:nvSpPr>
        <p:spPr>
          <a:xfrm>
            <a:off x="2771800" y="5143500"/>
            <a:ext cx="4176464" cy="1384995"/>
          </a:xfrm>
          <a:prstGeom prst="rect">
            <a:avLst/>
          </a:prstGeom>
          <a:noFill/>
        </p:spPr>
        <p:txBody>
          <a:bodyPr wrap="square" rtlCol="0">
            <a:spAutoFit/>
          </a:bodyPr>
          <a:lstStyle/>
          <a:p>
            <a:r>
              <a:rPr lang="en-GB" u="sng" dirty="0">
                <a:solidFill>
                  <a:srgbClr val="7030A0"/>
                </a:solidFill>
                <a:latin typeface="+mj-lt"/>
              </a:rPr>
              <a:t>Entry requirements</a:t>
            </a:r>
          </a:p>
          <a:p>
            <a:r>
              <a:rPr lang="en-GB" dirty="0">
                <a:solidFill>
                  <a:srgbClr val="7030A0"/>
                </a:solidFill>
                <a:latin typeface="+mj-lt"/>
              </a:rPr>
              <a:t>66 in Trilogy or 6 in Physics</a:t>
            </a:r>
          </a:p>
          <a:p>
            <a:r>
              <a:rPr lang="en-GB" dirty="0">
                <a:solidFill>
                  <a:srgbClr val="7030A0"/>
                </a:solidFill>
                <a:latin typeface="+mj-lt"/>
              </a:rPr>
              <a:t>6 in maths</a:t>
            </a:r>
          </a:p>
        </p:txBody>
      </p:sp>
      <p:pic>
        <p:nvPicPr>
          <p:cNvPr id="4" name="Picture 3">
            <a:extLst>
              <a:ext uri="{FF2B5EF4-FFF2-40B4-BE49-F238E27FC236}">
                <a16:creationId xmlns:a16="http://schemas.microsoft.com/office/drawing/2014/main" id="{84A28156-6D70-43CB-B4DE-DE406DF43EE2}"/>
              </a:ext>
            </a:extLst>
          </p:cNvPr>
          <p:cNvPicPr>
            <a:picLocks noChangeAspect="1"/>
          </p:cNvPicPr>
          <p:nvPr/>
        </p:nvPicPr>
        <p:blipFill>
          <a:blip r:embed="rId4"/>
          <a:stretch>
            <a:fillRect/>
          </a:stretch>
        </p:blipFill>
        <p:spPr>
          <a:xfrm>
            <a:off x="7262234" y="0"/>
            <a:ext cx="1873828" cy="1873828"/>
          </a:xfrm>
          <a:prstGeom prst="rect">
            <a:avLst/>
          </a:prstGeom>
        </p:spPr>
      </p:pic>
      <p:pic>
        <p:nvPicPr>
          <p:cNvPr id="5" name="Picture 4">
            <a:extLst>
              <a:ext uri="{FF2B5EF4-FFF2-40B4-BE49-F238E27FC236}">
                <a16:creationId xmlns:a16="http://schemas.microsoft.com/office/drawing/2014/main" id="{BA23A8B0-9448-4B49-B3CA-53817A3793E5}"/>
              </a:ext>
            </a:extLst>
          </p:cNvPr>
          <p:cNvPicPr>
            <a:picLocks noChangeAspect="1"/>
          </p:cNvPicPr>
          <p:nvPr/>
        </p:nvPicPr>
        <p:blipFill>
          <a:blip r:embed="rId5"/>
          <a:stretch>
            <a:fillRect/>
          </a:stretch>
        </p:blipFill>
        <p:spPr>
          <a:xfrm>
            <a:off x="7969" y="5133975"/>
            <a:ext cx="2657475" cy="1724025"/>
          </a:xfrm>
          <a:prstGeom prst="rect">
            <a:avLst/>
          </a:prstGeom>
        </p:spPr>
      </p:pic>
    </p:spTree>
    <p:extLst>
      <p:ext uri="{BB962C8B-B14F-4D97-AF65-F5344CB8AC3E}">
        <p14:creationId xmlns:p14="http://schemas.microsoft.com/office/powerpoint/2010/main" val="1302313875"/>
      </p:ext>
    </p:extLst>
  </p:cSld>
  <p:clrMapOvr>
    <a:masterClrMapping/>
  </p:clrMapOvr>
  <mc:AlternateContent xmlns:mc="http://schemas.openxmlformats.org/markup-compatibility/2006" xmlns:p14="http://schemas.microsoft.com/office/powerpoint/2010/main">
    <mc:Choice Requires="p14">
      <p:transition spd="slow" p14:dur="2000" advTm="27340"/>
    </mc:Choice>
    <mc:Fallback xmlns="">
      <p:transition spd="slow" advTm="2734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tdawson\Desktop\bottom right.jpg">
            <a:extLst>
              <a:ext uri="{FF2B5EF4-FFF2-40B4-BE49-F238E27FC236}">
                <a16:creationId xmlns:a16="http://schemas.microsoft.com/office/drawing/2014/main" id="{871245C1-04C3-4C04-9AE8-0467E86BD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4524375"/>
            <a:ext cx="404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C:\Users\tdawson\Local Settings\Temporary Internet Files\Content.Word\top left.jpg">
            <a:extLst>
              <a:ext uri="{FF2B5EF4-FFF2-40B4-BE49-F238E27FC236}">
                <a16:creationId xmlns:a16="http://schemas.microsoft.com/office/drawing/2014/main" id="{2A8CE5E2-560C-49D3-BD17-95282EF5D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241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26BFAD7-535E-4C87-8A38-44195AC066E8}"/>
              </a:ext>
            </a:extLst>
          </p:cNvPr>
          <p:cNvSpPr>
            <a:spLocks noGrp="1"/>
          </p:cNvSpPr>
          <p:nvPr>
            <p:ph type="title"/>
          </p:nvPr>
        </p:nvSpPr>
        <p:spPr>
          <a:xfrm>
            <a:off x="1258888" y="274638"/>
            <a:ext cx="7427912" cy="1143000"/>
          </a:xfrm>
        </p:spPr>
        <p:txBody>
          <a:bodyPr rtlCol="0">
            <a:normAutofit fontScale="90000"/>
          </a:bodyPr>
          <a:lstStyle/>
          <a:p>
            <a:pPr eaLnBrk="1" fontAlgn="auto" hangingPunct="1">
              <a:spcAft>
                <a:spcPts val="0"/>
              </a:spcAft>
              <a:defRPr/>
            </a:pPr>
            <a:r>
              <a:rPr lang="en-GB" b="1" u="sng" dirty="0">
                <a:solidFill>
                  <a:srgbClr val="7030A0"/>
                </a:solidFill>
              </a:rPr>
              <a:t>Opportunities beyond the course</a:t>
            </a:r>
            <a:br>
              <a:rPr lang="en-GB" sz="2000" b="1" dirty="0">
                <a:solidFill>
                  <a:srgbClr val="7030A0"/>
                </a:solidFill>
              </a:rPr>
            </a:br>
            <a:endParaRPr lang="en-GB" b="1" u="sng" dirty="0">
              <a:solidFill>
                <a:srgbClr val="7030A0"/>
              </a:solidFill>
            </a:endParaRPr>
          </a:p>
        </p:txBody>
      </p:sp>
      <p:sp>
        <p:nvSpPr>
          <p:cNvPr id="7173" name="Content Placeholder 2">
            <a:extLst>
              <a:ext uri="{FF2B5EF4-FFF2-40B4-BE49-F238E27FC236}">
                <a16:creationId xmlns:a16="http://schemas.microsoft.com/office/drawing/2014/main" id="{82834B7B-F293-40F8-96B9-E5B0329BC561}"/>
              </a:ext>
            </a:extLst>
          </p:cNvPr>
          <p:cNvSpPr>
            <a:spLocks noGrp="1" noChangeArrowheads="1"/>
          </p:cNvSpPr>
          <p:nvPr>
            <p:ph sz="half" idx="1"/>
          </p:nvPr>
        </p:nvSpPr>
        <p:spPr>
          <a:xfrm>
            <a:off x="457200" y="1527175"/>
            <a:ext cx="8147050" cy="4525963"/>
          </a:xfrm>
        </p:spPr>
        <p:txBody>
          <a:bodyPr/>
          <a:lstStyle/>
          <a:p>
            <a:pPr eaLnBrk="1" hangingPunct="1"/>
            <a:r>
              <a:rPr lang="en-GB" altLang="en-US" dirty="0">
                <a:solidFill>
                  <a:srgbClr val="7030A0"/>
                </a:solidFill>
              </a:rPr>
              <a:t>Science ambassadors linked with events and/ or clubs.</a:t>
            </a:r>
          </a:p>
          <a:p>
            <a:pPr eaLnBrk="1" hangingPunct="1"/>
            <a:r>
              <a:rPr lang="en-GB" altLang="en-US" dirty="0">
                <a:solidFill>
                  <a:srgbClr val="7030A0"/>
                </a:solidFill>
              </a:rPr>
              <a:t>Engineering programme.</a:t>
            </a:r>
          </a:p>
          <a:p>
            <a:pPr eaLnBrk="1" hangingPunct="1"/>
            <a:r>
              <a:rPr lang="en-GB" altLang="en-US" dirty="0">
                <a:solidFill>
                  <a:srgbClr val="7030A0"/>
                </a:solidFill>
              </a:rPr>
              <a:t>Mentoring lower school students</a:t>
            </a:r>
          </a:p>
          <a:p>
            <a:pPr eaLnBrk="1" hangingPunct="1"/>
            <a:endParaRPr lang="en-GB" altLang="en-US" dirty="0">
              <a:solidFill>
                <a:srgbClr val="7030A0"/>
              </a:solidFill>
            </a:endParaRPr>
          </a:p>
        </p:txBody>
      </p:sp>
      <p:pic>
        <p:nvPicPr>
          <p:cNvPr id="7174" name="Picture 3" descr="N:\EES\2016-2017\IMG_0683.JPG">
            <a:extLst>
              <a:ext uri="{FF2B5EF4-FFF2-40B4-BE49-F238E27FC236}">
                <a16:creationId xmlns:a16="http://schemas.microsoft.com/office/drawing/2014/main" id="{54C31CE6-9F68-45F8-BE51-AB7469BB3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645025"/>
            <a:ext cx="279717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Image result for ees edt logo">
            <a:hlinkClick r:id="rId6"/>
            <a:extLst>
              <a:ext uri="{FF2B5EF4-FFF2-40B4-BE49-F238E27FC236}">
                <a16:creationId xmlns:a16="http://schemas.microsoft.com/office/drawing/2014/main" id="{D0F08DD5-101A-4FFA-A61D-25CADC4FBA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0600" y="2846388"/>
            <a:ext cx="17208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a:extLst>
              <a:ext uri="{FF2B5EF4-FFF2-40B4-BE49-F238E27FC236}">
                <a16:creationId xmlns:a16="http://schemas.microsoft.com/office/drawing/2014/main" id="{4818F056-A2BE-48AC-A49F-35BCD2BDF2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4686300"/>
            <a:ext cx="2952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0984"/>
    </mc:Choice>
    <mc:Fallback xmlns="">
      <p:transition spd="slow" advTm="109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tdawson\Desktop\bottom right.jpg">
            <a:extLst>
              <a:ext uri="{FF2B5EF4-FFF2-40B4-BE49-F238E27FC236}">
                <a16:creationId xmlns:a16="http://schemas.microsoft.com/office/drawing/2014/main" id="{91C1C042-D056-46B6-B873-5CDE039EA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75" y="4524375"/>
            <a:ext cx="4048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C:\Users\tdawson\Local Settings\Temporary Internet Files\Content.Word\top left.jpg">
            <a:extLst>
              <a:ext uri="{FF2B5EF4-FFF2-40B4-BE49-F238E27FC236}">
                <a16:creationId xmlns:a16="http://schemas.microsoft.com/office/drawing/2014/main" id="{73301CA8-2BEF-4B71-A55C-99E90BBA9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241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3A9E18E-5E74-4507-813C-186016C82FCF}"/>
              </a:ext>
            </a:extLst>
          </p:cNvPr>
          <p:cNvSpPr>
            <a:spLocks noGrp="1"/>
          </p:cNvSpPr>
          <p:nvPr>
            <p:ph type="title"/>
          </p:nvPr>
        </p:nvSpPr>
        <p:spPr/>
        <p:txBody>
          <a:bodyPr rtlCol="0">
            <a:normAutofit fontScale="90000"/>
          </a:bodyPr>
          <a:lstStyle/>
          <a:p>
            <a:pPr eaLnBrk="1" fontAlgn="auto" hangingPunct="1">
              <a:spcAft>
                <a:spcPts val="0"/>
              </a:spcAft>
              <a:defRPr/>
            </a:pPr>
            <a:r>
              <a:rPr lang="en-GB" b="1" u="sng" dirty="0">
                <a:solidFill>
                  <a:srgbClr val="7030A0"/>
                </a:solidFill>
              </a:rPr>
              <a:t>For further information</a:t>
            </a:r>
            <a:br>
              <a:rPr lang="en-GB" b="1" u="sng" dirty="0">
                <a:solidFill>
                  <a:srgbClr val="7030A0"/>
                </a:solidFill>
              </a:rPr>
            </a:br>
            <a:br>
              <a:rPr lang="en-GB" sz="2000" b="1" dirty="0">
                <a:solidFill>
                  <a:srgbClr val="7030A0"/>
                </a:solidFill>
              </a:rPr>
            </a:br>
            <a:endParaRPr lang="en-GB" b="1" u="sng" dirty="0">
              <a:solidFill>
                <a:srgbClr val="7030A0"/>
              </a:solidFill>
            </a:endParaRPr>
          </a:p>
        </p:txBody>
      </p:sp>
      <p:sp>
        <p:nvSpPr>
          <p:cNvPr id="9221" name="Content Placeholder 2">
            <a:extLst>
              <a:ext uri="{FF2B5EF4-FFF2-40B4-BE49-F238E27FC236}">
                <a16:creationId xmlns:a16="http://schemas.microsoft.com/office/drawing/2014/main" id="{A2C59BC0-AD6C-41AF-A246-38EB46BBC253}"/>
              </a:ext>
            </a:extLst>
          </p:cNvPr>
          <p:cNvSpPr>
            <a:spLocks noGrp="1" noChangeArrowheads="1"/>
          </p:cNvSpPr>
          <p:nvPr>
            <p:ph sz="half" idx="1"/>
          </p:nvPr>
        </p:nvSpPr>
        <p:spPr>
          <a:xfrm>
            <a:off x="457200" y="1600200"/>
            <a:ext cx="7786688" cy="4525963"/>
          </a:xfrm>
        </p:spPr>
        <p:txBody>
          <a:bodyPr/>
          <a:lstStyle/>
          <a:p>
            <a:pPr lvl="1" eaLnBrk="1" hangingPunct="1">
              <a:spcBef>
                <a:spcPct val="50000"/>
              </a:spcBef>
              <a:buFontTx/>
              <a:buChar char="•"/>
            </a:pPr>
            <a:r>
              <a:rPr lang="en-GB" altLang="en-US">
                <a:solidFill>
                  <a:srgbClr val="7030A0"/>
                </a:solidFill>
              </a:rPr>
              <a:t>Mr Grainger (Head of Science)</a:t>
            </a:r>
          </a:p>
          <a:p>
            <a:pPr lvl="1" eaLnBrk="1" hangingPunct="1">
              <a:spcBef>
                <a:spcPct val="50000"/>
              </a:spcBef>
              <a:buFontTx/>
              <a:buChar char="•"/>
            </a:pPr>
            <a:r>
              <a:rPr lang="en-GB" altLang="en-US">
                <a:solidFill>
                  <a:srgbClr val="7030A0"/>
                </a:solidFill>
              </a:rPr>
              <a:t>Mrs Moyle</a:t>
            </a:r>
          </a:p>
          <a:p>
            <a:pPr lvl="1" eaLnBrk="1" hangingPunct="1">
              <a:spcBef>
                <a:spcPct val="50000"/>
              </a:spcBef>
              <a:buFontTx/>
              <a:buChar char="•"/>
            </a:pPr>
            <a:r>
              <a:rPr lang="en-GB" altLang="en-US">
                <a:solidFill>
                  <a:srgbClr val="7030A0"/>
                </a:solidFill>
              </a:rPr>
              <a:t>Mr Croucher</a:t>
            </a:r>
          </a:p>
        </p:txBody>
      </p:sp>
      <p:pic>
        <p:nvPicPr>
          <p:cNvPr id="4" name="Audio 3">
            <a:hlinkClick r:id="" action="ppaction://media"/>
            <a:extLst>
              <a:ext uri="{FF2B5EF4-FFF2-40B4-BE49-F238E27FC236}">
                <a16:creationId xmlns:a16="http://schemas.microsoft.com/office/drawing/2014/main" id="{2D070BC1-07DA-424E-9DD8-EFC8C5E382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495"/>
    </mc:Choice>
    <mc:Fallback xmlns="">
      <p:transition spd="slow" advTm="9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73D7EA0B0C4BA13E1D5425F4FB21" ma:contentTypeVersion="12" ma:contentTypeDescription="Create a new document." ma:contentTypeScope="" ma:versionID="10a5030484070464354acbcd0aa9f258">
  <xsd:schema xmlns:xsd="http://www.w3.org/2001/XMLSchema" xmlns:xs="http://www.w3.org/2001/XMLSchema" xmlns:p="http://schemas.microsoft.com/office/2006/metadata/properties" xmlns:ns2="fc401b80-6201-4f3e-8dc9-67d73dc90680" xmlns:ns3="e210e2f0-71ca-4f45-b41a-85ddbcd409aa" targetNamespace="http://schemas.microsoft.com/office/2006/metadata/properties" ma:root="true" ma:fieldsID="1ff5a6da768a0548d29a17fad0187bbc" ns2:_="" ns3:_="">
    <xsd:import namespace="fc401b80-6201-4f3e-8dc9-67d73dc90680"/>
    <xsd:import namespace="e210e2f0-71ca-4f45-b41a-85ddbcd409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01b80-6201-4f3e-8dc9-67d73dc906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0e2f0-71ca-4f45-b41a-85ddbcd409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16C357-BCF9-41FF-8AC6-D0E31595C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01b80-6201-4f3e-8dc9-67d73dc90680"/>
    <ds:schemaRef ds:uri="e210e2f0-71ca-4f45-b41a-85ddbcd40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CB25F2-6087-4926-9FC1-4F1BAE968754}">
  <ds:schemaRefs>
    <ds:schemaRef ds:uri="http://schemas.microsoft.com/sharepoint/v3/contenttype/forms"/>
  </ds:schemaRefs>
</ds:datastoreItem>
</file>

<file path=customXml/itemProps3.xml><?xml version="1.0" encoding="utf-8"?>
<ds:datastoreItem xmlns:ds="http://schemas.openxmlformats.org/officeDocument/2006/customXml" ds:itemID="{F84DAE6C-DB74-4FA9-8EC6-D6F280A6A06C}">
  <ds:schemaRefs>
    <ds:schemaRef ds:uri="http://purl.org/dc/elements/1.1/"/>
    <ds:schemaRef ds:uri="http://www.w3.org/XML/1998/namespace"/>
    <ds:schemaRef ds:uri="fc401b80-6201-4f3e-8dc9-67d73dc90680"/>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e210e2f0-71ca-4f45-b41a-85ddbcd409a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5384</TotalTime>
  <Words>402</Words>
  <Application>Microsoft Office PowerPoint</Application>
  <PresentationFormat>On-screen Show (4:3)</PresentationFormat>
  <Paragraphs>49</Paragraphs>
  <Slides>7</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Snap ITC</vt:lpstr>
      <vt:lpstr>Times New Roman</vt:lpstr>
      <vt:lpstr>1_Office Theme</vt:lpstr>
      <vt:lpstr>Physics AQA Physics A level course code 7408 </vt:lpstr>
      <vt:lpstr>Why study Physics?</vt:lpstr>
      <vt:lpstr>Careers This is a small selection of possible career paths open to you.  </vt:lpstr>
      <vt:lpstr>Topics Taught </vt:lpstr>
      <vt:lpstr>Structure </vt:lpstr>
      <vt:lpstr>Opportunities beyond the course </vt:lpstr>
      <vt:lpstr>For further information  </vt:lpstr>
    </vt:vector>
  </TitlesOfParts>
  <Company>Research Machines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MOYLE</dc:creator>
  <cp:lastModifiedBy>Mr R Markey</cp:lastModifiedBy>
  <cp:revision>58</cp:revision>
  <cp:lastPrinted>1601-01-01T00:00:00Z</cp:lastPrinted>
  <dcterms:created xsi:type="dcterms:W3CDTF">2004-01-16T07:46:35Z</dcterms:created>
  <dcterms:modified xsi:type="dcterms:W3CDTF">2022-01-12T12:09:49Z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0x010100965073D7EA0B0C4BA13E1D5425F4FB21</vt:lpwstr>
  </property>
</Properties>
</file>